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0"/>
  </p:notesMasterIdLst>
  <p:handoutMasterIdLst>
    <p:handoutMasterId r:id="rId31"/>
  </p:handoutMasterIdLst>
  <p:sldIdLst>
    <p:sldId id="361" r:id="rId5"/>
    <p:sldId id="379" r:id="rId6"/>
    <p:sldId id="373" r:id="rId7"/>
    <p:sldId id="408" r:id="rId8"/>
    <p:sldId id="388" r:id="rId9"/>
    <p:sldId id="396" r:id="rId10"/>
    <p:sldId id="390" r:id="rId11"/>
    <p:sldId id="409" r:id="rId12"/>
    <p:sldId id="395" r:id="rId13"/>
    <p:sldId id="392" r:id="rId14"/>
    <p:sldId id="410" r:id="rId15"/>
    <p:sldId id="397" r:id="rId16"/>
    <p:sldId id="394" r:id="rId17"/>
    <p:sldId id="412" r:id="rId18"/>
    <p:sldId id="398" r:id="rId19"/>
    <p:sldId id="400" r:id="rId20"/>
    <p:sldId id="411" r:id="rId21"/>
    <p:sldId id="404" r:id="rId22"/>
    <p:sldId id="405" r:id="rId23"/>
    <p:sldId id="407" r:id="rId24"/>
    <p:sldId id="414" r:id="rId25"/>
    <p:sldId id="381" r:id="rId26"/>
    <p:sldId id="415" r:id="rId27"/>
    <p:sldId id="380" r:id="rId28"/>
    <p:sldId id="378" r:id="rId29"/>
  </p:sldIdLst>
  <p:sldSz cx="9144000" cy="5143500" type="screen16x9"/>
  <p:notesSz cx="6797675" cy="987266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9">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3">
          <p15:clr>
            <a:srgbClr val="A4A3A4"/>
          </p15:clr>
        </p15:guide>
        <p15:guide id="25" orient="horz" pos="1171">
          <p15:clr>
            <a:srgbClr val="A4A3A4"/>
          </p15:clr>
        </p15:guide>
        <p15:guide id="26" orient="horz" pos="1707">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4" pos="943">
          <p15:clr>
            <a:srgbClr val="A4A3A4"/>
          </p15:clr>
        </p15:guide>
        <p15:guide id="35" pos="3850">
          <p15:clr>
            <a:srgbClr val="A4A3A4"/>
          </p15:clr>
        </p15:guide>
        <p15:guide id="36" pos="3678">
          <p15:clr>
            <a:srgbClr val="A4A3A4"/>
          </p15:clr>
        </p15:guide>
        <p15:guide id="37" pos="1486">
          <p15:clr>
            <a:srgbClr val="A4A3A4"/>
          </p15:clr>
        </p15:guide>
        <p15:guide id="38" pos="2308">
          <p15:clr>
            <a:srgbClr val="A4A3A4"/>
          </p15:clr>
        </p15:guide>
        <p15:guide id="39" pos="2857" userDrawn="1">
          <p15:clr>
            <a:srgbClr val="A4A3A4"/>
          </p15:clr>
        </p15:guide>
        <p15:guide id="40" pos="4228">
          <p15:clr>
            <a:srgbClr val="A4A3A4"/>
          </p15:clr>
        </p15:guide>
        <p15:guide id="41" pos="5046">
          <p15:clr>
            <a:srgbClr val="A4A3A4"/>
          </p15:clr>
        </p15:guide>
        <p15:guide id="42" pos="5607">
          <p15:clr>
            <a:srgbClr val="A4A3A4"/>
          </p15:clr>
        </p15:guide>
        <p15:guide id="43" pos="3679">
          <p15:clr>
            <a:srgbClr val="A4A3A4"/>
          </p15:clr>
        </p15:guide>
      </p15:sldGuideLst>
    </p:ext>
    <p:ext uri="{2D200454-40CA-4A62-9FC3-DE9A4176ACB9}">
      <p15:notesGuideLst xmlns:p15="http://schemas.microsoft.com/office/powerpoint/2012/main" xmlns="">
        <p15:guide id="1" orient="horz" pos="310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95597" autoAdjust="0"/>
  </p:normalViewPr>
  <p:slideViewPr>
    <p:cSldViewPr snapToGrid="0" showGuides="1">
      <p:cViewPr varScale="1">
        <p:scale>
          <a:sx n="146" d="100"/>
          <a:sy n="146" d="100"/>
        </p:scale>
        <p:origin x="-120" y="-280"/>
      </p:cViewPr>
      <p:guideLst>
        <p:guide orient="horz" pos="2382"/>
        <p:guide orient="horz" pos="230"/>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23"/>
        <p:guide orient="horz" pos="1171"/>
        <p:guide orient="horz" pos="1707"/>
        <p:guide orient="horz" pos="2346"/>
        <p:guide pos="4234"/>
        <p:guide pos="237"/>
        <p:guide pos="8229"/>
        <p:guide pos="949"/>
        <p:guide pos="7517"/>
        <p:guide pos="5539"/>
        <p:guide pos="350"/>
        <p:guide pos="83"/>
        <p:guide pos="1110"/>
        <p:guide pos="4171"/>
        <p:guide pos="142"/>
        <p:guide pos="719"/>
        <p:guide pos="5227"/>
        <p:guide pos="614"/>
        <p:guide/>
        <p:guide pos="943"/>
        <p:guide pos="3850"/>
        <p:guide pos="3678"/>
        <p:guide pos="1486"/>
        <p:guide pos="2308"/>
        <p:guide pos="2857"/>
        <p:guide pos="4228"/>
        <p:guide pos="5046"/>
        <p:guide pos="5607"/>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26.86</c:v>
                </c:pt>
                <c:pt idx="1">
                  <c:v>41.64</c:v>
                </c:pt>
                <c:pt idx="2">
                  <c:v>31.49</c:v>
                </c:pt>
              </c:numCache>
            </c:numRef>
          </c:val>
          <c:extLst xmlns:c16r2="http://schemas.microsoft.com/office/drawing/2015/06/chart">
            <c:ext xmlns:c16="http://schemas.microsoft.com/office/drawing/2014/chart" uri="{C3380CC4-5D6E-409C-BE32-E72D297353CC}">
              <c16:uniqueId val="{00000000-D956-426B-B133-D6334A8472DE}"/>
            </c:ext>
          </c:extLst>
        </c:ser>
        <c:dLbls>
          <c:showLegendKey val="0"/>
          <c:showVal val="0"/>
          <c:showCatName val="0"/>
          <c:showSerName val="0"/>
          <c:showPercent val="0"/>
          <c:showBubbleSize val="0"/>
        </c:dLbls>
        <c:gapWidth val="90"/>
        <c:axId val="-2108306344"/>
        <c:axId val="-2108629592"/>
      </c:barChart>
      <c:catAx>
        <c:axId val="-2108306344"/>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08629592"/>
        <c:crosses val="autoZero"/>
        <c:auto val="1"/>
        <c:lblAlgn val="ctr"/>
        <c:lblOffset val="100"/>
        <c:noMultiLvlLbl val="0"/>
      </c:catAx>
      <c:valAx>
        <c:axId val="-2108629592"/>
        <c:scaling>
          <c:orientation val="minMax"/>
          <c:max val="100.0"/>
          <c:min val="0.0"/>
        </c:scaling>
        <c:delete val="1"/>
        <c:axPos val="l"/>
        <c:numFmt formatCode="General" sourceLinked="1"/>
        <c:majorTickMark val="out"/>
        <c:minorTickMark val="none"/>
        <c:tickLblPos val="nextTo"/>
        <c:crossAx val="-2108306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19.42</c:v>
                </c:pt>
                <c:pt idx="1">
                  <c:v>20.93</c:v>
                </c:pt>
              </c:numCache>
            </c:numRef>
          </c:val>
          <c:extLst xmlns:c16r2="http://schemas.microsoft.com/office/drawing/2015/06/chart">
            <c:ext xmlns:c16="http://schemas.microsoft.com/office/drawing/2014/chart" uri="{C3380CC4-5D6E-409C-BE32-E72D297353CC}">
              <c16:uniqueId val="{00000000-D4B8-4CCB-B6A5-ECE8C5438CA6}"/>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80.58</c:v>
                </c:pt>
                <c:pt idx="1">
                  <c:v>79.07</c:v>
                </c:pt>
              </c:numCache>
            </c:numRef>
          </c:val>
          <c:extLst xmlns:c16r2="http://schemas.microsoft.com/office/drawing/2015/06/chart">
            <c:ext xmlns:c16="http://schemas.microsoft.com/office/drawing/2014/chart" uri="{C3380CC4-5D6E-409C-BE32-E72D297353CC}">
              <c16:uniqueId val="{00000001-D4B8-4CCB-B6A5-ECE8C5438CA6}"/>
            </c:ext>
          </c:extLst>
        </c:ser>
        <c:dLbls>
          <c:showLegendKey val="0"/>
          <c:showVal val="0"/>
          <c:showCatName val="0"/>
          <c:showSerName val="0"/>
          <c:showPercent val="0"/>
          <c:showBubbleSize val="0"/>
        </c:dLbls>
        <c:gapWidth val="150"/>
        <c:overlap val="100"/>
        <c:axId val="2089728968"/>
        <c:axId val="-2106635224"/>
      </c:barChart>
      <c:catAx>
        <c:axId val="2089728968"/>
        <c:scaling>
          <c:orientation val="minMax"/>
        </c:scaling>
        <c:delete val="1"/>
        <c:axPos val="b"/>
        <c:numFmt formatCode="#,##0" sourceLinked="0"/>
        <c:majorTickMark val="out"/>
        <c:minorTickMark val="none"/>
        <c:tickLblPos val="nextTo"/>
        <c:crossAx val="-2106635224"/>
        <c:crosses val="autoZero"/>
        <c:auto val="1"/>
        <c:lblAlgn val="ctr"/>
        <c:lblOffset val="100"/>
        <c:noMultiLvlLbl val="0"/>
      </c:catAx>
      <c:valAx>
        <c:axId val="-2106635224"/>
        <c:scaling>
          <c:orientation val="minMax"/>
          <c:max val="1.0"/>
          <c:min val="0.0"/>
        </c:scaling>
        <c:delete val="1"/>
        <c:axPos val="l"/>
        <c:numFmt formatCode="0%" sourceLinked="0"/>
        <c:majorTickMark val="none"/>
        <c:minorTickMark val="none"/>
        <c:tickLblPos val="none"/>
        <c:crossAx val="2089728968"/>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Ja</c:v>
                </c:pt>
                <c:pt idx="17">
                  <c:v>Nee</c:v>
                </c:pt>
              </c:strCache>
            </c:strRef>
          </c:cat>
          <c:val>
            <c:numRef>
              <c:f>Sheet1!$B$2:$B$19</c:f>
              <c:numCache>
                <c:formatCode>General</c:formatCode>
                <c:ptCount val="18"/>
                <c:pt idx="0">
                  <c:v>80.58</c:v>
                </c:pt>
                <c:pt idx="1">
                  <c:v>76.26</c:v>
                </c:pt>
                <c:pt idx="2">
                  <c:v>84.73</c:v>
                </c:pt>
                <c:pt idx="3">
                  <c:v>81.06</c:v>
                </c:pt>
                <c:pt idx="4">
                  <c:v>80.27</c:v>
                </c:pt>
                <c:pt idx="5">
                  <c:v>80.54</c:v>
                </c:pt>
                <c:pt idx="6">
                  <c:v>80.23</c:v>
                </c:pt>
                <c:pt idx="7">
                  <c:v>81.01</c:v>
                </c:pt>
                <c:pt idx="8">
                  <c:v>80.26</c:v>
                </c:pt>
                <c:pt idx="9">
                  <c:v>78.66999999999998</c:v>
                </c:pt>
                <c:pt idx="10">
                  <c:v>80.46</c:v>
                </c:pt>
                <c:pt idx="11">
                  <c:v>80.16999999999998</c:v>
                </c:pt>
                <c:pt idx="12">
                  <c:v>85.03</c:v>
                </c:pt>
                <c:pt idx="13">
                  <c:v>87.59</c:v>
                </c:pt>
                <c:pt idx="14">
                  <c:v>81.19</c:v>
                </c:pt>
                <c:pt idx="15">
                  <c:v>73.78</c:v>
                </c:pt>
                <c:pt idx="16">
                  <c:v>86.81</c:v>
                </c:pt>
                <c:pt idx="17">
                  <c:v>73.47</c:v>
                </c:pt>
              </c:numCache>
            </c:numRef>
          </c:val>
          <c:extLst xmlns:c16r2="http://schemas.microsoft.com/office/drawing/2015/06/chart">
            <c:ext xmlns:c16="http://schemas.microsoft.com/office/drawing/2014/chart" uri="{C3380CC4-5D6E-409C-BE32-E72D297353CC}">
              <c16:uniqueId val="{00000000-F444-4B0D-9690-BE03B5D37240}"/>
            </c:ext>
          </c:extLst>
        </c:ser>
        <c:dLbls>
          <c:showLegendKey val="0"/>
          <c:showVal val="0"/>
          <c:showCatName val="0"/>
          <c:showSerName val="0"/>
          <c:showPercent val="0"/>
          <c:showBubbleSize val="0"/>
        </c:dLbls>
        <c:gapWidth val="75"/>
        <c:axId val="-2122827592"/>
        <c:axId val="-2122832488"/>
      </c:barChart>
      <c:catAx>
        <c:axId val="-2122827592"/>
        <c:scaling>
          <c:orientation val="minMax"/>
        </c:scaling>
        <c:delete val="1"/>
        <c:axPos val="b"/>
        <c:numFmt formatCode="#,##0" sourceLinked="0"/>
        <c:majorTickMark val="out"/>
        <c:minorTickMark val="none"/>
        <c:tickLblPos val="nextTo"/>
        <c:crossAx val="-2122832488"/>
        <c:crosses val="autoZero"/>
        <c:auto val="1"/>
        <c:lblAlgn val="ctr"/>
        <c:lblOffset val="100"/>
        <c:noMultiLvlLbl val="0"/>
      </c:catAx>
      <c:valAx>
        <c:axId val="-2122832488"/>
        <c:scaling>
          <c:orientation val="minMax"/>
          <c:max val="100.0"/>
          <c:min val="0.0"/>
        </c:scaling>
        <c:delete val="1"/>
        <c:axPos val="l"/>
        <c:numFmt formatCode="#,##0" sourceLinked="0"/>
        <c:majorTickMark val="none"/>
        <c:minorTickMark val="none"/>
        <c:tickLblPos val="none"/>
        <c:crossAx val="-2122827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Ja</c:v>
                </c:pt>
                <c:pt idx="17">
                  <c:v>Nee</c:v>
                </c:pt>
              </c:strCache>
            </c:strRef>
          </c:cat>
          <c:val>
            <c:numRef>
              <c:f>Sheet1!$B$2:$B$19</c:f>
              <c:numCache>
                <c:formatCode>General</c:formatCode>
                <c:ptCount val="18"/>
                <c:pt idx="0">
                  <c:v>79.07</c:v>
                </c:pt>
                <c:pt idx="1">
                  <c:v>74.07</c:v>
                </c:pt>
                <c:pt idx="2">
                  <c:v>83.88</c:v>
                </c:pt>
                <c:pt idx="3">
                  <c:v>78.33</c:v>
                </c:pt>
                <c:pt idx="4">
                  <c:v>78.89</c:v>
                </c:pt>
                <c:pt idx="5">
                  <c:v>79.71</c:v>
                </c:pt>
                <c:pt idx="6">
                  <c:v>78.0</c:v>
                </c:pt>
                <c:pt idx="7">
                  <c:v>80.38</c:v>
                </c:pt>
                <c:pt idx="8">
                  <c:v>77.38</c:v>
                </c:pt>
                <c:pt idx="9">
                  <c:v>77.32</c:v>
                </c:pt>
                <c:pt idx="10">
                  <c:v>80.19</c:v>
                </c:pt>
                <c:pt idx="11">
                  <c:v>79.31</c:v>
                </c:pt>
                <c:pt idx="12">
                  <c:v>81.72</c:v>
                </c:pt>
                <c:pt idx="13">
                  <c:v>84.83</c:v>
                </c:pt>
                <c:pt idx="14">
                  <c:v>79.99</c:v>
                </c:pt>
                <c:pt idx="15">
                  <c:v>72.94</c:v>
                </c:pt>
                <c:pt idx="16">
                  <c:v>85.2</c:v>
                </c:pt>
                <c:pt idx="17">
                  <c:v>72.08</c:v>
                </c:pt>
              </c:numCache>
            </c:numRef>
          </c:val>
          <c:extLst xmlns:c16r2="http://schemas.microsoft.com/office/drawing/2015/06/chart">
            <c:ext xmlns:c16="http://schemas.microsoft.com/office/drawing/2014/chart" uri="{C3380CC4-5D6E-409C-BE32-E72D297353CC}">
              <c16:uniqueId val="{00000000-E080-41AB-A431-62D464765B93}"/>
            </c:ext>
          </c:extLst>
        </c:ser>
        <c:dLbls>
          <c:showLegendKey val="0"/>
          <c:showVal val="0"/>
          <c:showCatName val="0"/>
          <c:showSerName val="0"/>
          <c:showPercent val="0"/>
          <c:showBubbleSize val="0"/>
        </c:dLbls>
        <c:gapWidth val="75"/>
        <c:axId val="-2122879896"/>
        <c:axId val="-2122886344"/>
      </c:barChart>
      <c:catAx>
        <c:axId val="-2122879896"/>
        <c:scaling>
          <c:orientation val="minMax"/>
        </c:scaling>
        <c:delete val="1"/>
        <c:axPos val="b"/>
        <c:numFmt formatCode="#,##0" sourceLinked="0"/>
        <c:majorTickMark val="out"/>
        <c:minorTickMark val="none"/>
        <c:tickLblPos val="nextTo"/>
        <c:crossAx val="-2122886344"/>
        <c:crosses val="autoZero"/>
        <c:auto val="1"/>
        <c:lblAlgn val="ctr"/>
        <c:lblOffset val="100"/>
        <c:noMultiLvlLbl val="0"/>
      </c:catAx>
      <c:valAx>
        <c:axId val="-2122886344"/>
        <c:scaling>
          <c:orientation val="minMax"/>
          <c:max val="100.0"/>
          <c:min val="0.0"/>
        </c:scaling>
        <c:delete val="1"/>
        <c:axPos val="l"/>
        <c:numFmt formatCode="#,##0" sourceLinked="0"/>
        <c:majorTickMark val="none"/>
        <c:minorTickMark val="none"/>
        <c:tickLblPos val="none"/>
        <c:crossAx val="-2122879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Eens</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F66-4E52-A609-63E860997073}"/>
            </c:ext>
          </c:extLst>
        </c:ser>
        <c:dLbls>
          <c:showLegendKey val="0"/>
          <c:showVal val="0"/>
          <c:showCatName val="0"/>
          <c:showSerName val="0"/>
          <c:showPercent val="0"/>
          <c:showBubbleSize val="0"/>
        </c:dLbls>
        <c:gapWidth val="150"/>
        <c:overlap val="100"/>
        <c:axId val="-2131953224"/>
        <c:axId val="-2131969624"/>
      </c:barChart>
      <c:catAx>
        <c:axId val="-2131953224"/>
        <c:scaling>
          <c:orientation val="minMax"/>
        </c:scaling>
        <c:delete val="1"/>
        <c:axPos val="b"/>
        <c:numFmt formatCode="#,##0" sourceLinked="0"/>
        <c:majorTickMark val="out"/>
        <c:minorTickMark val="none"/>
        <c:tickLblPos val="nextTo"/>
        <c:crossAx val="-2131969624"/>
        <c:crosses val="autoZero"/>
        <c:auto val="1"/>
        <c:lblAlgn val="ctr"/>
        <c:lblOffset val="100"/>
        <c:noMultiLvlLbl val="0"/>
      </c:catAx>
      <c:valAx>
        <c:axId val="-2131969624"/>
        <c:scaling>
          <c:orientation val="minMax"/>
          <c:max val="1.0"/>
          <c:min val="0.0"/>
        </c:scaling>
        <c:delete val="1"/>
        <c:axPos val="l"/>
        <c:numFmt formatCode="0%" sourceLinked="0"/>
        <c:majorTickMark val="none"/>
        <c:minorTickMark val="none"/>
        <c:tickLblPos val="none"/>
        <c:crossAx val="-2131953224"/>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14.06</c:v>
                </c:pt>
              </c:numCache>
            </c:numRef>
          </c:val>
          <c:extLst xmlns:c16r2="http://schemas.microsoft.com/office/drawing/2015/06/chart">
            <c:ext xmlns:c16="http://schemas.microsoft.com/office/drawing/2014/chart" uri="{C3380CC4-5D6E-409C-BE32-E72D297353CC}">
              <c16:uniqueId val="{00000000-7E10-42AE-8504-591B95EE6E60}"/>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9.25</c:v>
                </c:pt>
              </c:numCache>
            </c:numRef>
          </c:val>
          <c:extLst xmlns:c16r2="http://schemas.microsoft.com/office/drawing/2015/06/chart">
            <c:ext xmlns:c16="http://schemas.microsoft.com/office/drawing/2014/chart" uri="{C3380CC4-5D6E-409C-BE32-E72D297353CC}">
              <c16:uniqueId val="{00000001-7E10-42AE-8504-591B95EE6E60}"/>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76.69</c:v>
                </c:pt>
              </c:numCache>
            </c:numRef>
          </c:val>
          <c:extLst xmlns:c16r2="http://schemas.microsoft.com/office/drawing/2015/06/chart">
            <c:ext xmlns:c16="http://schemas.microsoft.com/office/drawing/2014/chart" uri="{C3380CC4-5D6E-409C-BE32-E72D297353CC}">
              <c16:uniqueId val="{00000002-7E10-42AE-8504-591B95EE6E60}"/>
            </c:ext>
          </c:extLst>
        </c:ser>
        <c:dLbls>
          <c:showLegendKey val="0"/>
          <c:showVal val="0"/>
          <c:showCatName val="0"/>
          <c:showSerName val="0"/>
          <c:showPercent val="0"/>
          <c:showBubbleSize val="0"/>
        </c:dLbls>
        <c:gapWidth val="150"/>
        <c:overlap val="100"/>
        <c:axId val="-2137276856"/>
        <c:axId val="-2137279240"/>
      </c:barChart>
      <c:catAx>
        <c:axId val="-2137276856"/>
        <c:scaling>
          <c:orientation val="minMax"/>
        </c:scaling>
        <c:delete val="1"/>
        <c:axPos val="l"/>
        <c:numFmt formatCode="General" sourceLinked="0"/>
        <c:majorTickMark val="out"/>
        <c:minorTickMark val="none"/>
        <c:tickLblPos val="nextTo"/>
        <c:crossAx val="-2137279240"/>
        <c:crosses val="autoZero"/>
        <c:auto val="1"/>
        <c:lblAlgn val="ctr"/>
        <c:lblOffset val="100"/>
        <c:noMultiLvlLbl val="0"/>
      </c:catAx>
      <c:valAx>
        <c:axId val="-2137279240"/>
        <c:scaling>
          <c:orientation val="minMax"/>
        </c:scaling>
        <c:delete val="1"/>
        <c:axPos val="b"/>
        <c:numFmt formatCode="0%" sourceLinked="1"/>
        <c:majorTickMark val="out"/>
        <c:minorTickMark val="none"/>
        <c:tickLblPos val="nextTo"/>
        <c:crossAx val="-2137276856"/>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Ja</c:v>
                </c:pt>
                <c:pt idx="17">
                  <c:v>Nee</c:v>
                </c:pt>
              </c:strCache>
            </c:strRef>
          </c:cat>
          <c:val>
            <c:numRef>
              <c:f>Sheet1!$B$2:$B$19</c:f>
              <c:numCache>
                <c:formatCode>General</c:formatCode>
                <c:ptCount val="18"/>
                <c:pt idx="0">
                  <c:v>76.69</c:v>
                </c:pt>
                <c:pt idx="1">
                  <c:v>71.53</c:v>
                </c:pt>
                <c:pt idx="2">
                  <c:v>81.66</c:v>
                </c:pt>
                <c:pt idx="3">
                  <c:v>78.99</c:v>
                </c:pt>
                <c:pt idx="4">
                  <c:v>75.44</c:v>
                </c:pt>
                <c:pt idx="5">
                  <c:v>76.31</c:v>
                </c:pt>
                <c:pt idx="6">
                  <c:v>77.56</c:v>
                </c:pt>
                <c:pt idx="7">
                  <c:v>75.63</c:v>
                </c:pt>
                <c:pt idx="8">
                  <c:v>72.75</c:v>
                </c:pt>
                <c:pt idx="9">
                  <c:v>81.23</c:v>
                </c:pt>
                <c:pt idx="10">
                  <c:v>75.85</c:v>
                </c:pt>
                <c:pt idx="11">
                  <c:v>77.81</c:v>
                </c:pt>
                <c:pt idx="12">
                  <c:v>74.67999999999999</c:v>
                </c:pt>
                <c:pt idx="13">
                  <c:v>75.09</c:v>
                </c:pt>
                <c:pt idx="14">
                  <c:v>77.99</c:v>
                </c:pt>
                <c:pt idx="15">
                  <c:v>76.34</c:v>
                </c:pt>
                <c:pt idx="16">
                  <c:v>81.47</c:v>
                </c:pt>
                <c:pt idx="17">
                  <c:v>71.24</c:v>
                </c:pt>
              </c:numCache>
            </c:numRef>
          </c:val>
          <c:extLst xmlns:c16r2="http://schemas.microsoft.com/office/drawing/2015/06/chart">
            <c:ext xmlns:c16="http://schemas.microsoft.com/office/drawing/2014/chart" uri="{C3380CC4-5D6E-409C-BE32-E72D297353CC}">
              <c16:uniqueId val="{00000000-23FB-4F41-AD3A-A5FD77EED53E}"/>
            </c:ext>
          </c:extLst>
        </c:ser>
        <c:dLbls>
          <c:showLegendKey val="0"/>
          <c:showVal val="0"/>
          <c:showCatName val="0"/>
          <c:showSerName val="0"/>
          <c:showPercent val="0"/>
          <c:showBubbleSize val="0"/>
        </c:dLbls>
        <c:gapWidth val="75"/>
        <c:axId val="-2113775336"/>
        <c:axId val="-2113373832"/>
      </c:barChart>
      <c:catAx>
        <c:axId val="-2113775336"/>
        <c:scaling>
          <c:orientation val="minMax"/>
        </c:scaling>
        <c:delete val="1"/>
        <c:axPos val="b"/>
        <c:numFmt formatCode="#,##0" sourceLinked="0"/>
        <c:majorTickMark val="out"/>
        <c:minorTickMark val="none"/>
        <c:tickLblPos val="nextTo"/>
        <c:crossAx val="-2113373832"/>
        <c:crosses val="autoZero"/>
        <c:auto val="1"/>
        <c:lblAlgn val="ctr"/>
        <c:lblOffset val="100"/>
        <c:noMultiLvlLbl val="0"/>
      </c:catAx>
      <c:valAx>
        <c:axId val="-2113373832"/>
        <c:scaling>
          <c:orientation val="minMax"/>
          <c:max val="100.0"/>
          <c:min val="0.0"/>
        </c:scaling>
        <c:delete val="1"/>
        <c:axPos val="l"/>
        <c:numFmt formatCode="#,##0" sourceLinked="0"/>
        <c:majorTickMark val="none"/>
        <c:minorTickMark val="none"/>
        <c:tickLblPos val="none"/>
        <c:crossAx val="-2113775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Adoptie</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AE3-48F6-A148-E33B9DD64BE0}"/>
            </c:ext>
          </c:extLst>
        </c:ser>
        <c:dLbls>
          <c:showLegendKey val="0"/>
          <c:showVal val="0"/>
          <c:showCatName val="0"/>
          <c:showSerName val="0"/>
          <c:showPercent val="0"/>
          <c:showBubbleSize val="0"/>
        </c:dLbls>
        <c:gapWidth val="150"/>
        <c:overlap val="100"/>
        <c:axId val="-2136264760"/>
        <c:axId val="-2108417944"/>
      </c:barChart>
      <c:catAx>
        <c:axId val="-2136264760"/>
        <c:scaling>
          <c:orientation val="minMax"/>
        </c:scaling>
        <c:delete val="1"/>
        <c:axPos val="b"/>
        <c:numFmt formatCode="#,##0" sourceLinked="0"/>
        <c:majorTickMark val="out"/>
        <c:minorTickMark val="none"/>
        <c:tickLblPos val="nextTo"/>
        <c:crossAx val="-2108417944"/>
        <c:crosses val="autoZero"/>
        <c:auto val="1"/>
        <c:lblAlgn val="ctr"/>
        <c:lblOffset val="100"/>
        <c:noMultiLvlLbl val="0"/>
      </c:catAx>
      <c:valAx>
        <c:axId val="-2108417944"/>
        <c:scaling>
          <c:orientation val="minMax"/>
          <c:max val="1.0"/>
          <c:min val="0.0"/>
        </c:scaling>
        <c:delete val="1"/>
        <c:axPos val="l"/>
        <c:numFmt formatCode="0%" sourceLinked="0"/>
        <c:majorTickMark val="none"/>
        <c:minorTickMark val="none"/>
        <c:tickLblPos val="none"/>
        <c:crossAx val="-2136264760"/>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64.88</c:v>
                </c:pt>
                <c:pt idx="1">
                  <c:v>69.49</c:v>
                </c:pt>
              </c:numCache>
            </c:numRef>
          </c:val>
          <c:extLst xmlns:c16r2="http://schemas.microsoft.com/office/drawing/2015/06/chart">
            <c:ext xmlns:c16="http://schemas.microsoft.com/office/drawing/2014/chart" uri="{C3380CC4-5D6E-409C-BE32-E72D297353CC}">
              <c16:uniqueId val="{00000000-ECA0-40F2-AE6F-217DC93EAC81}"/>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35.12</c:v>
                </c:pt>
                <c:pt idx="1">
                  <c:v>30.51</c:v>
                </c:pt>
              </c:numCache>
            </c:numRef>
          </c:val>
          <c:extLst xmlns:c16r2="http://schemas.microsoft.com/office/drawing/2015/06/chart">
            <c:ext xmlns:c16="http://schemas.microsoft.com/office/drawing/2014/chart" uri="{C3380CC4-5D6E-409C-BE32-E72D297353CC}">
              <c16:uniqueId val="{00000001-ECA0-40F2-AE6F-217DC93EAC81}"/>
            </c:ext>
          </c:extLst>
        </c:ser>
        <c:dLbls>
          <c:showLegendKey val="0"/>
          <c:showVal val="0"/>
          <c:showCatName val="0"/>
          <c:showSerName val="0"/>
          <c:showPercent val="0"/>
          <c:showBubbleSize val="0"/>
        </c:dLbls>
        <c:gapWidth val="150"/>
        <c:overlap val="100"/>
        <c:axId val="-2113068392"/>
        <c:axId val="-2113065416"/>
      </c:barChart>
      <c:catAx>
        <c:axId val="-2113068392"/>
        <c:scaling>
          <c:orientation val="minMax"/>
        </c:scaling>
        <c:delete val="1"/>
        <c:axPos val="b"/>
        <c:numFmt formatCode="#,##0" sourceLinked="0"/>
        <c:majorTickMark val="out"/>
        <c:minorTickMark val="none"/>
        <c:tickLblPos val="nextTo"/>
        <c:crossAx val="-2113065416"/>
        <c:crosses val="autoZero"/>
        <c:auto val="1"/>
        <c:lblAlgn val="ctr"/>
        <c:lblOffset val="100"/>
        <c:noMultiLvlLbl val="0"/>
      </c:catAx>
      <c:valAx>
        <c:axId val="-2113065416"/>
        <c:scaling>
          <c:orientation val="minMax"/>
          <c:max val="1.0"/>
          <c:min val="0.0"/>
        </c:scaling>
        <c:delete val="1"/>
        <c:axPos val="l"/>
        <c:numFmt formatCode="0%" sourceLinked="0"/>
        <c:majorTickMark val="none"/>
        <c:minorTickMark val="none"/>
        <c:tickLblPos val="none"/>
        <c:crossAx val="-2113068392"/>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5FFC-4701-99F1-40E5FFA80016}"/>
            </c:ext>
          </c:extLst>
        </c:ser>
        <c:dLbls>
          <c:showLegendKey val="0"/>
          <c:showVal val="0"/>
          <c:showCatName val="0"/>
          <c:showSerName val="0"/>
          <c:showPercent val="0"/>
          <c:showBubbleSize val="0"/>
        </c:dLbls>
        <c:gapWidth val="150"/>
        <c:overlap val="100"/>
        <c:axId val="-2113304136"/>
        <c:axId val="-2113301064"/>
      </c:barChart>
      <c:catAx>
        <c:axId val="-2113304136"/>
        <c:scaling>
          <c:orientation val="minMax"/>
        </c:scaling>
        <c:delete val="1"/>
        <c:axPos val="b"/>
        <c:numFmt formatCode="#,##0" sourceLinked="0"/>
        <c:majorTickMark val="out"/>
        <c:minorTickMark val="none"/>
        <c:tickLblPos val="nextTo"/>
        <c:crossAx val="-2113301064"/>
        <c:crosses val="autoZero"/>
        <c:auto val="1"/>
        <c:lblAlgn val="ctr"/>
        <c:lblOffset val="100"/>
        <c:noMultiLvlLbl val="0"/>
      </c:catAx>
      <c:valAx>
        <c:axId val="-2113301064"/>
        <c:scaling>
          <c:orientation val="minMax"/>
          <c:max val="1.0"/>
          <c:min val="0.0"/>
        </c:scaling>
        <c:delete val="1"/>
        <c:axPos val="l"/>
        <c:numFmt formatCode="0%" sourceLinked="0"/>
        <c:majorTickMark val="none"/>
        <c:minorTickMark val="none"/>
        <c:tickLblPos val="none"/>
        <c:crossAx val="-2113304136"/>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Hond</c:v>
                </c:pt>
                <c:pt idx="17">
                  <c:v>Kat</c:v>
                </c:pt>
              </c:strCache>
            </c:strRef>
          </c:cat>
          <c:val>
            <c:numRef>
              <c:f>Sheet1!$B$2:$B$19</c:f>
              <c:numCache>
                <c:formatCode>General</c:formatCode>
                <c:ptCount val="18"/>
                <c:pt idx="0">
                  <c:v>35.12</c:v>
                </c:pt>
                <c:pt idx="1">
                  <c:v>31.36</c:v>
                </c:pt>
                <c:pt idx="2">
                  <c:v>38.73000000000001</c:v>
                </c:pt>
                <c:pt idx="3">
                  <c:v>44.36</c:v>
                </c:pt>
                <c:pt idx="4">
                  <c:v>37.96</c:v>
                </c:pt>
                <c:pt idx="5">
                  <c:v>26.64</c:v>
                </c:pt>
                <c:pt idx="6">
                  <c:v>36.64</c:v>
                </c:pt>
                <c:pt idx="7">
                  <c:v>33.25</c:v>
                </c:pt>
                <c:pt idx="8">
                  <c:v>29.07</c:v>
                </c:pt>
                <c:pt idx="9">
                  <c:v>39.22</c:v>
                </c:pt>
                <c:pt idx="10">
                  <c:v>34.47</c:v>
                </c:pt>
                <c:pt idx="11">
                  <c:v>40.07</c:v>
                </c:pt>
                <c:pt idx="12">
                  <c:v>31.47</c:v>
                </c:pt>
                <c:pt idx="13">
                  <c:v>34.84</c:v>
                </c:pt>
                <c:pt idx="14">
                  <c:v>36.08</c:v>
                </c:pt>
                <c:pt idx="15">
                  <c:v>34.07</c:v>
                </c:pt>
                <c:pt idx="16">
                  <c:v>50.58</c:v>
                </c:pt>
                <c:pt idx="17">
                  <c:v>17.47</c:v>
                </c:pt>
              </c:numCache>
            </c:numRef>
          </c:val>
          <c:extLst xmlns:c16r2="http://schemas.microsoft.com/office/drawing/2015/06/chart">
            <c:ext xmlns:c16="http://schemas.microsoft.com/office/drawing/2014/chart" uri="{C3380CC4-5D6E-409C-BE32-E72D297353CC}">
              <c16:uniqueId val="{00000000-82A3-44C2-9300-234E2E3C3FC8}"/>
            </c:ext>
          </c:extLst>
        </c:ser>
        <c:dLbls>
          <c:showLegendKey val="0"/>
          <c:showVal val="0"/>
          <c:showCatName val="0"/>
          <c:showSerName val="0"/>
          <c:showPercent val="0"/>
          <c:showBubbleSize val="0"/>
        </c:dLbls>
        <c:gapWidth val="75"/>
        <c:axId val="-2113330280"/>
        <c:axId val="-2113327304"/>
      </c:barChart>
      <c:catAx>
        <c:axId val="-2113330280"/>
        <c:scaling>
          <c:orientation val="minMax"/>
        </c:scaling>
        <c:delete val="1"/>
        <c:axPos val="b"/>
        <c:numFmt formatCode="#,##0" sourceLinked="0"/>
        <c:majorTickMark val="out"/>
        <c:minorTickMark val="none"/>
        <c:tickLblPos val="nextTo"/>
        <c:crossAx val="-2113327304"/>
        <c:crosses val="autoZero"/>
        <c:auto val="1"/>
        <c:lblAlgn val="ctr"/>
        <c:lblOffset val="100"/>
        <c:noMultiLvlLbl val="0"/>
      </c:catAx>
      <c:valAx>
        <c:axId val="-2113327304"/>
        <c:scaling>
          <c:orientation val="minMax"/>
          <c:max val="100.0"/>
          <c:min val="0.0"/>
        </c:scaling>
        <c:delete val="1"/>
        <c:axPos val="l"/>
        <c:numFmt formatCode="General" sourceLinked="0"/>
        <c:majorTickMark val="none"/>
        <c:minorTickMark val="none"/>
        <c:tickLblPos val="none"/>
        <c:crossAx val="-2113330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13.57</c:v>
                </c:pt>
                <c:pt idx="1">
                  <c:v>37.95</c:v>
                </c:pt>
                <c:pt idx="2">
                  <c:v>18.46</c:v>
                </c:pt>
                <c:pt idx="3">
                  <c:v>30.02</c:v>
                </c:pt>
              </c:numCache>
            </c:numRef>
          </c:val>
          <c:extLst xmlns:c16r2="http://schemas.microsoft.com/office/drawing/2015/06/chart">
            <c:ext xmlns:c16="http://schemas.microsoft.com/office/drawing/2014/chart" uri="{C3380CC4-5D6E-409C-BE32-E72D297353CC}">
              <c16:uniqueId val="{00000000-569D-4961-A1AB-EAE16631A079}"/>
            </c:ext>
          </c:extLst>
        </c:ser>
        <c:dLbls>
          <c:dLblPos val="outEnd"/>
          <c:showLegendKey val="0"/>
          <c:showVal val="1"/>
          <c:showCatName val="0"/>
          <c:showSerName val="0"/>
          <c:showPercent val="0"/>
          <c:showBubbleSize val="0"/>
        </c:dLbls>
        <c:gapWidth val="70"/>
        <c:axId val="-2111880312"/>
        <c:axId val="-2111905800"/>
      </c:barChart>
      <c:catAx>
        <c:axId val="-2111880312"/>
        <c:scaling>
          <c:orientation val="maxMin"/>
        </c:scaling>
        <c:delete val="1"/>
        <c:axPos val="l"/>
        <c:numFmt formatCode="#,##0" sourceLinked="0"/>
        <c:majorTickMark val="out"/>
        <c:minorTickMark val="none"/>
        <c:tickLblPos val="nextTo"/>
        <c:crossAx val="-2111905800"/>
        <c:crosses val="autoZero"/>
        <c:auto val="1"/>
        <c:lblAlgn val="ctr"/>
        <c:lblOffset val="100"/>
        <c:noMultiLvlLbl val="0"/>
      </c:catAx>
      <c:valAx>
        <c:axId val="-2111905800"/>
        <c:scaling>
          <c:orientation val="minMax"/>
          <c:max val="50.0"/>
          <c:min val="0.0"/>
        </c:scaling>
        <c:delete val="1"/>
        <c:axPos val="t"/>
        <c:numFmt formatCode="General" sourceLinked="1"/>
        <c:majorTickMark val="out"/>
        <c:minorTickMark val="none"/>
        <c:tickLblPos val="nextTo"/>
        <c:crossAx val="-211188031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Hond</c:v>
                </c:pt>
                <c:pt idx="17">
                  <c:v>Kat</c:v>
                </c:pt>
              </c:strCache>
            </c:strRef>
          </c:cat>
          <c:val>
            <c:numRef>
              <c:f>Sheet1!$B$2:$B$19</c:f>
              <c:numCache>
                <c:formatCode>General</c:formatCode>
                <c:ptCount val="18"/>
                <c:pt idx="0">
                  <c:v>30.51</c:v>
                </c:pt>
                <c:pt idx="1">
                  <c:v>25.46</c:v>
                </c:pt>
                <c:pt idx="2">
                  <c:v>35.36</c:v>
                </c:pt>
                <c:pt idx="3">
                  <c:v>42.6</c:v>
                </c:pt>
                <c:pt idx="4">
                  <c:v>31.77</c:v>
                </c:pt>
                <c:pt idx="5">
                  <c:v>21.58</c:v>
                </c:pt>
                <c:pt idx="6">
                  <c:v>30.89</c:v>
                </c:pt>
                <c:pt idx="7">
                  <c:v>30.03</c:v>
                </c:pt>
                <c:pt idx="8">
                  <c:v>24.62</c:v>
                </c:pt>
                <c:pt idx="9">
                  <c:v>36.44</c:v>
                </c:pt>
                <c:pt idx="10">
                  <c:v>29.51</c:v>
                </c:pt>
                <c:pt idx="11">
                  <c:v>33.30000000000001</c:v>
                </c:pt>
                <c:pt idx="12">
                  <c:v>26.98</c:v>
                </c:pt>
                <c:pt idx="13">
                  <c:v>28.82</c:v>
                </c:pt>
                <c:pt idx="14">
                  <c:v>32.14</c:v>
                </c:pt>
                <c:pt idx="15">
                  <c:v>29.78</c:v>
                </c:pt>
                <c:pt idx="16">
                  <c:v>45.27</c:v>
                </c:pt>
                <c:pt idx="17">
                  <c:v>13.66</c:v>
                </c:pt>
              </c:numCache>
            </c:numRef>
          </c:val>
          <c:extLst xmlns:c16r2="http://schemas.microsoft.com/office/drawing/2015/06/chart">
            <c:ext xmlns:c16="http://schemas.microsoft.com/office/drawing/2014/chart" uri="{C3380CC4-5D6E-409C-BE32-E72D297353CC}">
              <c16:uniqueId val="{00000000-C6ED-4E8F-8604-820EF06069BF}"/>
            </c:ext>
          </c:extLst>
        </c:ser>
        <c:dLbls>
          <c:showLegendKey val="0"/>
          <c:showVal val="0"/>
          <c:showCatName val="0"/>
          <c:showSerName val="0"/>
          <c:showPercent val="0"/>
          <c:showBubbleSize val="0"/>
        </c:dLbls>
        <c:gapWidth val="75"/>
        <c:axId val="-2113361176"/>
        <c:axId val="-2113369336"/>
      </c:barChart>
      <c:catAx>
        <c:axId val="-2113361176"/>
        <c:scaling>
          <c:orientation val="minMax"/>
        </c:scaling>
        <c:delete val="1"/>
        <c:axPos val="b"/>
        <c:numFmt formatCode="#,##0" sourceLinked="0"/>
        <c:majorTickMark val="out"/>
        <c:minorTickMark val="none"/>
        <c:tickLblPos val="nextTo"/>
        <c:crossAx val="-2113369336"/>
        <c:crosses val="autoZero"/>
        <c:auto val="1"/>
        <c:lblAlgn val="ctr"/>
        <c:lblOffset val="100"/>
        <c:noMultiLvlLbl val="0"/>
      </c:catAx>
      <c:valAx>
        <c:axId val="-2113369336"/>
        <c:scaling>
          <c:orientation val="minMax"/>
          <c:max val="100.0"/>
          <c:min val="0.0"/>
        </c:scaling>
        <c:delete val="1"/>
        <c:axPos val="l"/>
        <c:numFmt formatCode="General" sourceLinked="0"/>
        <c:majorTickMark val="none"/>
        <c:minorTickMark val="none"/>
        <c:tickLblPos val="none"/>
        <c:crossAx val="-2113361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3.54</c:v>
                </c:pt>
              </c:numCache>
            </c:numRef>
          </c:val>
          <c:extLst xmlns:c16r2="http://schemas.microsoft.com/office/drawing/2015/06/chart">
            <c:ext xmlns:c16="http://schemas.microsoft.com/office/drawing/2014/chart" uri="{C3380CC4-5D6E-409C-BE32-E72D297353CC}">
              <c16:uniqueId val="{00000000-B643-47A5-993E-ACA19EF4959E}"/>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B643-47A5-993E-ACA19EF4959E}"/>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10.82</c:v>
                </c:pt>
              </c:numCache>
            </c:numRef>
          </c:val>
          <c:extLst xmlns:c16r2="http://schemas.microsoft.com/office/drawing/2015/06/chart">
            <c:ext xmlns:c16="http://schemas.microsoft.com/office/drawing/2014/chart" uri="{C3380CC4-5D6E-409C-BE32-E72D297353CC}">
              <c16:uniqueId val="{00000003-B643-47A5-993E-ACA19EF4959E}"/>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4-B643-47A5-993E-ACA19EF4959E}"/>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39.59</c:v>
                </c:pt>
              </c:numCache>
            </c:numRef>
          </c:val>
          <c:extLst xmlns:c16r2="http://schemas.microsoft.com/office/drawing/2015/06/chart">
            <c:ext xmlns:c16="http://schemas.microsoft.com/office/drawing/2014/chart" uri="{C3380CC4-5D6E-409C-BE32-E72D297353CC}">
              <c16:uniqueId val="{00000005-B643-47A5-993E-ACA19EF4959E}"/>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38.85</c:v>
                </c:pt>
              </c:numCache>
            </c:numRef>
          </c:val>
          <c:extLst xmlns:c16r2="http://schemas.microsoft.com/office/drawing/2015/06/chart">
            <c:ext xmlns:c16="http://schemas.microsoft.com/office/drawing/2014/chart" uri="{C3380CC4-5D6E-409C-BE32-E72D297353CC}">
              <c16:uniqueId val="{00000006-B643-47A5-993E-ACA19EF4959E}"/>
            </c:ext>
          </c:extLst>
        </c:ser>
        <c:dLbls>
          <c:showLegendKey val="0"/>
          <c:showVal val="0"/>
          <c:showCatName val="0"/>
          <c:showSerName val="0"/>
          <c:showPercent val="0"/>
          <c:showBubbleSize val="0"/>
        </c:dLbls>
        <c:gapWidth val="267"/>
        <c:overlap val="-81"/>
        <c:axId val="-2105597752"/>
        <c:axId val="-2108220488"/>
      </c:barChart>
      <c:catAx>
        <c:axId val="-2105597752"/>
        <c:scaling>
          <c:orientation val="minMax"/>
        </c:scaling>
        <c:delete val="1"/>
        <c:axPos val="b"/>
        <c:numFmt formatCode="General" sourceLinked="0"/>
        <c:majorTickMark val="out"/>
        <c:minorTickMark val="none"/>
        <c:tickLblPos val="nextTo"/>
        <c:crossAx val="-2108220488"/>
        <c:crosses val="autoZero"/>
        <c:auto val="1"/>
        <c:lblAlgn val="ctr"/>
        <c:lblOffset val="100"/>
        <c:noMultiLvlLbl val="0"/>
      </c:catAx>
      <c:valAx>
        <c:axId val="-2108220488"/>
        <c:scaling>
          <c:orientation val="minMax"/>
          <c:max val="50.0"/>
          <c:min val="0.0"/>
        </c:scaling>
        <c:delete val="1"/>
        <c:axPos val="l"/>
        <c:numFmt formatCode="General" sourceLinked="1"/>
        <c:majorTickMark val="out"/>
        <c:minorTickMark val="none"/>
        <c:tickLblPos val="nextTo"/>
        <c:crossAx val="-2105597752"/>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Ja</c:v>
                </c:pt>
                <c:pt idx="17">
                  <c:v>Nee</c:v>
                </c:pt>
              </c:strCache>
            </c:strRef>
          </c:cat>
          <c:val>
            <c:numRef>
              <c:f>Sheet1!$B$2:$B$19</c:f>
              <c:numCache>
                <c:formatCode>General</c:formatCode>
                <c:ptCount val="18"/>
                <c:pt idx="0">
                  <c:v>38.85</c:v>
                </c:pt>
                <c:pt idx="1">
                  <c:v>36.85</c:v>
                </c:pt>
                <c:pt idx="2">
                  <c:v>40.77</c:v>
                </c:pt>
                <c:pt idx="3">
                  <c:v>32.41</c:v>
                </c:pt>
                <c:pt idx="4">
                  <c:v>43.14</c:v>
                </c:pt>
                <c:pt idx="5">
                  <c:v>39.21</c:v>
                </c:pt>
                <c:pt idx="6">
                  <c:v>37.01</c:v>
                </c:pt>
                <c:pt idx="7">
                  <c:v>41.1</c:v>
                </c:pt>
                <c:pt idx="8">
                  <c:v>39.62</c:v>
                </c:pt>
                <c:pt idx="9">
                  <c:v>38.69</c:v>
                </c:pt>
                <c:pt idx="10">
                  <c:v>40.33</c:v>
                </c:pt>
                <c:pt idx="11">
                  <c:v>33.2</c:v>
                </c:pt>
                <c:pt idx="12">
                  <c:v>42.13</c:v>
                </c:pt>
                <c:pt idx="13">
                  <c:v>50.62</c:v>
                </c:pt>
                <c:pt idx="14">
                  <c:v>39.68</c:v>
                </c:pt>
                <c:pt idx="15">
                  <c:v>27.7</c:v>
                </c:pt>
                <c:pt idx="16">
                  <c:v>40.94</c:v>
                </c:pt>
                <c:pt idx="17">
                  <c:v>36.46</c:v>
                </c:pt>
              </c:numCache>
            </c:numRef>
          </c:val>
          <c:extLst xmlns:c16r2="http://schemas.microsoft.com/office/drawing/2015/06/chart">
            <c:ext xmlns:c16="http://schemas.microsoft.com/office/drawing/2014/chart" uri="{C3380CC4-5D6E-409C-BE32-E72D297353CC}">
              <c16:uniqueId val="{00000000-4314-47FD-864A-9D6851B5379C}"/>
            </c:ext>
          </c:extLst>
        </c:ser>
        <c:dLbls>
          <c:showLegendKey val="0"/>
          <c:showVal val="0"/>
          <c:showCatName val="0"/>
          <c:showSerName val="0"/>
          <c:showPercent val="0"/>
          <c:showBubbleSize val="0"/>
        </c:dLbls>
        <c:gapWidth val="75"/>
        <c:axId val="-2126692408"/>
        <c:axId val="-2126702936"/>
      </c:barChart>
      <c:catAx>
        <c:axId val="-2126692408"/>
        <c:scaling>
          <c:orientation val="minMax"/>
        </c:scaling>
        <c:delete val="1"/>
        <c:axPos val="b"/>
        <c:numFmt formatCode="#,##0" sourceLinked="0"/>
        <c:majorTickMark val="out"/>
        <c:minorTickMark val="none"/>
        <c:tickLblPos val="nextTo"/>
        <c:crossAx val="-2126702936"/>
        <c:crosses val="autoZero"/>
        <c:auto val="1"/>
        <c:lblAlgn val="ctr"/>
        <c:lblOffset val="100"/>
        <c:noMultiLvlLbl val="0"/>
      </c:catAx>
      <c:valAx>
        <c:axId val="-2126702936"/>
        <c:scaling>
          <c:orientation val="minMax"/>
          <c:max val="100.0"/>
          <c:min val="0.0"/>
        </c:scaling>
        <c:delete val="1"/>
        <c:axPos val="l"/>
        <c:numFmt formatCode="#,##0" sourceLinked="0"/>
        <c:majorTickMark val="none"/>
        <c:minorTickMark val="none"/>
        <c:tickLblPos val="none"/>
        <c:crossAx val="-2126692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D7E-4529-B231-F390B625C8A1}"/>
            </c:ext>
          </c:extLst>
        </c:ser>
        <c:dLbls>
          <c:showLegendKey val="0"/>
          <c:showVal val="0"/>
          <c:showCatName val="0"/>
          <c:showSerName val="0"/>
          <c:showPercent val="0"/>
          <c:showBubbleSize val="0"/>
        </c:dLbls>
        <c:gapWidth val="150"/>
        <c:overlap val="100"/>
        <c:axId val="-2108094824"/>
        <c:axId val="-2136296856"/>
      </c:barChart>
      <c:catAx>
        <c:axId val="-2108094824"/>
        <c:scaling>
          <c:orientation val="minMax"/>
        </c:scaling>
        <c:delete val="1"/>
        <c:axPos val="b"/>
        <c:numFmt formatCode="#,##0" sourceLinked="0"/>
        <c:majorTickMark val="out"/>
        <c:minorTickMark val="none"/>
        <c:tickLblPos val="nextTo"/>
        <c:crossAx val="-2136296856"/>
        <c:crosses val="autoZero"/>
        <c:auto val="1"/>
        <c:lblAlgn val="ctr"/>
        <c:lblOffset val="100"/>
        <c:noMultiLvlLbl val="0"/>
      </c:catAx>
      <c:valAx>
        <c:axId val="-2136296856"/>
        <c:scaling>
          <c:orientation val="minMax"/>
          <c:max val="1.0"/>
          <c:min val="0.0"/>
        </c:scaling>
        <c:delete val="1"/>
        <c:axPos val="l"/>
        <c:numFmt formatCode="0%" sourceLinked="0"/>
        <c:majorTickMark val="none"/>
        <c:minorTickMark val="none"/>
        <c:tickLblPos val="none"/>
        <c:crossAx val="-2108094824"/>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55.06</c:v>
                </c:pt>
                <c:pt idx="1">
                  <c:v>44.94</c:v>
                </c:pt>
              </c:numCache>
            </c:numRef>
          </c:val>
          <c:extLst xmlns:c16r2="http://schemas.microsoft.com/office/drawing/2015/06/chart">
            <c:ext xmlns:c16="http://schemas.microsoft.com/office/drawing/2014/chart" uri="{C3380CC4-5D6E-409C-BE32-E72D297353CC}">
              <c16:uniqueId val="{00000000-EA62-48AC-AD88-C3DD03AF0D12}"/>
            </c:ext>
          </c:extLst>
        </c:ser>
        <c:dLbls>
          <c:showLegendKey val="0"/>
          <c:showVal val="0"/>
          <c:showCatName val="0"/>
          <c:showSerName val="0"/>
          <c:showPercent val="0"/>
          <c:showBubbleSize val="0"/>
        </c:dLbls>
        <c:gapWidth val="70"/>
        <c:axId val="-2107627528"/>
        <c:axId val="-2107624056"/>
      </c:barChart>
      <c:catAx>
        <c:axId val="-210762752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07624056"/>
        <c:crossesAt val="0.0"/>
        <c:auto val="1"/>
        <c:lblAlgn val="ctr"/>
        <c:lblOffset val="1"/>
        <c:tickLblSkip val="1"/>
        <c:tickMarkSkip val="1"/>
        <c:noMultiLvlLbl val="0"/>
      </c:catAx>
      <c:valAx>
        <c:axId val="-2107624056"/>
        <c:scaling>
          <c:orientation val="minMax"/>
          <c:max val="100.0"/>
          <c:min val="0.0"/>
        </c:scaling>
        <c:delete val="0"/>
        <c:axPos val="r"/>
        <c:numFmt formatCode="General" sourceLinked="1"/>
        <c:majorTickMark val="out"/>
        <c:minorTickMark val="none"/>
        <c:tickLblPos val="none"/>
        <c:crossAx val="-210762752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2A9B-44BA-A703-A3E5B72B7297}"/>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2A9B-44BA-A703-A3E5B72B7297}"/>
              </c:ext>
            </c:extLst>
          </c:dPt>
          <c:dPt>
            <c:idx val="2"/>
            <c:bubble3D val="0"/>
            <c:extLst xmlns:c16r2="http://schemas.microsoft.com/office/drawing/2015/06/chart">
              <c:ext xmlns:c16="http://schemas.microsoft.com/office/drawing/2014/chart" uri="{C3380CC4-5D6E-409C-BE32-E72D297353CC}">
                <c16:uniqueId val="{00000004-2A9B-44BA-A703-A3E5B72B7297}"/>
              </c:ext>
            </c:extLst>
          </c:dPt>
          <c:dPt>
            <c:idx val="3"/>
            <c:bubble3D val="0"/>
            <c:extLst xmlns:c16r2="http://schemas.microsoft.com/office/drawing/2015/06/chart">
              <c:ext xmlns:c16="http://schemas.microsoft.com/office/drawing/2014/chart" uri="{C3380CC4-5D6E-409C-BE32-E72D297353CC}">
                <c16:uniqueId val="{00000005-2A9B-44BA-A703-A3E5B72B7297}"/>
              </c:ext>
            </c:extLst>
          </c:dPt>
          <c:dPt>
            <c:idx val="4"/>
            <c:bubble3D val="0"/>
            <c:extLst xmlns:c16r2="http://schemas.microsoft.com/office/drawing/2015/06/chart">
              <c:ext xmlns:c16="http://schemas.microsoft.com/office/drawing/2014/chart" uri="{C3380CC4-5D6E-409C-BE32-E72D297353CC}">
                <c16:uniqueId val="{00000006-2A9B-44BA-A703-A3E5B72B7297}"/>
              </c:ext>
            </c:extLst>
          </c:dPt>
          <c:dPt>
            <c:idx val="5"/>
            <c:bubble3D val="0"/>
            <c:extLst xmlns:c16r2="http://schemas.microsoft.com/office/drawing/2015/06/chart">
              <c:ext xmlns:c16="http://schemas.microsoft.com/office/drawing/2014/chart" uri="{C3380CC4-5D6E-409C-BE32-E72D297353CC}">
                <c16:uniqueId val="{00000007-2A9B-44BA-A703-A3E5B72B7297}"/>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53.65</c:v>
                </c:pt>
                <c:pt idx="1">
                  <c:v>46.35</c:v>
                </c:pt>
              </c:numCache>
            </c:numRef>
          </c:val>
          <c:extLst xmlns:c16r2="http://schemas.microsoft.com/office/drawing/2015/06/chart">
            <c:ext xmlns:c16="http://schemas.microsoft.com/office/drawing/2014/chart" uri="{C3380CC4-5D6E-409C-BE32-E72D297353CC}">
              <c16:uniqueId val="{00000008-2A9B-44BA-A703-A3E5B72B7297}"/>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35.64</c:v>
                </c:pt>
                <c:pt idx="1">
                  <c:v>29.9</c:v>
                </c:pt>
              </c:numCache>
            </c:numRef>
          </c:val>
          <c:extLst xmlns:c16r2="http://schemas.microsoft.com/office/drawing/2015/06/chart">
            <c:ext xmlns:c16="http://schemas.microsoft.com/office/drawing/2014/chart" uri="{C3380CC4-5D6E-409C-BE32-E72D297353CC}">
              <c16:uniqueId val="{00000000-5DF5-426B-AC80-3B3F2C78EEB7}"/>
            </c:ext>
          </c:extLst>
        </c:ser>
        <c:dLbls>
          <c:showLegendKey val="0"/>
          <c:showVal val="0"/>
          <c:showCatName val="0"/>
          <c:showSerName val="0"/>
          <c:showPercent val="0"/>
          <c:showBubbleSize val="0"/>
        </c:dLbls>
        <c:gapWidth val="70"/>
        <c:axId val="-2087349192"/>
        <c:axId val="-2087186216"/>
      </c:barChart>
      <c:catAx>
        <c:axId val="-2087349192"/>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087186216"/>
        <c:crossesAt val="0.0"/>
        <c:auto val="1"/>
        <c:lblAlgn val="ctr"/>
        <c:lblOffset val="1"/>
        <c:tickLblSkip val="1"/>
        <c:tickMarkSkip val="1"/>
        <c:noMultiLvlLbl val="0"/>
      </c:catAx>
      <c:valAx>
        <c:axId val="-2087186216"/>
        <c:scaling>
          <c:orientation val="minMax"/>
          <c:max val="100.0"/>
          <c:min val="0.0"/>
        </c:scaling>
        <c:delete val="0"/>
        <c:axPos val="r"/>
        <c:numFmt formatCode="General" sourceLinked="1"/>
        <c:majorTickMark val="out"/>
        <c:minorTickMark val="none"/>
        <c:tickLblPos val="none"/>
        <c:crossAx val="-2087349192"/>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32.37</c:v>
                </c:pt>
                <c:pt idx="1">
                  <c:v>20.77</c:v>
                </c:pt>
              </c:numCache>
            </c:numRef>
          </c:val>
          <c:extLst xmlns:c16r2="http://schemas.microsoft.com/office/drawing/2015/06/chart">
            <c:ext xmlns:c16="http://schemas.microsoft.com/office/drawing/2014/chart" uri="{C3380CC4-5D6E-409C-BE32-E72D297353CC}">
              <c16:uniqueId val="{00000000-428E-40D9-A314-35E250522B3A}"/>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28.89</c:v>
                </c:pt>
                <c:pt idx="1">
                  <c:v>35.46</c:v>
                </c:pt>
              </c:numCache>
            </c:numRef>
          </c:val>
          <c:extLst xmlns:c16r2="http://schemas.microsoft.com/office/drawing/2015/06/chart">
            <c:ext xmlns:c16="http://schemas.microsoft.com/office/drawing/2014/chart" uri="{C3380CC4-5D6E-409C-BE32-E72D297353CC}">
              <c16:uniqueId val="{00000001-428E-40D9-A314-35E250522B3A}"/>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28.92</c:v>
                </c:pt>
                <c:pt idx="1">
                  <c:v>33.07</c:v>
                </c:pt>
              </c:numCache>
            </c:numRef>
          </c:val>
          <c:extLst xmlns:c16r2="http://schemas.microsoft.com/office/drawing/2015/06/chart">
            <c:ext xmlns:c16="http://schemas.microsoft.com/office/drawing/2014/chart" uri="{C3380CC4-5D6E-409C-BE32-E72D297353CC}">
              <c16:uniqueId val="{00000002-428E-40D9-A314-35E250522B3A}"/>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9.81</c:v>
                </c:pt>
                <c:pt idx="1">
                  <c:v>10.7</c:v>
                </c:pt>
              </c:numCache>
            </c:numRef>
          </c:val>
          <c:extLst xmlns:c16r2="http://schemas.microsoft.com/office/drawing/2015/06/chart">
            <c:ext xmlns:c16="http://schemas.microsoft.com/office/drawing/2014/chart" uri="{C3380CC4-5D6E-409C-BE32-E72D297353CC}">
              <c16:uniqueId val="{00000003-428E-40D9-A314-35E250522B3A}"/>
            </c:ext>
          </c:extLst>
        </c:ser>
        <c:dLbls>
          <c:showLegendKey val="0"/>
          <c:showVal val="0"/>
          <c:showCatName val="0"/>
          <c:showSerName val="0"/>
          <c:showPercent val="0"/>
          <c:showBubbleSize val="0"/>
        </c:dLbls>
        <c:gapWidth val="150"/>
        <c:overlap val="100"/>
        <c:axId val="-2112407512"/>
        <c:axId val="-2112425528"/>
      </c:barChart>
      <c:catAx>
        <c:axId val="-2112407512"/>
        <c:scaling>
          <c:orientation val="minMax"/>
        </c:scaling>
        <c:delete val="1"/>
        <c:axPos val="b"/>
        <c:numFmt formatCode="#,##0" sourceLinked="0"/>
        <c:majorTickMark val="out"/>
        <c:minorTickMark val="none"/>
        <c:tickLblPos val="nextTo"/>
        <c:crossAx val="-2112425528"/>
        <c:crosses val="autoZero"/>
        <c:auto val="1"/>
        <c:lblAlgn val="ctr"/>
        <c:lblOffset val="100"/>
        <c:noMultiLvlLbl val="0"/>
      </c:catAx>
      <c:valAx>
        <c:axId val="-2112425528"/>
        <c:scaling>
          <c:orientation val="minMax"/>
          <c:max val="1.0"/>
          <c:min val="0.0"/>
        </c:scaling>
        <c:delete val="1"/>
        <c:axPos val="l"/>
        <c:numFmt formatCode="0%" sourceLinked="0"/>
        <c:majorTickMark val="none"/>
        <c:minorTickMark val="none"/>
        <c:tickLblPos val="none"/>
        <c:crossAx val="-2112407512"/>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Ja</c:v>
                </c:pt>
                <c:pt idx="17">
                  <c:v>Nee</c:v>
                </c:pt>
              </c:strCache>
            </c:strRef>
          </c:cat>
          <c:val>
            <c:numRef>
              <c:f>Sheet1!$B$2:$B$19</c:f>
              <c:numCache>
                <c:formatCode>General</c:formatCode>
                <c:ptCount val="18"/>
                <c:pt idx="0">
                  <c:v>61.26</c:v>
                </c:pt>
                <c:pt idx="1">
                  <c:v>62.88</c:v>
                </c:pt>
                <c:pt idx="2">
                  <c:v>59.71</c:v>
                </c:pt>
                <c:pt idx="3">
                  <c:v>61.81</c:v>
                </c:pt>
                <c:pt idx="4">
                  <c:v>58.25</c:v>
                </c:pt>
                <c:pt idx="5">
                  <c:v>63.57</c:v>
                </c:pt>
                <c:pt idx="6">
                  <c:v>58.1</c:v>
                </c:pt>
                <c:pt idx="7">
                  <c:v>65.14</c:v>
                </c:pt>
                <c:pt idx="8">
                  <c:v>57.01</c:v>
                </c:pt>
                <c:pt idx="9">
                  <c:v>56.9</c:v>
                </c:pt>
                <c:pt idx="10">
                  <c:v>68.57</c:v>
                </c:pt>
                <c:pt idx="11">
                  <c:v>61.85</c:v>
                </c:pt>
                <c:pt idx="12">
                  <c:v>58.63</c:v>
                </c:pt>
                <c:pt idx="13">
                  <c:v>59.52</c:v>
                </c:pt>
                <c:pt idx="14">
                  <c:v>60.5</c:v>
                </c:pt>
                <c:pt idx="15">
                  <c:v>63.76</c:v>
                </c:pt>
                <c:pt idx="16">
                  <c:v>62.43</c:v>
                </c:pt>
                <c:pt idx="17">
                  <c:v>59.93</c:v>
                </c:pt>
              </c:numCache>
            </c:numRef>
          </c:val>
          <c:extLst xmlns:c16r2="http://schemas.microsoft.com/office/drawing/2015/06/chart">
            <c:ext xmlns:c16="http://schemas.microsoft.com/office/drawing/2014/chart" uri="{C3380CC4-5D6E-409C-BE32-E72D297353CC}">
              <c16:uniqueId val="{00000000-FBBA-440C-879A-CEB0C9617D20}"/>
            </c:ext>
          </c:extLst>
        </c:ser>
        <c:dLbls>
          <c:showLegendKey val="0"/>
          <c:showVal val="0"/>
          <c:showCatName val="0"/>
          <c:showSerName val="0"/>
          <c:showPercent val="0"/>
          <c:showBubbleSize val="0"/>
        </c:dLbls>
        <c:gapWidth val="75"/>
        <c:axId val="2095517336"/>
        <c:axId val="2095553480"/>
      </c:barChart>
      <c:catAx>
        <c:axId val="2095517336"/>
        <c:scaling>
          <c:orientation val="minMax"/>
        </c:scaling>
        <c:delete val="1"/>
        <c:axPos val="b"/>
        <c:numFmt formatCode="#,##0" sourceLinked="0"/>
        <c:majorTickMark val="out"/>
        <c:minorTickMark val="none"/>
        <c:tickLblPos val="nextTo"/>
        <c:crossAx val="2095553480"/>
        <c:crosses val="autoZero"/>
        <c:auto val="1"/>
        <c:lblAlgn val="ctr"/>
        <c:lblOffset val="100"/>
        <c:noMultiLvlLbl val="0"/>
      </c:catAx>
      <c:valAx>
        <c:axId val="2095553480"/>
        <c:scaling>
          <c:orientation val="minMax"/>
          <c:max val="100.0"/>
          <c:min val="0.0"/>
        </c:scaling>
        <c:delete val="1"/>
        <c:axPos val="l"/>
        <c:numFmt formatCode="General" sourceLinked="0"/>
        <c:majorTickMark val="none"/>
        <c:minorTickMark val="none"/>
        <c:tickLblPos val="none"/>
        <c:crossAx val="2095517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8"/>
                <c:pt idx="0">
                  <c:v>Totaal</c:v>
                </c:pt>
                <c:pt idx="1">
                  <c:v>Man</c:v>
                </c:pt>
                <c:pt idx="2">
                  <c:v>Vrouw</c:v>
                </c:pt>
                <c:pt idx="3">
                  <c:v>15-34</c:v>
                </c:pt>
                <c:pt idx="4">
                  <c:v>35-54</c:v>
                </c:pt>
                <c:pt idx="5">
                  <c:v>55+</c:v>
                </c:pt>
                <c:pt idx="6">
                  <c:v>Landelijk</c:v>
                </c:pt>
                <c:pt idx="7">
                  <c:v>Stedelijk</c:v>
                </c:pt>
                <c:pt idx="8">
                  <c:v>West-Vlaanderen</c:v>
                </c:pt>
                <c:pt idx="9">
                  <c:v>Oost-Vlaanderen</c:v>
                </c:pt>
                <c:pt idx="10">
                  <c:v>Antwerpen</c:v>
                </c:pt>
                <c:pt idx="11">
                  <c:v>Vlaams-Brabant</c:v>
                </c:pt>
                <c:pt idx="12">
                  <c:v>Limburg</c:v>
                </c:pt>
                <c:pt idx="13">
                  <c:v>Laag opgeleid</c:v>
                </c:pt>
                <c:pt idx="14">
                  <c:v>Gemiddeld</c:v>
                </c:pt>
                <c:pt idx="15">
                  <c:v>Hoog opgeleid</c:v>
                </c:pt>
                <c:pt idx="16">
                  <c:v>Hond</c:v>
                </c:pt>
                <c:pt idx="17">
                  <c:v>Kat</c:v>
                </c:pt>
              </c:strCache>
            </c:strRef>
          </c:cat>
          <c:val>
            <c:numRef>
              <c:f>Sheet1!$B$2:$B$19</c:f>
              <c:numCache>
                <c:formatCode>General</c:formatCode>
                <c:ptCount val="18"/>
                <c:pt idx="0">
                  <c:v>56.23</c:v>
                </c:pt>
                <c:pt idx="1">
                  <c:v>57.76</c:v>
                </c:pt>
                <c:pt idx="2">
                  <c:v>54.76</c:v>
                </c:pt>
                <c:pt idx="3">
                  <c:v>57.22</c:v>
                </c:pt>
                <c:pt idx="4">
                  <c:v>52.88</c:v>
                </c:pt>
                <c:pt idx="5">
                  <c:v>58.55</c:v>
                </c:pt>
                <c:pt idx="6">
                  <c:v>53.76</c:v>
                </c:pt>
                <c:pt idx="7">
                  <c:v>59.26</c:v>
                </c:pt>
                <c:pt idx="8">
                  <c:v>54.1</c:v>
                </c:pt>
                <c:pt idx="9">
                  <c:v>49.48</c:v>
                </c:pt>
                <c:pt idx="10">
                  <c:v>63.03</c:v>
                </c:pt>
                <c:pt idx="11">
                  <c:v>56.42</c:v>
                </c:pt>
                <c:pt idx="12">
                  <c:v>56.31</c:v>
                </c:pt>
                <c:pt idx="13">
                  <c:v>53.76</c:v>
                </c:pt>
                <c:pt idx="14">
                  <c:v>56.69</c:v>
                </c:pt>
                <c:pt idx="15">
                  <c:v>57.73</c:v>
                </c:pt>
                <c:pt idx="16">
                  <c:v>57.53</c:v>
                </c:pt>
                <c:pt idx="17">
                  <c:v>54.74</c:v>
                </c:pt>
              </c:numCache>
            </c:numRef>
          </c:val>
          <c:extLst xmlns:c16r2="http://schemas.microsoft.com/office/drawing/2015/06/chart">
            <c:ext xmlns:c16="http://schemas.microsoft.com/office/drawing/2014/chart" uri="{C3380CC4-5D6E-409C-BE32-E72D297353CC}">
              <c16:uniqueId val="{00000000-EF7D-479A-82CE-4D97BCEDBCDA}"/>
            </c:ext>
          </c:extLst>
        </c:ser>
        <c:dLbls>
          <c:showLegendKey val="0"/>
          <c:showVal val="0"/>
          <c:showCatName val="0"/>
          <c:showSerName val="0"/>
          <c:showPercent val="0"/>
          <c:showBubbleSize val="0"/>
        </c:dLbls>
        <c:gapWidth val="75"/>
        <c:axId val="-2112586840"/>
        <c:axId val="-2112590968"/>
      </c:barChart>
      <c:catAx>
        <c:axId val="-2112586840"/>
        <c:scaling>
          <c:orientation val="minMax"/>
        </c:scaling>
        <c:delete val="1"/>
        <c:axPos val="b"/>
        <c:numFmt formatCode="#,##0" sourceLinked="0"/>
        <c:majorTickMark val="out"/>
        <c:minorTickMark val="none"/>
        <c:tickLblPos val="nextTo"/>
        <c:crossAx val="-2112590968"/>
        <c:crosses val="autoZero"/>
        <c:auto val="1"/>
        <c:lblAlgn val="ctr"/>
        <c:lblOffset val="100"/>
        <c:noMultiLvlLbl val="0"/>
      </c:catAx>
      <c:valAx>
        <c:axId val="-2112590968"/>
        <c:scaling>
          <c:orientation val="minMax"/>
          <c:max val="100.0"/>
          <c:min val="0.0"/>
        </c:scaling>
        <c:delete val="1"/>
        <c:axPos val="l"/>
        <c:numFmt formatCode="General" sourceLinked="0"/>
        <c:majorTickMark val="none"/>
        <c:minorTickMark val="none"/>
        <c:tickLblPos val="none"/>
        <c:crossAx val="-2112586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6E80-49FF-BC16-7D0A5F391F18}"/>
            </c:ext>
          </c:extLst>
        </c:ser>
        <c:dLbls>
          <c:showLegendKey val="0"/>
          <c:showVal val="0"/>
          <c:showCatName val="0"/>
          <c:showSerName val="0"/>
          <c:showPercent val="0"/>
          <c:showBubbleSize val="0"/>
        </c:dLbls>
        <c:gapWidth val="150"/>
        <c:overlap val="100"/>
        <c:axId val="2095520056"/>
        <c:axId val="2095509000"/>
      </c:barChart>
      <c:catAx>
        <c:axId val="2095520056"/>
        <c:scaling>
          <c:orientation val="minMax"/>
        </c:scaling>
        <c:delete val="1"/>
        <c:axPos val="b"/>
        <c:numFmt formatCode="#,##0" sourceLinked="0"/>
        <c:majorTickMark val="out"/>
        <c:minorTickMark val="none"/>
        <c:tickLblPos val="nextTo"/>
        <c:crossAx val="2095509000"/>
        <c:crosses val="autoZero"/>
        <c:auto val="1"/>
        <c:lblAlgn val="ctr"/>
        <c:lblOffset val="100"/>
        <c:noMultiLvlLbl val="0"/>
      </c:catAx>
      <c:valAx>
        <c:axId val="2095509000"/>
        <c:scaling>
          <c:orientation val="minMax"/>
          <c:max val="1.0"/>
          <c:min val="0.0"/>
        </c:scaling>
        <c:delete val="1"/>
        <c:axPos val="l"/>
        <c:numFmt formatCode="0%" sourceLinked="0"/>
        <c:majorTickMark val="none"/>
        <c:minorTickMark val="none"/>
        <c:tickLblPos val="none"/>
        <c:crossAx val="2095520056"/>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3097"/>
          </a:xfrm>
          <a:prstGeom prst="rect">
            <a:avLst/>
          </a:prstGeom>
        </p:spPr>
        <p:txBody>
          <a:bodyPr vert="horz" lIns="87938" tIns="43969" rIns="87938" bIns="43969"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3097"/>
          </a:xfrm>
          <a:prstGeom prst="rect">
            <a:avLst/>
          </a:prstGeom>
        </p:spPr>
        <p:txBody>
          <a:bodyPr vert="horz" lIns="87938" tIns="43969" rIns="87938" bIns="43969"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378035"/>
            <a:ext cx="2945862" cy="493097"/>
          </a:xfrm>
          <a:prstGeom prst="rect">
            <a:avLst/>
          </a:prstGeom>
        </p:spPr>
        <p:txBody>
          <a:bodyPr vert="horz" lIns="87938" tIns="43969" rIns="87938" bIns="43969"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378035"/>
            <a:ext cx="2945862" cy="493097"/>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idx="1"/>
          </p:nvPr>
        </p:nvSpPr>
        <p:spPr>
          <a:xfrm>
            <a:off x="3850443" y="1"/>
            <a:ext cx="2945659" cy="493633"/>
          </a:xfrm>
          <a:prstGeom prst="rect">
            <a:avLst/>
          </a:prstGeom>
        </p:spPr>
        <p:txBody>
          <a:bodyPr vert="horz" lIns="95254" tIns="47627" rIns="95254" bIns="47627"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3633"/>
          </a:xfrm>
          <a:prstGeom prst="rect">
            <a:avLst/>
          </a:prstGeom>
        </p:spPr>
        <p:txBody>
          <a:bodyPr vert="horz" lIns="95254" tIns="47627" rIns="95254" bIns="47627"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39730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5.xml"/><Relationship Id="rId3"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 Id="rId3" Type="http://schemas.openxmlformats.org/officeDocument/2006/relationships/chart" Target="../charts/char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ipso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13.xml"/><Relationship Id="rId2"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nl-BE" sz="3200" dirty="0"/>
              <a:t>Proeven op Honden en Katten</a:t>
            </a:r>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nl-BE" dirty="0"/>
              <a:t>Resultaten 2016 - Vlaanderen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5" name="Chart 34"/>
          <p:cNvGraphicFramePr/>
          <p:nvPr>
            <p:extLst>
              <p:ext uri="{D42A27DB-BD31-4B8C-83A1-F6EECF244321}">
                <p14:modId xmlns:p14="http://schemas.microsoft.com/office/powerpoint/2010/main" val="1443390697"/>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7" name="Text Placeholder 3"/>
          <p:cNvSpPr>
            <a:spLocks noGrp="1"/>
          </p:cNvSpPr>
          <p:nvPr>
            <p:ph type="body" sz="quarter" idx="13"/>
          </p:nvPr>
        </p:nvSpPr>
        <p:spPr>
          <a:xfrm>
            <a:off x="224287" y="196566"/>
            <a:ext cx="6379078" cy="540000"/>
          </a:xfrm>
        </p:spPr>
        <p:txBody>
          <a:bodyPr/>
          <a:lstStyle/>
          <a:p>
            <a:r>
              <a:rPr lang="nl-BE" sz="1400" dirty="0"/>
              <a:t>Ongeveer 80% van de Vlamingen vindt dat er een verbod moet komen op proeven op honden en katten.</a:t>
            </a:r>
          </a:p>
        </p:txBody>
      </p:sp>
    </p:spTree>
    <p:extLst>
      <p:ext uri="{BB962C8B-B14F-4D97-AF65-F5344CB8AC3E}">
        <p14:creationId xmlns:p14="http://schemas.microsoft.com/office/powerpoint/2010/main" val="164822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47546" y="3390900"/>
            <a:ext cx="7740591" cy="541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141413" y="2159001"/>
            <a:ext cx="7746724" cy="5516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1292368127"/>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4201754817"/>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811414357"/>
              </p:ext>
            </p:extLst>
          </p:nvPr>
        </p:nvGraphicFramePr>
        <p:xfrm>
          <a:off x="1060863" y="2703534"/>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6" name="Rounded Rectangle 55"/>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3" name="Rounded Rectangle 62"/>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64" name="Rounded Rectangle 63"/>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5" name="Rounded Rectangle 64"/>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PROVINCIE</a:t>
            </a:r>
          </a:p>
        </p:txBody>
      </p:sp>
      <p:sp>
        <p:nvSpPr>
          <p:cNvPr id="66" name="Rounded Rectangle 65"/>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67" name="Rounded Rectangle 66"/>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68" name="Table 67"/>
          <p:cNvGraphicFramePr>
            <a:graphicFrameLocks noGrp="1"/>
          </p:cNvGraphicFramePr>
          <p:nvPr>
            <p:extLst>
              <p:ext uri="{D42A27DB-BD31-4B8C-83A1-F6EECF244321}">
                <p14:modId xmlns:p14="http://schemas.microsoft.com/office/powerpoint/2010/main" val="1416607940"/>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75" name="Chart 74"/>
          <p:cNvGraphicFramePr/>
          <p:nvPr>
            <p:extLst>
              <p:ext uri="{D42A27DB-BD31-4B8C-83A1-F6EECF244321}">
                <p14:modId xmlns:p14="http://schemas.microsoft.com/office/powerpoint/2010/main" val="3465915189"/>
              </p:ext>
            </p:extLst>
          </p:nvPr>
        </p:nvGraphicFramePr>
        <p:xfrm>
          <a:off x="7469118" y="1021453"/>
          <a:ext cx="1471962" cy="384312"/>
        </p:xfrm>
        <a:graphic>
          <a:graphicData uri="http://schemas.openxmlformats.org/drawingml/2006/chart">
            <c:chart xmlns:c="http://schemas.openxmlformats.org/drawingml/2006/chart" xmlns:r="http://schemas.openxmlformats.org/officeDocument/2006/relationships" r:id="rId4"/>
          </a:graphicData>
        </a:graphic>
      </p:graphicFrame>
      <p:grpSp>
        <p:nvGrpSpPr>
          <p:cNvPr id="77" name="Group 76"/>
          <p:cNvGrpSpPr/>
          <p:nvPr/>
        </p:nvGrpSpPr>
        <p:grpSpPr>
          <a:xfrm>
            <a:off x="1099847" y="1556905"/>
            <a:ext cx="341760" cy="276999"/>
            <a:chOff x="1099847" y="1556905"/>
            <a:chExt cx="341760" cy="276999"/>
          </a:xfrm>
        </p:grpSpPr>
        <p:sp>
          <p:nvSpPr>
            <p:cNvPr id="78" name="Rounded Rectangle 77"/>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9" name="Rectangle 78"/>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80" name="Straight Connector 79"/>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2" name="Straight Connector 81"/>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3" name="Straight Connector 82"/>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4" name="Straight Connector 83"/>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5" name="Straight Connector 84"/>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6" name="Straight Connector 85"/>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87" name="TextBox 86"/>
          <p:cNvSpPr txBox="1"/>
          <p:nvPr/>
        </p:nvSpPr>
        <p:spPr>
          <a:xfrm>
            <a:off x="6765178" y="2120216"/>
            <a:ext cx="328487" cy="153888"/>
          </a:xfrm>
          <a:prstGeom prst="rect">
            <a:avLst/>
          </a:prstGeom>
        </p:spPr>
        <p:txBody>
          <a:bodyPr vert="horz" wrap="square" lIns="0" tIns="0" rIns="0" bIns="0" rtlCol="0">
            <a:spAutoFit/>
          </a:bodyPr>
          <a:lstStyle/>
          <a:p>
            <a:pPr marL="4763" algn="ctr"/>
            <a:r>
              <a:rPr lang="nl-BE" sz="1000" dirty="0">
                <a:solidFill>
                  <a:schemeClr val="bg1"/>
                </a:solidFill>
              </a:rPr>
              <a:t>NO</a:t>
            </a:r>
          </a:p>
        </p:txBody>
      </p:sp>
      <p:sp>
        <p:nvSpPr>
          <p:cNvPr id="88" name="TextBox 87"/>
          <p:cNvSpPr txBox="1"/>
          <p:nvPr/>
        </p:nvSpPr>
        <p:spPr>
          <a:xfrm>
            <a:off x="7195750" y="2161328"/>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89" name="TextBox 88"/>
          <p:cNvSpPr txBox="1"/>
          <p:nvPr/>
        </p:nvSpPr>
        <p:spPr>
          <a:xfrm>
            <a:off x="1974352" y="214126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0" name="TextBox 89"/>
          <p:cNvSpPr txBox="1"/>
          <p:nvPr/>
        </p:nvSpPr>
        <p:spPr>
          <a:xfrm>
            <a:off x="1974352" y="335617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1" name="TextBox 90"/>
          <p:cNvSpPr txBox="1"/>
          <p:nvPr/>
        </p:nvSpPr>
        <p:spPr>
          <a:xfrm>
            <a:off x="6765177" y="3349546"/>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92" name="TextBox 91"/>
          <p:cNvSpPr txBox="1"/>
          <p:nvPr/>
        </p:nvSpPr>
        <p:spPr>
          <a:xfrm>
            <a:off x="7195750" y="3382676"/>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93" name="TextBox 92"/>
          <p:cNvSpPr txBox="1"/>
          <p:nvPr/>
        </p:nvSpPr>
        <p:spPr>
          <a:xfrm>
            <a:off x="8067396" y="3349546"/>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94" name="TextBox 93"/>
          <p:cNvSpPr txBox="1"/>
          <p:nvPr/>
        </p:nvSpPr>
        <p:spPr>
          <a:xfrm>
            <a:off x="8067396" y="2125076"/>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47" name="Text Placeholder 3"/>
          <p:cNvSpPr>
            <a:spLocks noGrp="1"/>
          </p:cNvSpPr>
          <p:nvPr>
            <p:ph type="body" sz="quarter" idx="13"/>
          </p:nvPr>
        </p:nvSpPr>
        <p:spPr>
          <a:xfrm>
            <a:off x="224286" y="107191"/>
            <a:ext cx="6403803" cy="540000"/>
          </a:xfrm>
        </p:spPr>
        <p:txBody>
          <a:bodyPr/>
          <a:lstStyle/>
          <a:p>
            <a:r>
              <a:rPr lang="nl-BE" sz="1400" dirty="0"/>
              <a:t>Meer Vlaamse vrouwen dan mannen vinden dat er een verbod op dierenproeven moet komen. Ook bij mensen die zelf een hond of een kat hebben is dit het geval. Hoe lager het opleidingsniveau tenslotte, hoe meer men akkoord is met een verbod op dierenproeven.</a:t>
            </a:r>
          </a:p>
        </p:txBody>
      </p:sp>
    </p:spTree>
    <p:extLst>
      <p:ext uri="{BB962C8B-B14F-4D97-AF65-F5344CB8AC3E}">
        <p14:creationId xmlns:p14="http://schemas.microsoft.com/office/powerpoint/2010/main" val="390614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4949825" cy="1185340"/>
          </a:xfrm>
        </p:spPr>
        <p:txBody>
          <a:bodyPr/>
          <a:lstStyle/>
          <a:p>
            <a:r>
              <a:rPr lang="nl-BE" dirty="0"/>
              <a:t>WAT MET DE HOND OF KAT NA EXPERIMENT</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4" name="Chart 43"/>
          <p:cNvGraphicFramePr/>
          <p:nvPr>
            <p:extLst>
              <p:ext uri="{D42A27DB-BD31-4B8C-83A1-F6EECF244321}">
                <p14:modId xmlns:p14="http://schemas.microsoft.com/office/powerpoint/2010/main" val="2059373795"/>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0"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1" name="Text Placeholder 3"/>
          <p:cNvSpPr>
            <a:spLocks noGrp="1"/>
          </p:cNvSpPr>
          <p:nvPr>
            <p:ph type="body" sz="quarter" idx="13"/>
          </p:nvPr>
        </p:nvSpPr>
        <p:spPr>
          <a:xfrm>
            <a:off x="224286" y="196566"/>
            <a:ext cx="6413581" cy="540000"/>
          </a:xfrm>
        </p:spPr>
        <p:txBody>
          <a:bodyPr/>
          <a:lstStyle/>
          <a:p>
            <a:r>
              <a:rPr lang="nl-BE" sz="1400" dirty="0"/>
              <a:t>77% van de Vlamingen vinden dat een proefdier ter adoptie moet afgestaan worden, terwijl 14% vindt dat het proefdier gedood moet worden.</a:t>
            </a:r>
          </a:p>
        </p:txBody>
      </p:sp>
    </p:spTree>
    <p:extLst>
      <p:ext uri="{BB962C8B-B14F-4D97-AF65-F5344CB8AC3E}">
        <p14:creationId xmlns:p14="http://schemas.microsoft.com/office/powerpoint/2010/main" val="315115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47546" y="2471624"/>
            <a:ext cx="7740591" cy="145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p>
          <a:p>
            <a:pPr>
              <a:spcBef>
                <a:spcPts val="0"/>
              </a:spcBef>
              <a:spcAft>
                <a:spcPts val="0"/>
              </a:spcAft>
            </a:pPr>
            <a:r>
              <a:rPr lang="en-US" sz="700" cap="none" dirty="0"/>
              <a:t>ABCD:	95% significance level</a:t>
            </a: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3954747695"/>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sp>
        <p:nvSpPr>
          <p:cNvPr id="43" name="Rounded Rectangle 42"/>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48" name="Rounded Rectangle 47"/>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0" name="Rounded Rectangle 49"/>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1" name="Rounded Rectangle 50"/>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PROVINCIE</a:t>
            </a:r>
          </a:p>
        </p:txBody>
      </p:sp>
      <p:sp>
        <p:nvSpPr>
          <p:cNvPr id="52" name="Rounded Rectangle 51"/>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3" name="Rounded Rectangle 52"/>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4" name="Table 53"/>
          <p:cNvGraphicFramePr>
            <a:graphicFrameLocks noGrp="1"/>
          </p:cNvGraphicFramePr>
          <p:nvPr>
            <p:extLst>
              <p:ext uri="{D42A27DB-BD31-4B8C-83A1-F6EECF244321}">
                <p14:modId xmlns:p14="http://schemas.microsoft.com/office/powerpoint/2010/main" val="3029234313"/>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13" name="Straight Connector 12"/>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7" name="Straight Connector 56"/>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8" name="Straight Connector 57"/>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9" name="Straight Connector 58"/>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0" name="Straight Connector 59"/>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1" name="Straight Connector 60"/>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63" name="Chart 62"/>
          <p:cNvGraphicFramePr/>
          <p:nvPr>
            <p:extLst>
              <p:ext uri="{D42A27DB-BD31-4B8C-83A1-F6EECF244321}">
                <p14:modId xmlns:p14="http://schemas.microsoft.com/office/powerpoint/2010/main" val="3774918894"/>
              </p:ext>
            </p:extLst>
          </p:nvPr>
        </p:nvGraphicFramePr>
        <p:xfrm>
          <a:off x="756850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cxnSp>
        <p:nvCxnSpPr>
          <p:cNvPr id="64" name="Straight Connector 63"/>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65" name="Group 64"/>
          <p:cNvGrpSpPr/>
          <p:nvPr/>
        </p:nvGrpSpPr>
        <p:grpSpPr>
          <a:xfrm>
            <a:off x="1099847" y="1556905"/>
            <a:ext cx="341760" cy="276999"/>
            <a:chOff x="1099847" y="1556905"/>
            <a:chExt cx="341760" cy="276999"/>
          </a:xfrm>
        </p:grpSpPr>
        <p:sp>
          <p:nvSpPr>
            <p:cNvPr id="66" name="Rounded Rectangle 65"/>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7" name="Rectangle 66"/>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sp>
        <p:nvSpPr>
          <p:cNvPr id="68" name="TextBox 67"/>
          <p:cNvSpPr txBox="1"/>
          <p:nvPr/>
        </p:nvSpPr>
        <p:spPr>
          <a:xfrm>
            <a:off x="1976090" y="238142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9" name="TextBox 68"/>
          <p:cNvSpPr txBox="1"/>
          <p:nvPr/>
        </p:nvSpPr>
        <p:spPr>
          <a:xfrm>
            <a:off x="5021898" y="2391219"/>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70" name="TextBox 69"/>
          <p:cNvSpPr txBox="1"/>
          <p:nvPr/>
        </p:nvSpPr>
        <p:spPr>
          <a:xfrm>
            <a:off x="8067396" y="2388054"/>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46"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7" name="Text Placeholder 3"/>
          <p:cNvSpPr>
            <a:spLocks noGrp="1"/>
          </p:cNvSpPr>
          <p:nvPr>
            <p:ph type="body" sz="quarter" idx="13"/>
          </p:nvPr>
        </p:nvSpPr>
        <p:spPr>
          <a:xfrm>
            <a:off x="224287" y="196566"/>
            <a:ext cx="6403802" cy="540000"/>
          </a:xfrm>
        </p:spPr>
        <p:txBody>
          <a:bodyPr/>
          <a:lstStyle/>
          <a:p>
            <a:r>
              <a:rPr lang="nl-BE" sz="1400" dirty="0"/>
              <a:t>Meer Vlaamse vrouwen vinden dat een proefdier ter adoptie moet afgestaan worden, alsook Vlamingen die zelf een huisdier hebben.</a:t>
            </a:r>
          </a:p>
        </p:txBody>
      </p:sp>
    </p:spTree>
    <p:extLst>
      <p:ext uri="{BB962C8B-B14F-4D97-AF65-F5344CB8AC3E}">
        <p14:creationId xmlns:p14="http://schemas.microsoft.com/office/powerpoint/2010/main" val="39510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BEREIDHEID OM PROEFDIER TE ADOPTEREN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0" name="Chart 39"/>
          <p:cNvGraphicFramePr/>
          <p:nvPr>
            <p:extLst>
              <p:ext uri="{D42A27DB-BD31-4B8C-83A1-F6EECF244321}">
                <p14:modId xmlns:p14="http://schemas.microsoft.com/office/powerpoint/2010/main" val="141099782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7" name="TextBox 16"/>
          <p:cNvSpPr txBox="1"/>
          <p:nvPr/>
        </p:nvSpPr>
        <p:spPr>
          <a:xfrm>
            <a:off x="1838351" y="2313209"/>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19" name="TextBox 18"/>
          <p:cNvSpPr txBox="1"/>
          <p:nvPr/>
        </p:nvSpPr>
        <p:spPr>
          <a:xfrm>
            <a:off x="4899210" y="3341152"/>
            <a:ext cx="368274"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20" name="Text Placeholder 3"/>
          <p:cNvSpPr>
            <a:spLocks noGrp="1"/>
          </p:cNvSpPr>
          <p:nvPr>
            <p:ph type="body" sz="quarter" idx="13"/>
          </p:nvPr>
        </p:nvSpPr>
        <p:spPr>
          <a:xfrm>
            <a:off x="224287" y="196566"/>
            <a:ext cx="6379078" cy="540000"/>
          </a:xfrm>
        </p:spPr>
        <p:txBody>
          <a:bodyPr/>
          <a:lstStyle/>
          <a:p>
            <a:r>
              <a:rPr lang="nl-BE" sz="1400" dirty="0"/>
              <a:t>35% van de Vlamingen zou bereid zijn een proefhond te adopteren, tegenover 31% die bereid zou zijn een proefkat te adopteren.</a:t>
            </a:r>
          </a:p>
        </p:txBody>
      </p:sp>
      <p:sp>
        <p:nvSpPr>
          <p:cNvPr id="21" name="Title 2"/>
          <p:cNvSpPr>
            <a:spLocks noGrp="1"/>
          </p:cNvSpPr>
          <p:nvPr>
            <p:ph type="title"/>
          </p:nvPr>
        </p:nvSpPr>
        <p:spPr>
          <a:xfrm>
            <a:off x="131765" y="1005825"/>
            <a:ext cx="5004680" cy="267230"/>
          </a:xfrm>
        </p:spPr>
        <p:txBody>
          <a:bodyPr/>
          <a:lstStyle/>
          <a:p>
            <a:r>
              <a:rPr lang="nl-BE" sz="1000" b="1" dirty="0">
                <a:solidFill>
                  <a:schemeClr val="bg1"/>
                </a:solidFill>
              </a:rPr>
              <a:t>ZOU U BEREID ZIJN OM EEN PLAATSBARE PROEFHOND OF PROEFKAT TE ADOPTEREN DIE SPECIFIEKE VERZORGING VEREIST</a:t>
            </a:r>
            <a:r>
              <a:rPr lang="nl-BE" sz="80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159843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47546" y="3724275"/>
            <a:ext cx="7740591" cy="2083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147545" y="2470149"/>
            <a:ext cx="7740591" cy="2405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43" name="Rounded Rectangle 42"/>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48" name="Rounded Rectangle 47"/>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0" name="Rounded Rectangle 49"/>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1" name="Rounded Rectangle 50"/>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PROVINCIE</a:t>
            </a:r>
          </a:p>
        </p:txBody>
      </p:sp>
      <p:sp>
        <p:nvSpPr>
          <p:cNvPr id="52" name="Rounded Rectangle 51"/>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3" name="Rounded Rectangle 52"/>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4" name="Table 53"/>
          <p:cNvGraphicFramePr>
            <a:graphicFrameLocks noGrp="1"/>
          </p:cNvGraphicFramePr>
          <p:nvPr>
            <p:extLst>
              <p:ext uri="{D42A27DB-BD31-4B8C-83A1-F6EECF244321}">
                <p14:modId xmlns:p14="http://schemas.microsoft.com/office/powerpoint/2010/main" val="2604688201"/>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34" name="Chart 33"/>
          <p:cNvGraphicFramePr/>
          <p:nvPr>
            <p:extLst>
              <p:ext uri="{D42A27DB-BD31-4B8C-83A1-F6EECF244321}">
                <p14:modId xmlns:p14="http://schemas.microsoft.com/office/powerpoint/2010/main" val="414770524"/>
              </p:ext>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ext uri="{D42A27DB-BD31-4B8C-83A1-F6EECF244321}">
                <p14:modId xmlns:p14="http://schemas.microsoft.com/office/powerpoint/2010/main" val="3014285488"/>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extLst>
              <p:ext uri="{D42A27DB-BD31-4B8C-83A1-F6EECF244321}">
                <p14:modId xmlns:p14="http://schemas.microsoft.com/office/powerpoint/2010/main" val="1247376909"/>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grpSp>
        <p:nvGrpSpPr>
          <p:cNvPr id="44" name="Group 43"/>
          <p:cNvGrpSpPr/>
          <p:nvPr/>
        </p:nvGrpSpPr>
        <p:grpSpPr>
          <a:xfrm>
            <a:off x="1099847" y="1556905"/>
            <a:ext cx="341760" cy="276999"/>
            <a:chOff x="1099847" y="1556905"/>
            <a:chExt cx="341760" cy="276999"/>
          </a:xfrm>
        </p:grpSpPr>
        <p:sp>
          <p:nvSpPr>
            <p:cNvPr id="45" name="Rounded Rectangle 44"/>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49" name="Rectangle 48"/>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graphicFrame>
        <p:nvGraphicFramePr>
          <p:cNvPr id="9" name="Table 8"/>
          <p:cNvGraphicFramePr>
            <a:graphicFrameLocks noGrp="1"/>
          </p:cNvGraphicFramePr>
          <p:nvPr>
            <p:extLst>
              <p:ext uri="{D42A27DB-BD31-4B8C-83A1-F6EECF244321}">
                <p14:modId xmlns:p14="http://schemas.microsoft.com/office/powerpoint/2010/main" val="3589842165"/>
              </p:ext>
            </p:extLst>
          </p:nvPr>
        </p:nvGraphicFramePr>
        <p:xfrm>
          <a:off x="1060863" y="2703534"/>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55" name="Straight Connector 54"/>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6" name="Straight Connector 55"/>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3" name="Straight Connector 62"/>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4" name="Straight Connector 63"/>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5" name="Straight Connector 64"/>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6" name="Straight Connector 65"/>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7" name="Straight Connector 66"/>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68" name="TextBox 67"/>
          <p:cNvSpPr txBox="1"/>
          <p:nvPr/>
        </p:nvSpPr>
        <p:spPr>
          <a:xfrm>
            <a:off x="1976090" y="245431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9" name="TextBox 68"/>
          <p:cNvSpPr txBox="1"/>
          <p:nvPr/>
        </p:nvSpPr>
        <p:spPr>
          <a:xfrm>
            <a:off x="2408719" y="241208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0" name="TextBox 69"/>
          <p:cNvSpPr txBox="1"/>
          <p:nvPr/>
        </p:nvSpPr>
        <p:spPr>
          <a:xfrm>
            <a:off x="2849037" y="24600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1" name="TextBox 70"/>
          <p:cNvSpPr txBox="1"/>
          <p:nvPr/>
        </p:nvSpPr>
        <p:spPr>
          <a:xfrm>
            <a:off x="8067396" y="2374894"/>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72" name="TextBox 71"/>
          <p:cNvSpPr txBox="1"/>
          <p:nvPr/>
        </p:nvSpPr>
        <p:spPr>
          <a:xfrm>
            <a:off x="5021898" y="3682134"/>
            <a:ext cx="328487" cy="153888"/>
          </a:xfrm>
          <a:prstGeom prst="rect">
            <a:avLst/>
          </a:prstGeom>
        </p:spPr>
        <p:txBody>
          <a:bodyPr vert="horz" wrap="square" lIns="0" tIns="0" rIns="0" bIns="0" rtlCol="0">
            <a:spAutoFit/>
          </a:bodyPr>
          <a:lstStyle/>
          <a:p>
            <a:pPr marL="4763" algn="ctr"/>
            <a:r>
              <a:rPr lang="nl-BE" sz="1000" dirty="0">
                <a:solidFill>
                  <a:schemeClr val="bg1"/>
                </a:solidFill>
              </a:rPr>
              <a:t>HL</a:t>
            </a:r>
          </a:p>
        </p:txBody>
      </p:sp>
      <p:sp>
        <p:nvSpPr>
          <p:cNvPr id="73" name="TextBox 72"/>
          <p:cNvSpPr txBox="1"/>
          <p:nvPr/>
        </p:nvSpPr>
        <p:spPr>
          <a:xfrm>
            <a:off x="5889386" y="3713294"/>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74" name="TextBox 73"/>
          <p:cNvSpPr txBox="1"/>
          <p:nvPr/>
        </p:nvSpPr>
        <p:spPr>
          <a:xfrm>
            <a:off x="2408719" y="3642976"/>
            <a:ext cx="328487" cy="153888"/>
          </a:xfrm>
          <a:prstGeom prst="rect">
            <a:avLst/>
          </a:prstGeom>
        </p:spPr>
        <p:txBody>
          <a:bodyPr vert="horz" wrap="square" lIns="0" tIns="0" rIns="0" bIns="0" rtlCol="0">
            <a:spAutoFit/>
          </a:bodyPr>
          <a:lstStyle/>
          <a:p>
            <a:pPr marL="4763" algn="ctr"/>
            <a:r>
              <a:rPr lang="nl-BE" sz="1000" dirty="0">
                <a:solidFill>
                  <a:schemeClr val="bg1"/>
                </a:solidFill>
              </a:rPr>
              <a:t>DE</a:t>
            </a:r>
          </a:p>
        </p:txBody>
      </p:sp>
      <p:sp>
        <p:nvSpPr>
          <p:cNvPr id="75" name="TextBox 74"/>
          <p:cNvSpPr txBox="1"/>
          <p:nvPr/>
        </p:nvSpPr>
        <p:spPr>
          <a:xfrm>
            <a:off x="2842411" y="372003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6" name="TextBox 75"/>
          <p:cNvSpPr txBox="1"/>
          <p:nvPr/>
        </p:nvSpPr>
        <p:spPr>
          <a:xfrm>
            <a:off x="8067396"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Q</a:t>
            </a:r>
          </a:p>
        </p:txBody>
      </p:sp>
      <p:sp>
        <p:nvSpPr>
          <p:cNvPr id="77" name="TextBox 76"/>
          <p:cNvSpPr txBox="1"/>
          <p:nvPr/>
        </p:nvSpPr>
        <p:spPr>
          <a:xfrm>
            <a:off x="5889386" y="2445212"/>
            <a:ext cx="328487" cy="153888"/>
          </a:xfrm>
          <a:prstGeom prst="rect">
            <a:avLst/>
          </a:prstGeom>
        </p:spPr>
        <p:txBody>
          <a:bodyPr vert="horz" wrap="square" lIns="0" tIns="0" rIns="0" bIns="0" rtlCol="0">
            <a:spAutoFit/>
          </a:bodyPr>
          <a:lstStyle/>
          <a:p>
            <a:pPr marL="4763" algn="ctr"/>
            <a:r>
              <a:rPr lang="nl-BE" sz="1000" dirty="0">
                <a:solidFill>
                  <a:schemeClr val="bg1"/>
                </a:solidFill>
              </a:rPr>
              <a:t>HL</a:t>
            </a:r>
          </a:p>
        </p:txBody>
      </p:sp>
      <p:sp>
        <p:nvSpPr>
          <p:cNvPr id="78" name="TextBox 77"/>
          <p:cNvSpPr txBox="1"/>
          <p:nvPr/>
        </p:nvSpPr>
        <p:spPr>
          <a:xfrm>
            <a:off x="5021898" y="2445212"/>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60" name="TextBox 59"/>
          <p:cNvSpPr txBox="1"/>
          <p:nvPr/>
        </p:nvSpPr>
        <p:spPr>
          <a:xfrm>
            <a:off x="1971538" y="369853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1" name="Text Placeholder 3"/>
          <p:cNvSpPr>
            <a:spLocks noGrp="1"/>
          </p:cNvSpPr>
          <p:nvPr>
            <p:ph type="body" sz="quarter" idx="13"/>
          </p:nvPr>
        </p:nvSpPr>
        <p:spPr>
          <a:xfrm>
            <a:off x="224286" y="196566"/>
            <a:ext cx="6403803" cy="540000"/>
          </a:xfrm>
        </p:spPr>
        <p:txBody>
          <a:bodyPr/>
          <a:lstStyle/>
          <a:p>
            <a:r>
              <a:rPr lang="nl-BE" sz="1400" dirty="0"/>
              <a:t>De bereidheid om een proefhond of proefkat te adopteren, ligt hoger bij vrouwen en bij Vlamingen die een huisdier hebben, terwijl de bereidheid afneemt met de leeftijd. De bereidheid tot adoptie ligt tevens hoger in Oost-Vlaanderen en Vlaams-Brabant.</a:t>
            </a:r>
          </a:p>
        </p:txBody>
      </p:sp>
      <p:sp>
        <p:nvSpPr>
          <p:cNvPr id="62" name="Title 2"/>
          <p:cNvSpPr>
            <a:spLocks noGrp="1"/>
          </p:cNvSpPr>
          <p:nvPr>
            <p:ph type="title"/>
          </p:nvPr>
        </p:nvSpPr>
        <p:spPr>
          <a:xfrm>
            <a:off x="131765" y="1005825"/>
            <a:ext cx="5004680" cy="267230"/>
          </a:xfrm>
        </p:spPr>
        <p:txBody>
          <a:bodyPr/>
          <a:lstStyle/>
          <a:p>
            <a:r>
              <a:rPr lang="nl-BE" sz="1000" b="1" dirty="0">
                <a:solidFill>
                  <a:schemeClr val="bg1"/>
                </a:solidFill>
              </a:rPr>
              <a:t>ZOU U BEREID ZIJN OM EEN PLAATSBARE PROEFHOND OF PROEFKAT TE ADOPTEREN DIE SPECIFIEKE VERZORGING VEREIST</a:t>
            </a:r>
            <a:r>
              <a:rPr lang="nl-BE" sz="90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343933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en-AU" sz="3200" dirty="0"/>
              <a:t>ONDERSZOEKS-PROJECTEN VOOR DIERGENEESMIDDELEN</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534026" cy="4832092"/>
          </a:xfrm>
          <a:prstGeom prst="rect">
            <a:avLst/>
          </a:prstGeom>
        </p:spPr>
        <p:txBody>
          <a:bodyPr wrap="square">
            <a:spAutoFit/>
          </a:bodyPr>
          <a:lstStyle/>
          <a:p>
            <a:r>
              <a:rPr lang="nl-BE" sz="2800" b="1" dirty="0">
                <a:solidFill>
                  <a:schemeClr val="bg1"/>
                </a:solidFill>
              </a:rPr>
              <a:t>ER BESTAAN VANDAAG ONDERZOEKSPROJECTEN DIE NIEUWE DIERGENEESMIDDELEN TESTEN OP HONDEN EN KATTEN DIE EEN AANDOENING HEBBEN. SOMMIGEN LATEN HUN ZIEKE KAT/HOND DEELNEMEN AAN EEN DERGELIJK ONDERZOEKSPROJECT IN DE HOOP DAT HUN EIGEN DIER OF ANDERE DIEREN KUNNEN GEHOLPEN WORDEN.</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METHODOLOGIE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1032448061"/>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9" name="Group 8"/>
          <p:cNvGrpSpPr/>
          <p:nvPr/>
        </p:nvGrpSpPr>
        <p:grpSpPr>
          <a:xfrm>
            <a:off x="5943966" y="1022225"/>
            <a:ext cx="584240" cy="253223"/>
            <a:chOff x="1524000" y="914400"/>
            <a:chExt cx="5231449" cy="2267434"/>
          </a:xfrm>
          <a:solidFill>
            <a:schemeClr val="bg1"/>
          </a:solidFill>
        </p:grpSpPr>
        <p:sp>
          <p:nvSpPr>
            <p:cNvPr id="10"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11"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12"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13"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14"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15" name="Title 2"/>
          <p:cNvSpPr txBox="1">
            <a:spLocks/>
          </p:cNvSpPr>
          <p:nvPr/>
        </p:nvSpPr>
        <p:spPr>
          <a:xfrm>
            <a:off x="224286" y="10787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ZOU U BEREID ZIJN OM NIEUWE DIERGENEESMIDDELEN TE TESTEN?</a:t>
            </a:r>
          </a:p>
        </p:txBody>
      </p:sp>
      <p:sp>
        <p:nvSpPr>
          <p:cNvPr id="16" name="Text Placeholder 3"/>
          <p:cNvSpPr>
            <a:spLocks noGrp="1"/>
          </p:cNvSpPr>
          <p:nvPr>
            <p:ph type="body" sz="quarter" idx="13"/>
          </p:nvPr>
        </p:nvSpPr>
        <p:spPr>
          <a:xfrm>
            <a:off x="224287" y="196566"/>
            <a:ext cx="6742984" cy="540000"/>
          </a:xfrm>
        </p:spPr>
        <p:txBody>
          <a:bodyPr/>
          <a:lstStyle/>
          <a:p>
            <a:r>
              <a:rPr lang="nl-BE" sz="1400" dirty="0"/>
              <a:t>39% van de Vlamingen is niet bereid diergeneesmiddelen te testen op zijn zieke huisdier in de hoop een geneesmiddel te vinden, terwijl 51% bereid is dit toe te laten indien het huisdier in een comfortabele omgeving gehouden wordt. Slechts 4% is onvoorwaardelijk akkoord.</a:t>
            </a:r>
          </a:p>
        </p:txBody>
      </p:sp>
    </p:spTree>
    <p:extLst>
      <p:ext uri="{BB962C8B-B14F-4D97-AF65-F5344CB8AC3E}">
        <p14:creationId xmlns:p14="http://schemas.microsoft.com/office/powerpoint/2010/main" val="170717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47546" y="3185590"/>
            <a:ext cx="7740591" cy="740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3420340234"/>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sp>
        <p:nvSpPr>
          <p:cNvPr id="43" name="Rounded Rectangle 42"/>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48" name="Rounded Rectangle 47"/>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0" name="Rounded Rectangle 49"/>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1" name="Rounded Rectangle 50"/>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PROVINCIE</a:t>
            </a:r>
          </a:p>
        </p:txBody>
      </p:sp>
      <p:sp>
        <p:nvSpPr>
          <p:cNvPr id="52" name="Rounded Rectangle 51"/>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3" name="Rounded Rectangle 52"/>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4" name="Table 53"/>
          <p:cNvGraphicFramePr>
            <a:graphicFrameLocks noGrp="1"/>
          </p:cNvGraphicFramePr>
          <p:nvPr>
            <p:extLst>
              <p:ext uri="{D42A27DB-BD31-4B8C-83A1-F6EECF244321}">
                <p14:modId xmlns:p14="http://schemas.microsoft.com/office/powerpoint/2010/main" val="2786741471"/>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13" name="Straight Connector 12"/>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7" name="Straight Connector 56"/>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8" name="Straight Connector 57"/>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9" name="Straight Connector 58"/>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0" name="Straight Connector 59"/>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1" name="Straight Connector 60"/>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cxnSp>
        <p:nvCxnSpPr>
          <p:cNvPr id="64" name="Straight Connector 63"/>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65" name="Group 64"/>
          <p:cNvGrpSpPr/>
          <p:nvPr/>
        </p:nvGrpSpPr>
        <p:grpSpPr>
          <a:xfrm>
            <a:off x="1099847" y="1556905"/>
            <a:ext cx="341760" cy="276999"/>
            <a:chOff x="1099847" y="1556905"/>
            <a:chExt cx="341760" cy="276999"/>
          </a:xfrm>
        </p:grpSpPr>
        <p:sp>
          <p:nvSpPr>
            <p:cNvPr id="66" name="Rounded Rectangle 65"/>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7" name="Rectangle 66"/>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graphicFrame>
        <p:nvGraphicFramePr>
          <p:cNvPr id="37" name="Chart 36"/>
          <p:cNvGraphicFramePr/>
          <p:nvPr>
            <p:extLst>
              <p:ext uri="{D42A27DB-BD31-4B8C-83A1-F6EECF244321}">
                <p14:modId xmlns:p14="http://schemas.microsoft.com/office/powerpoint/2010/main" val="2805141865"/>
              </p:ext>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2835785" y="31086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39" name="TextBox 38"/>
          <p:cNvSpPr txBox="1"/>
          <p:nvPr/>
        </p:nvSpPr>
        <p:spPr>
          <a:xfrm>
            <a:off x="6324938" y="3124538"/>
            <a:ext cx="328487" cy="153888"/>
          </a:xfrm>
          <a:prstGeom prst="rect">
            <a:avLst/>
          </a:prstGeom>
        </p:spPr>
        <p:txBody>
          <a:bodyPr vert="horz" wrap="square" lIns="0" tIns="0" rIns="0" bIns="0" rtlCol="0">
            <a:spAutoFit/>
          </a:bodyPr>
          <a:lstStyle/>
          <a:p>
            <a:pPr marL="4763" algn="ctr"/>
            <a:r>
              <a:rPr lang="nl-BE" sz="1000" dirty="0">
                <a:solidFill>
                  <a:schemeClr val="bg1"/>
                </a:solidFill>
              </a:rPr>
              <a:t>K</a:t>
            </a:r>
          </a:p>
        </p:txBody>
      </p:sp>
      <p:sp>
        <p:nvSpPr>
          <p:cNvPr id="40" name="TextBox 39"/>
          <p:cNvSpPr txBox="1"/>
          <p:nvPr/>
        </p:nvSpPr>
        <p:spPr>
          <a:xfrm>
            <a:off x="6765178" y="2968010"/>
            <a:ext cx="328487" cy="153888"/>
          </a:xfrm>
          <a:prstGeom prst="rect">
            <a:avLst/>
          </a:prstGeom>
        </p:spPr>
        <p:txBody>
          <a:bodyPr vert="horz" wrap="square" lIns="0" tIns="0" rIns="0" bIns="0" rtlCol="0">
            <a:spAutoFit/>
          </a:bodyPr>
          <a:lstStyle/>
          <a:p>
            <a:pPr marL="4763" algn="ctr"/>
            <a:r>
              <a:rPr lang="nl-BE" sz="1000" dirty="0">
                <a:solidFill>
                  <a:schemeClr val="bg1"/>
                </a:solidFill>
              </a:rPr>
              <a:t>NO</a:t>
            </a:r>
          </a:p>
        </p:txBody>
      </p:sp>
      <p:sp>
        <p:nvSpPr>
          <p:cNvPr id="41" name="TextBox 40"/>
          <p:cNvSpPr txBox="1"/>
          <p:nvPr/>
        </p:nvSpPr>
        <p:spPr>
          <a:xfrm>
            <a:off x="7195750" y="3170848"/>
            <a:ext cx="328487" cy="153888"/>
          </a:xfrm>
          <a:prstGeom prst="rect">
            <a:avLst/>
          </a:prstGeom>
        </p:spPr>
        <p:txBody>
          <a:bodyPr vert="horz" wrap="square" lIns="0" tIns="0" rIns="0" bIns="0" rtlCol="0">
            <a:spAutoFit/>
          </a:bodyPr>
          <a:lstStyle/>
          <a:p>
            <a:pPr marL="4763" algn="ctr"/>
            <a:r>
              <a:rPr lang="nl-BE" sz="1000" dirty="0">
                <a:solidFill>
                  <a:schemeClr val="bg1"/>
                </a:solidFill>
              </a:rPr>
              <a:t>O</a:t>
            </a:r>
          </a:p>
        </p:txBody>
      </p:sp>
      <p:sp>
        <p:nvSpPr>
          <p:cNvPr id="62" name="Text Placeholder 3"/>
          <p:cNvSpPr>
            <a:spLocks noGrp="1"/>
          </p:cNvSpPr>
          <p:nvPr>
            <p:ph type="body" sz="quarter" idx="13"/>
          </p:nvPr>
        </p:nvSpPr>
        <p:spPr>
          <a:xfrm>
            <a:off x="224286" y="196566"/>
            <a:ext cx="6403803" cy="540000"/>
          </a:xfrm>
        </p:spPr>
        <p:txBody>
          <a:bodyPr/>
          <a:lstStyle/>
          <a:p>
            <a:r>
              <a:rPr lang="nl-BE" sz="1400" dirty="0"/>
              <a:t>De bereidheid om diergeneesmiddelen te testen op zijn huisdier neemt toe met het opleidingsniveau, en is tevens het hoogst bij de jongere Vlamingen.</a:t>
            </a:r>
          </a:p>
        </p:txBody>
      </p:sp>
      <p:sp>
        <p:nvSpPr>
          <p:cNvPr id="63" name="Title 2"/>
          <p:cNvSpPr txBox="1">
            <a:spLocks/>
          </p:cNvSpPr>
          <p:nvPr/>
        </p:nvSpPr>
        <p:spPr>
          <a:xfrm>
            <a:off x="224286" y="10787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25404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EXECUTIVE SUMMARY</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22</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Vlaanderen</a:t>
            </a:r>
          </a:p>
        </p:txBody>
      </p:sp>
      <p:grpSp>
        <p:nvGrpSpPr>
          <p:cNvPr id="3" name="Group 2"/>
          <p:cNvGrpSpPr/>
          <p:nvPr/>
        </p:nvGrpSpPr>
        <p:grpSpPr>
          <a:xfrm>
            <a:off x="637954" y="803897"/>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Van de Vlamingen denkt 61% dat er proeven op honden en 56% dat er proeven op katten gebeuren.</a:t>
              </a:r>
            </a:p>
            <a:p>
              <a:r>
                <a:rPr lang="nl-BE" sz="1200" dirty="0"/>
                <a:t>Men is wel zekerder van proeven op honden dan van proeven op katten.</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80% van de Vlamingen vindt dat er een verbod moet komen op proeven op honden of katten.</a:t>
              </a:r>
            </a:p>
            <a:p>
              <a:r>
                <a:rPr lang="nl-BE" sz="1200" dirty="0"/>
                <a:t>Vrouwen, alsook de lagere opleidingsniveaus en eigenaars van huisdieren zijn meer voor een verbod.</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77% van de Vlamingen vindt dat proefdieren moeten geadopteerd kunnen worden. 35% is bereid een proefhond te adopteren en  31% is bereid een proefkat te adopteren.</a:t>
              </a:r>
            </a:p>
            <a:p>
              <a:r>
                <a:rPr lang="nl-BE" sz="1200" dirty="0"/>
                <a:t>Vrouwen, alsook jongere Vlamingen en diegenen die huisdieren hebben zijn meer bereid te adopteren.</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61% van de Vlamingen is bereid diergeneesmiddelen te laten testen op op hun zieke huisdieren in de hoop een geneesmiddel te vinden.</a:t>
              </a:r>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466988" y="180826"/>
            <a:ext cx="584240" cy="253223"/>
            <a:chOff x="1524000" y="914400"/>
            <a:chExt cx="5231449" cy="2267434"/>
          </a:xfrm>
          <a:solidFill>
            <a:schemeClr val="bg1"/>
          </a:solidFill>
        </p:grpSpPr>
        <p:sp>
          <p:nvSpPr>
            <p:cNvPr id="13"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4"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5"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6"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7"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tx2"/>
            </a:solid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411864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solidFill>
                  <a:schemeClr val="bg1"/>
                </a:solidFill>
              </a:rPr>
              <a:t>Voor meer inlichtingen:</a:t>
            </a:r>
            <a:endParaRPr lang="nl-BE" dirty="0">
              <a:solidFill>
                <a:schemeClr val="bg1"/>
              </a:solidFill>
            </a:endParaRP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CA"/>
              <a:t>Research methodology</a:t>
            </a:r>
            <a:endParaRPr lang="en-GB" dirty="0"/>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pPr>
                <a:lnSpc>
                  <a:spcPct val="100000"/>
                </a:lnSpc>
                <a:spcBef>
                  <a:spcPts val="0"/>
                </a:spcBef>
              </a:pPr>
              <a:r>
                <a:rPr lang="en-GB" sz="1200" b="1" dirty="0"/>
                <a:t>STEEKPROEFBESCHRIJVING</a:t>
              </a: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200" b="1" cap="none" dirty="0" err="1">
                      <a:solidFill>
                        <a:schemeClr val="bg1"/>
                      </a:solidFill>
                    </a:rPr>
                    <a:t>Belgische</a:t>
                  </a:r>
                  <a:r>
                    <a:rPr lang="en-GB" sz="1200" b="1" cap="none" dirty="0">
                      <a:solidFill>
                        <a:schemeClr val="bg1"/>
                      </a:solidFill>
                    </a:rPr>
                    <a:t> </a:t>
                  </a:r>
                  <a:r>
                    <a:rPr lang="en-GB" sz="1200" b="1" cap="none" dirty="0" err="1">
                      <a:solidFill>
                        <a:schemeClr val="bg1"/>
                      </a:solidFill>
                    </a:rPr>
                    <a:t>bevolking</a:t>
                  </a:r>
                  <a:r>
                    <a:rPr lang="en-GB" sz="1200" b="1" cap="none" dirty="0">
                      <a:solidFill>
                        <a:schemeClr val="bg1"/>
                      </a:solidFill>
                    </a:rPr>
                    <a:t> van 18 </a:t>
                  </a:r>
                  <a:r>
                    <a:rPr lang="en-GB" sz="1200" b="1" cap="none" dirty="0" err="1">
                      <a:solidFill>
                        <a:schemeClr val="bg1"/>
                      </a:solidFill>
                    </a:rPr>
                    <a:t>jaar</a:t>
                  </a:r>
                  <a:r>
                    <a:rPr lang="en-GB" sz="1200" b="1" cap="none" dirty="0">
                      <a:solidFill>
                        <a:schemeClr val="bg1"/>
                      </a:solidFill>
                    </a:rPr>
                    <a:t> </a:t>
                  </a:r>
                  <a:r>
                    <a:rPr lang="en-GB" sz="1200" b="1" cap="none" dirty="0" err="1">
                      <a:solidFill>
                        <a:schemeClr val="bg1"/>
                      </a:solidFill>
                    </a:rPr>
                    <a:t>en</a:t>
                  </a:r>
                  <a:r>
                    <a:rPr lang="en-GB" sz="1200" b="1" cap="none" dirty="0">
                      <a:solidFill>
                        <a:schemeClr val="bg1"/>
                      </a:solidFill>
                    </a:rPr>
                    <a:t> </a:t>
                  </a:r>
                  <a:r>
                    <a:rPr lang="en-GB" sz="1200" b="1" cap="none" dirty="0" err="1">
                      <a:solidFill>
                        <a:schemeClr val="bg1"/>
                      </a:solidFill>
                    </a:rPr>
                    <a:t>ouder</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Totaal: N=3250</a:t>
              </a:r>
              <a:br>
                <a:rPr lang="nl-BE" sz="1800" b="1" dirty="0">
                  <a:solidFill>
                    <a:schemeClr val="bg1"/>
                  </a:solidFill>
                </a:rPr>
              </a:br>
              <a:r>
                <a:rPr lang="nl-BE" sz="1800" b="1" dirty="0">
                  <a:solidFill>
                    <a:schemeClr val="bg1"/>
                  </a:solidFill>
                </a:rPr>
                <a:t>(België)</a:t>
              </a:r>
              <a:br>
                <a:rPr lang="nl-BE" sz="1800" b="1" dirty="0">
                  <a:solidFill>
                    <a:schemeClr val="bg1"/>
                  </a:solidFill>
                </a:rPr>
              </a:br>
              <a:r>
                <a:rPr lang="nl-BE" sz="950" b="1" cap="none" dirty="0">
                  <a:solidFill>
                    <a:schemeClr val="bg1"/>
                  </a:solidFill>
                </a:rPr>
                <a:t>Elke provincie + Brussel heeft een steekproefgrootte van 300 met uitzondering van Luxemburg (n=250).</a:t>
              </a:r>
              <a:r>
                <a:rPr lang="en-GB" sz="950" b="1" cap="none" dirty="0">
                  <a:solidFill>
                    <a:schemeClr val="bg1"/>
                  </a:solidFill>
                </a:rPr>
                <a:t/>
              </a:r>
              <a:br>
                <a:rPr lang="en-GB" sz="950" b="1" cap="none" dirty="0">
                  <a:solidFill>
                    <a:schemeClr val="bg1"/>
                  </a:solidFill>
                </a:rPr>
              </a:br>
              <a:r>
                <a:rPr lang="en-GB" sz="1000" b="1" cap="none" dirty="0">
                  <a:solidFill>
                    <a:schemeClr val="bg1"/>
                  </a:solidFill>
                </a:rPr>
                <a:t/>
              </a:r>
              <a:br>
                <a:rPr lang="en-GB" sz="1000" b="1" cap="none" dirty="0">
                  <a:solidFill>
                    <a:schemeClr val="bg1"/>
                  </a:solidFill>
                </a:rPr>
              </a:b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STEEKPROEFGROOTTE</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Geslacht</a:t>
              </a:r>
            </a:p>
            <a:p>
              <a:pPr marL="285750" indent="-285750">
                <a:spcBef>
                  <a:spcPts val="0"/>
                </a:spcBef>
                <a:buFont typeface="Arial" panose="020B0604020202020204" pitchFamily="34" charset="0"/>
                <a:buChar char="•"/>
              </a:pPr>
              <a:r>
                <a:rPr lang="nl-BE" sz="1200" cap="none" dirty="0">
                  <a:solidFill>
                    <a:schemeClr val="bg1"/>
                  </a:solidFill>
                </a:rPr>
                <a:t>Leeftijd</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Activiteit</a:t>
              </a:r>
            </a:p>
            <a:p>
              <a:pPr marL="285750" indent="-285750">
                <a:spcBef>
                  <a:spcPts val="0"/>
                </a:spcBef>
                <a:buFont typeface="Arial" panose="020B0604020202020204" pitchFamily="34" charset="0"/>
                <a:buChar char="•"/>
              </a:pPr>
              <a:r>
                <a:rPr lang="nl-BE" sz="1200" cap="none" dirty="0">
                  <a:solidFill>
                    <a:schemeClr val="bg1"/>
                  </a:solidFill>
                </a:rPr>
                <a:t>Opleidingsniveau</a:t>
              </a:r>
            </a:p>
            <a:p>
              <a:pPr marL="285750" indent="-285750">
                <a:spcBef>
                  <a:spcPts val="0"/>
                </a:spcBef>
                <a:buFont typeface="Arial" panose="020B0604020202020204" pitchFamily="34" charset="0"/>
                <a:buChar char="•"/>
              </a:pPr>
              <a:r>
                <a:rPr lang="nl-BE" sz="1200" cap="none" dirty="0">
                  <a:solidFill>
                    <a:schemeClr val="bg1"/>
                  </a:solidFill>
                </a:rPr>
                <a:t>Gezinssamenstelling</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QUOTASTEEKPROEF*</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minuten</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DUUR 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en-GB" sz="1000" b="1" cap="none" dirty="0" err="1">
                  <a:solidFill>
                    <a:schemeClr val="bg1"/>
                  </a:solidFill>
                </a:rPr>
                <a:t>Steekproef</a:t>
              </a:r>
              <a:r>
                <a:rPr lang="en-GB" sz="1000" b="1" cap="none" dirty="0">
                  <a:solidFill>
                    <a:schemeClr val="bg1"/>
                  </a:solidFill>
                </a:rPr>
                <a:t> online </a:t>
              </a:r>
              <a:r>
                <a:rPr lang="en-GB" sz="1000" b="1" cap="none" dirty="0" err="1">
                  <a:solidFill>
                    <a:schemeClr val="bg1"/>
                  </a:solidFill>
                </a:rPr>
                <a:t>bevraagd</a:t>
              </a:r>
              <a:r>
                <a:rPr lang="en-GB" sz="1000" b="1" cap="none" dirty="0">
                  <a:solidFill>
                    <a:schemeClr val="bg1"/>
                  </a:solidFill>
                </a:rPr>
                <a:t> via het </a:t>
              </a:r>
              <a:r>
                <a:rPr lang="en-GB" sz="1000" b="1" cap="none" dirty="0" err="1">
                  <a:solidFill>
                    <a:schemeClr val="bg1"/>
                  </a:solidFill>
                </a:rPr>
                <a:t>Ipsos</a:t>
              </a:r>
              <a:r>
                <a:rPr lang="en-GB" sz="1000" b="1" cap="none" dirty="0">
                  <a:solidFill>
                    <a:schemeClr val="bg1"/>
                  </a:solidFill>
                </a:rPr>
                <a:t> Access Panel.</a:t>
              </a: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DATACOLLECTIEMETHODE</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a:solidFill>
                    <a:schemeClr val="bg1"/>
                  </a:solidFill>
                </a:rPr>
                <a:t>van: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tot: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PERIODE VELDWERK</a:t>
              </a:r>
            </a:p>
          </p:txBody>
        </p:sp>
      </p:grpSp>
      <p:sp>
        <p:nvSpPr>
          <p:cNvPr id="12" name="TextBox 11"/>
          <p:cNvSpPr txBox="1"/>
          <p:nvPr/>
        </p:nvSpPr>
        <p:spPr>
          <a:xfrm>
            <a:off x="664616" y="4476712"/>
            <a:ext cx="3238141" cy="169277"/>
          </a:xfrm>
          <a:prstGeom prst="rect">
            <a:avLst/>
          </a:prstGeom>
        </p:spPr>
        <p:txBody>
          <a:bodyPr vert="horz" wrap="square" lIns="0" tIns="0" rIns="0" bIns="0" rtlCol="0">
            <a:spAutoFit/>
          </a:bodyPr>
          <a:lstStyle/>
          <a:p>
            <a:pPr marL="4763"/>
            <a:r>
              <a:rPr lang="nl-BE" sz="1100" b="1" dirty="0">
                <a:solidFill>
                  <a:schemeClr val="accent2"/>
                </a:solidFill>
              </a:rPr>
              <a:t>*De weging is per provincie uitgevoerd.</a:t>
            </a:r>
          </a:p>
        </p:txBody>
      </p:sp>
    </p:spTree>
    <p:extLst>
      <p:ext uri="{BB962C8B-B14F-4D97-AF65-F5344CB8AC3E}">
        <p14:creationId xmlns:p14="http://schemas.microsoft.com/office/powerpoint/2010/main" val="408898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527344246"/>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578187546"/>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26%</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40%</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n=1503</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1450268918"/>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256337211"/>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378190"/>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82943"/>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49%</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51%</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4146590443"/>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9241688"/>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VLAANDEREN</a:t>
            </a:r>
          </a:p>
        </p:txBody>
      </p:sp>
      <p:grpSp>
        <p:nvGrpSpPr>
          <p:cNvPr id="70" name="Group 69"/>
          <p:cNvGrpSpPr/>
          <p:nvPr/>
        </p:nvGrpSpPr>
        <p:grpSpPr>
          <a:xfrm>
            <a:off x="1368940" y="531778"/>
            <a:ext cx="584240" cy="253223"/>
            <a:chOff x="1524000" y="914400"/>
            <a:chExt cx="5231449" cy="2267434"/>
          </a:xfrm>
          <a:solidFill>
            <a:srgbClr val="781D7E"/>
          </a:solidFill>
        </p:grpSpPr>
        <p:sp>
          <p:nvSpPr>
            <p:cNvPr id="71"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72"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73"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74"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75"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TextBox 64"/>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Tree>
    <p:extLst>
      <p:ext uri="{BB962C8B-B14F-4D97-AF65-F5344CB8AC3E}">
        <p14:creationId xmlns:p14="http://schemas.microsoft.com/office/powerpoint/2010/main" val="388482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RESULTATEN</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PROEVEN OP HONDEN </a:t>
            </a:r>
            <a:r>
              <a:rPr lang="nl-BE"/>
              <a:t>EN KATTEN</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2" name="Chart 31"/>
          <p:cNvGraphicFramePr/>
          <p:nvPr>
            <p:extLst>
              <p:ext uri="{D42A27DB-BD31-4B8C-83A1-F6EECF244321}">
                <p14:modId xmlns:p14="http://schemas.microsoft.com/office/powerpoint/2010/main" val="3938323794"/>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le 32"/>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34" name="Rounded Rectangle 33"/>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44</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56</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39</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61</a:t>
            </a:r>
          </a:p>
        </p:txBody>
      </p:sp>
      <p:sp>
        <p:nvSpPr>
          <p:cNvPr id="35" name="TextBox 34"/>
          <p:cNvSpPr txBox="1"/>
          <p:nvPr/>
        </p:nvSpPr>
        <p:spPr>
          <a:xfrm>
            <a:off x="4911501" y="326854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6" name="TextBox 35"/>
          <p:cNvSpPr txBox="1"/>
          <p:nvPr/>
        </p:nvSpPr>
        <p:spPr>
          <a:xfrm>
            <a:off x="4911501" y="253125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7" name="TextBox 36"/>
          <p:cNvSpPr txBox="1"/>
          <p:nvPr/>
        </p:nvSpPr>
        <p:spPr>
          <a:xfrm>
            <a:off x="1838351" y="3721890"/>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graphicFrame>
        <p:nvGraphicFramePr>
          <p:cNvPr id="38" name="Table 37"/>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9"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42" name="Text Placeholder 3"/>
          <p:cNvSpPr>
            <a:spLocks noGrp="1"/>
          </p:cNvSpPr>
          <p:nvPr>
            <p:ph type="body" sz="quarter" idx="13"/>
          </p:nvPr>
        </p:nvSpPr>
        <p:spPr>
          <a:xfrm>
            <a:off x="224287" y="196566"/>
            <a:ext cx="6379078" cy="540000"/>
          </a:xfrm>
        </p:spPr>
        <p:txBody>
          <a:bodyPr/>
          <a:lstStyle/>
          <a:p>
            <a:r>
              <a:rPr lang="nl-BE" sz="1400" dirty="0"/>
              <a:t>61% van de Vlamingen geeft aan dat er in Vlaanderen proeven op honden worden uitgevoerd, terwijl 56% denkt dat dit ook op katten gebeurt.</a:t>
            </a:r>
          </a:p>
          <a:p>
            <a:r>
              <a:rPr lang="nl-BE" sz="1400" dirty="0"/>
              <a:t>Men is wel zekerder van proeven op honden dan van proeven op katten.</a:t>
            </a:r>
          </a:p>
        </p:txBody>
      </p:sp>
    </p:spTree>
    <p:extLst>
      <p:ext uri="{BB962C8B-B14F-4D97-AF65-F5344CB8AC3E}">
        <p14:creationId xmlns:p14="http://schemas.microsoft.com/office/powerpoint/2010/main" val="317539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147546" y="3548063"/>
            <a:ext cx="7740591" cy="3845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147545" y="2289175"/>
            <a:ext cx="7740591" cy="42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9" name="Chart 38"/>
          <p:cNvGraphicFramePr/>
          <p:nvPr>
            <p:extLst>
              <p:ext uri="{D42A27DB-BD31-4B8C-83A1-F6EECF244321}">
                <p14:modId xmlns:p14="http://schemas.microsoft.com/office/powerpoint/2010/main" val="3789143760"/>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2454509727"/>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81626468"/>
              </p:ext>
            </p:extLst>
          </p:nvPr>
        </p:nvGraphicFramePr>
        <p:xfrm>
          <a:off x="1060863" y="2703534"/>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3" name="Rounded Rectangle 42"/>
          <p:cNvSpPr/>
          <p:nvPr/>
        </p:nvSpPr>
        <p:spPr>
          <a:xfrm>
            <a:off x="1573831"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48" name="Rounded Rectangle 47"/>
          <p:cNvSpPr/>
          <p:nvPr/>
        </p:nvSpPr>
        <p:spPr>
          <a:xfrm>
            <a:off x="2448475" y="1599480"/>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0" name="Rounded Rectangle 49"/>
          <p:cNvSpPr/>
          <p:nvPr/>
        </p:nvSpPr>
        <p:spPr>
          <a:xfrm>
            <a:off x="3747187" y="1599481"/>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1" name="Rounded Rectangle 50"/>
          <p:cNvSpPr/>
          <p:nvPr/>
        </p:nvSpPr>
        <p:spPr>
          <a:xfrm>
            <a:off x="4621790" y="1599479"/>
            <a:ext cx="2006299"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PROVINCIE</a:t>
            </a:r>
          </a:p>
        </p:txBody>
      </p:sp>
      <p:sp>
        <p:nvSpPr>
          <p:cNvPr id="52" name="Rounded Rectangle 51"/>
          <p:cNvSpPr/>
          <p:nvPr/>
        </p:nvSpPr>
        <p:spPr>
          <a:xfrm>
            <a:off x="6801814" y="1599478"/>
            <a:ext cx="111636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3" name="Rounded Rectangle 52"/>
          <p:cNvSpPr/>
          <p:nvPr/>
        </p:nvSpPr>
        <p:spPr>
          <a:xfrm>
            <a:off x="8100526" y="1599477"/>
            <a:ext cx="695465"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4" name="Table 53"/>
          <p:cNvGraphicFramePr>
            <a:graphicFrameLocks noGrp="1"/>
          </p:cNvGraphicFramePr>
          <p:nvPr>
            <p:extLst>
              <p:ext uri="{D42A27DB-BD31-4B8C-83A1-F6EECF244321}">
                <p14:modId xmlns:p14="http://schemas.microsoft.com/office/powerpoint/2010/main" val="292469495"/>
              </p:ext>
            </p:extLst>
          </p:nvPr>
        </p:nvGraphicFramePr>
        <p:xfrm>
          <a:off x="1060865" y="3922720"/>
          <a:ext cx="7831350" cy="370840"/>
        </p:xfrm>
        <a:graphic>
          <a:graphicData uri="http://schemas.openxmlformats.org/drawingml/2006/table">
            <a:tbl>
              <a:tblPr firstRow="1" bandRow="1">
                <a:tableStyleId>{5C22544A-7EE6-4342-B048-85BDC9FD1C3A}</a:tableStyleId>
              </a:tblPr>
              <a:tblGrid>
                <a:gridCol w="435075">
                  <a:extLst>
                    <a:ext uri="{9D8B030D-6E8A-4147-A177-3AD203B41FA5}">
                      <a16:colId xmlns:a16="http://schemas.microsoft.com/office/drawing/2014/main" xmlns="" val="20000"/>
                    </a:ext>
                  </a:extLst>
                </a:gridCol>
                <a:gridCol w="435075">
                  <a:extLst>
                    <a:ext uri="{9D8B030D-6E8A-4147-A177-3AD203B41FA5}">
                      <a16:colId xmlns:a16="http://schemas.microsoft.com/office/drawing/2014/main" xmlns="" val="20001"/>
                    </a:ext>
                  </a:extLst>
                </a:gridCol>
                <a:gridCol w="435075">
                  <a:extLst>
                    <a:ext uri="{9D8B030D-6E8A-4147-A177-3AD203B41FA5}">
                      <a16:colId xmlns:a16="http://schemas.microsoft.com/office/drawing/2014/main" xmlns="" val="20002"/>
                    </a:ext>
                  </a:extLst>
                </a:gridCol>
                <a:gridCol w="435075">
                  <a:extLst>
                    <a:ext uri="{9D8B030D-6E8A-4147-A177-3AD203B41FA5}">
                      <a16:colId xmlns:a16="http://schemas.microsoft.com/office/drawing/2014/main" xmlns="" val="20003"/>
                    </a:ext>
                  </a:extLst>
                </a:gridCol>
                <a:gridCol w="435075">
                  <a:extLst>
                    <a:ext uri="{9D8B030D-6E8A-4147-A177-3AD203B41FA5}">
                      <a16:colId xmlns:a16="http://schemas.microsoft.com/office/drawing/2014/main" xmlns="" val="20004"/>
                    </a:ext>
                  </a:extLst>
                </a:gridCol>
                <a:gridCol w="435075">
                  <a:extLst>
                    <a:ext uri="{9D8B030D-6E8A-4147-A177-3AD203B41FA5}">
                      <a16:colId xmlns:a16="http://schemas.microsoft.com/office/drawing/2014/main" xmlns="" val="20005"/>
                    </a:ext>
                  </a:extLst>
                </a:gridCol>
                <a:gridCol w="435075">
                  <a:extLst>
                    <a:ext uri="{9D8B030D-6E8A-4147-A177-3AD203B41FA5}">
                      <a16:colId xmlns:a16="http://schemas.microsoft.com/office/drawing/2014/main" xmlns="" val="20006"/>
                    </a:ext>
                  </a:extLst>
                </a:gridCol>
                <a:gridCol w="435075">
                  <a:extLst>
                    <a:ext uri="{9D8B030D-6E8A-4147-A177-3AD203B41FA5}">
                      <a16:colId xmlns:a16="http://schemas.microsoft.com/office/drawing/2014/main" xmlns="" val="20007"/>
                    </a:ext>
                  </a:extLst>
                </a:gridCol>
                <a:gridCol w="435075">
                  <a:extLst>
                    <a:ext uri="{9D8B030D-6E8A-4147-A177-3AD203B41FA5}">
                      <a16:colId xmlns:a16="http://schemas.microsoft.com/office/drawing/2014/main" xmlns="" val="20008"/>
                    </a:ext>
                  </a:extLst>
                </a:gridCol>
                <a:gridCol w="435075">
                  <a:extLst>
                    <a:ext uri="{9D8B030D-6E8A-4147-A177-3AD203B41FA5}">
                      <a16:colId xmlns:a16="http://schemas.microsoft.com/office/drawing/2014/main" xmlns="" val="20009"/>
                    </a:ext>
                  </a:extLst>
                </a:gridCol>
                <a:gridCol w="435075">
                  <a:extLst>
                    <a:ext uri="{9D8B030D-6E8A-4147-A177-3AD203B41FA5}">
                      <a16:colId xmlns:a16="http://schemas.microsoft.com/office/drawing/2014/main" xmlns="" val="20010"/>
                    </a:ext>
                  </a:extLst>
                </a:gridCol>
                <a:gridCol w="435075">
                  <a:extLst>
                    <a:ext uri="{9D8B030D-6E8A-4147-A177-3AD203B41FA5}">
                      <a16:colId xmlns:a16="http://schemas.microsoft.com/office/drawing/2014/main" xmlns="" val="20011"/>
                    </a:ext>
                  </a:extLst>
                </a:gridCol>
                <a:gridCol w="435075">
                  <a:extLst>
                    <a:ext uri="{9D8B030D-6E8A-4147-A177-3AD203B41FA5}">
                      <a16:colId xmlns:a16="http://schemas.microsoft.com/office/drawing/2014/main" xmlns="" val="20012"/>
                    </a:ext>
                  </a:extLst>
                </a:gridCol>
                <a:gridCol w="435075">
                  <a:extLst>
                    <a:ext uri="{9D8B030D-6E8A-4147-A177-3AD203B41FA5}">
                      <a16:colId xmlns:a16="http://schemas.microsoft.com/office/drawing/2014/main" xmlns="" val="20013"/>
                    </a:ext>
                  </a:extLst>
                </a:gridCol>
                <a:gridCol w="435075">
                  <a:extLst>
                    <a:ext uri="{9D8B030D-6E8A-4147-A177-3AD203B41FA5}">
                      <a16:colId xmlns:a16="http://schemas.microsoft.com/office/drawing/2014/main" xmlns="" val="20014"/>
                    </a:ext>
                  </a:extLst>
                </a:gridCol>
                <a:gridCol w="435075">
                  <a:extLst>
                    <a:ext uri="{9D8B030D-6E8A-4147-A177-3AD203B41FA5}">
                      <a16:colId xmlns:a16="http://schemas.microsoft.com/office/drawing/2014/main" xmlns="" val="20015"/>
                    </a:ext>
                  </a:extLst>
                </a:gridCol>
                <a:gridCol w="435075">
                  <a:extLst>
                    <a:ext uri="{9D8B030D-6E8A-4147-A177-3AD203B41FA5}">
                      <a16:colId xmlns:a16="http://schemas.microsoft.com/office/drawing/2014/main" xmlns="" val="20016"/>
                    </a:ext>
                  </a:extLst>
                </a:gridCol>
                <a:gridCol w="435075">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W-VL</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br>
                        <a:rPr lang="nl-BE" sz="750" b="0" dirty="0">
                          <a:solidFill>
                            <a:schemeClr val="tx1"/>
                          </a:solidFill>
                        </a:rPr>
                      </a:br>
                      <a:r>
                        <a:rPr lang="nl-BE" sz="700" b="0" dirty="0">
                          <a:solidFill>
                            <a:schemeClr val="tx1"/>
                          </a:solidFill>
                        </a:rPr>
                        <a:t>(I)</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VL-B</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LIM</a:t>
                      </a:r>
                      <a:br>
                        <a:rPr lang="nl-BE" sz="750" b="0" dirty="0">
                          <a:solidFill>
                            <a:schemeClr val="tx1"/>
                          </a:solidFill>
                        </a:rPr>
                      </a:br>
                      <a:r>
                        <a:rPr lang="nl-BE" sz="700" b="0" dirty="0">
                          <a:solidFill>
                            <a:schemeClr val="tx1"/>
                          </a:solidFill>
                        </a:rPr>
                        <a:t>(L)</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(M)</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(Q)</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2" name="Chart 61"/>
          <p:cNvGraphicFramePr/>
          <p:nvPr>
            <p:extLst>
              <p:ext uri="{D42A27DB-BD31-4B8C-83A1-F6EECF244321}">
                <p14:modId xmlns:p14="http://schemas.microsoft.com/office/powerpoint/2010/main" val="2974718717"/>
              </p:ext>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p:cNvGrpSpPr/>
          <p:nvPr/>
        </p:nvGrpSpPr>
        <p:grpSpPr>
          <a:xfrm>
            <a:off x="1099847" y="1556905"/>
            <a:ext cx="341760" cy="276999"/>
            <a:chOff x="1099847" y="1556905"/>
            <a:chExt cx="341760" cy="276999"/>
          </a:xfrm>
        </p:grpSpPr>
        <p:sp>
          <p:nvSpPr>
            <p:cNvPr id="64" name="Rounded Rectangle 63"/>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8" name="Rectangle 17"/>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65" name="Straight Connector 64"/>
          <p:cNvCxnSpPr/>
          <p:nvPr/>
        </p:nvCxnSpPr>
        <p:spPr>
          <a:xfrm>
            <a:off x="149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6" name="Straight Connector 65"/>
          <p:cNvCxnSpPr/>
          <p:nvPr/>
        </p:nvCxnSpPr>
        <p:spPr>
          <a:xfrm>
            <a:off x="2359025"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7" name="Straight Connector 66"/>
          <p:cNvCxnSpPr/>
          <p:nvPr/>
        </p:nvCxnSpPr>
        <p:spPr>
          <a:xfrm>
            <a:off x="366395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8" name="Straight Connector 67"/>
          <p:cNvCxnSpPr/>
          <p:nvPr/>
        </p:nvCxnSpPr>
        <p:spPr>
          <a:xfrm>
            <a:off x="4538663"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9" name="Straight Connector 68"/>
          <p:cNvCxnSpPr/>
          <p:nvPr/>
        </p:nvCxnSpPr>
        <p:spPr>
          <a:xfrm>
            <a:off x="6711950"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80105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1" name="Straight Connector 7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72" name="TextBox 71"/>
          <p:cNvSpPr txBox="1"/>
          <p:nvPr/>
        </p:nvSpPr>
        <p:spPr>
          <a:xfrm>
            <a:off x="4146549" y="2272614"/>
            <a:ext cx="328487" cy="153888"/>
          </a:xfrm>
          <a:prstGeom prst="rect">
            <a:avLst/>
          </a:prstGeom>
        </p:spPr>
        <p:txBody>
          <a:bodyPr vert="horz" wrap="square" lIns="0" tIns="0" rIns="0" bIns="0" rtlCol="0">
            <a:spAutoFit/>
          </a:bodyPr>
          <a:lstStyle/>
          <a:p>
            <a:pPr marL="4763" algn="ctr"/>
            <a:endParaRPr lang="nl-BE" sz="1000" dirty="0">
              <a:solidFill>
                <a:schemeClr val="bg1"/>
              </a:solidFill>
            </a:endParaRPr>
          </a:p>
        </p:txBody>
      </p:sp>
      <p:sp>
        <p:nvSpPr>
          <p:cNvPr id="73" name="TextBox 72"/>
          <p:cNvSpPr txBox="1"/>
          <p:nvPr/>
        </p:nvSpPr>
        <p:spPr>
          <a:xfrm>
            <a:off x="5460695" y="2246110"/>
            <a:ext cx="328487" cy="153888"/>
          </a:xfrm>
          <a:prstGeom prst="rect">
            <a:avLst/>
          </a:prstGeom>
        </p:spPr>
        <p:txBody>
          <a:bodyPr vert="horz" wrap="square" lIns="0" tIns="0" rIns="0" bIns="0" rtlCol="0">
            <a:spAutoFit/>
          </a:bodyPr>
          <a:lstStyle/>
          <a:p>
            <a:pPr marL="4763" algn="ctr"/>
            <a:r>
              <a:rPr lang="nl-BE" sz="1000" dirty="0">
                <a:solidFill>
                  <a:schemeClr val="bg1"/>
                </a:solidFill>
              </a:rPr>
              <a:t>HIL</a:t>
            </a:r>
          </a:p>
        </p:txBody>
      </p:sp>
      <p:sp>
        <p:nvSpPr>
          <p:cNvPr id="74" name="TextBox 73"/>
          <p:cNvSpPr txBox="1"/>
          <p:nvPr/>
        </p:nvSpPr>
        <p:spPr>
          <a:xfrm>
            <a:off x="5454069" y="3504514"/>
            <a:ext cx="328487" cy="153888"/>
          </a:xfrm>
          <a:prstGeom prst="rect">
            <a:avLst/>
          </a:prstGeom>
        </p:spPr>
        <p:txBody>
          <a:bodyPr vert="horz" wrap="square" lIns="0" tIns="0" rIns="0" bIns="0" rtlCol="0">
            <a:spAutoFit/>
          </a:bodyPr>
          <a:lstStyle/>
          <a:p>
            <a:pPr marL="4763" algn="ctr"/>
            <a:r>
              <a:rPr lang="nl-BE" sz="1000" dirty="0">
                <a:solidFill>
                  <a:schemeClr val="bg1"/>
                </a:solidFill>
              </a:rPr>
              <a:t>HI</a:t>
            </a:r>
          </a:p>
        </p:txBody>
      </p:sp>
      <p:sp>
        <p:nvSpPr>
          <p:cNvPr id="41"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45" name="Text Placeholder 3"/>
          <p:cNvSpPr>
            <a:spLocks noGrp="1"/>
          </p:cNvSpPr>
          <p:nvPr>
            <p:ph type="body" sz="quarter" idx="13"/>
          </p:nvPr>
        </p:nvSpPr>
        <p:spPr>
          <a:xfrm>
            <a:off x="224286" y="196566"/>
            <a:ext cx="6403803" cy="540000"/>
          </a:xfrm>
        </p:spPr>
        <p:txBody>
          <a:bodyPr/>
          <a:lstStyle/>
          <a:p>
            <a:r>
              <a:rPr lang="nl-BE" sz="1400" dirty="0"/>
              <a:t>In de provincie Antwerpen is men het meest overtuigd dat er proeven op honden en/of katten worden uitgevoerd.</a:t>
            </a:r>
          </a:p>
        </p:txBody>
      </p:sp>
    </p:spTree>
    <p:extLst>
      <p:ext uri="{BB962C8B-B14F-4D97-AF65-F5344CB8AC3E}">
        <p14:creationId xmlns:p14="http://schemas.microsoft.com/office/powerpoint/2010/main" val="87215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VERBOD OP PROEVEN OP HONDEN EN KATTEN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theme/theme1.xml><?xml version="1.0" encoding="utf-8"?>
<a:theme xmlns:a="http://schemas.openxmlformats.org/drawingml/2006/main" name="Ipsos_Gaia_Proeven op dieren_Template">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48CCA-4F85-4630-9AB1-27DCFFEA2689}">
  <ds:schemaRef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85c76272-7e4d-4f8f-89d1-3b227e52ef43"/>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FC554E-8D47-4D17-AFD7-8E3F8AD70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Ipsos_Gaia_Proeven op dieren_Template</Template>
  <TotalTime>307</TotalTime>
  <Words>1400</Words>
  <Application>Microsoft Macintosh PowerPoint</Application>
  <PresentationFormat>On-screen Show (16:9)</PresentationFormat>
  <Paragraphs>392</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Ipsos_Gaia_Proeven op dieren_Template</vt:lpstr>
      <vt:lpstr>Resultaten 2016 - Vlaanderen</vt:lpstr>
      <vt:lpstr>METHODOLOGIE</vt:lpstr>
      <vt:lpstr>PowerPoint Presentation</vt:lpstr>
      <vt:lpstr>PowerPoint Presentation</vt:lpstr>
      <vt:lpstr>RESULTATEN</vt:lpstr>
      <vt:lpstr>PROEVEN OP HONDEN EN KATTEN</vt:lpstr>
      <vt:lpstr>PowerPoint Presentation</vt:lpstr>
      <vt:lpstr>PowerPoint Presentation</vt:lpstr>
      <vt:lpstr>VERBOD OP PROEVEN OP HONDEN EN KATTEN</vt:lpstr>
      <vt:lpstr>ER MOET EEN VERBOD KOMEN OP PROEVEN OP … ?</vt:lpstr>
      <vt:lpstr>ER MOET EEN VERBOD KOMEN OP PROEVEN OP … ?</vt:lpstr>
      <vt:lpstr>WAT MET DE HOND OF KAT NA EXPERIMENT</vt:lpstr>
      <vt:lpstr>PowerPoint Presentation</vt:lpstr>
      <vt:lpstr>PowerPoint Presentation</vt:lpstr>
      <vt:lpstr>BEREIDHEID OM PROEFDIER TE ADOPTEREN</vt:lpstr>
      <vt:lpstr>ZOU U BEREID ZIJN OM EEN PLAATSBARE PROEFHOND OF PROEFKAT TE ADOPTEREN DIE SPECIFIEKE VERZORGING VEREIST (zo lang proeven op honden en katten nog toegelaten zijn)?</vt:lpstr>
      <vt:lpstr>ZOU U BEREID ZIJN OM EEN PLAATSBARE PROEFHOND OF PROEFKAT TE ADOPTEREN DIE SPECIFIEKE VERZORGING VEREIST (zo lang proeven op honden en katten nog toegelaten zijn)?</vt:lpstr>
      <vt:lpstr>ONDERSZOEKS-PROJECTEN VOOR DIERGENEESMIDDELEN</vt:lpstr>
      <vt:lpstr>PowerPoint Presentation</vt:lpstr>
      <vt:lpstr>PowerPoint Presentation</vt:lpstr>
      <vt:lpstr>PowerPoint Presentation</vt:lpstr>
      <vt:lpstr>EXECUTIVE SUMMARY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2016 - Antwerpen</dc:title>
  <dc:creator>Glenn Hendrickx</dc:creator>
  <cp:lastModifiedBy>GAIA GAIA</cp:lastModifiedBy>
  <cp:revision>39</cp:revision>
  <cp:lastPrinted>2016-06-28T16:06:56Z</cp:lastPrinted>
  <dcterms:created xsi:type="dcterms:W3CDTF">2016-06-24T11:48:24Z</dcterms:created>
  <dcterms:modified xsi:type="dcterms:W3CDTF">2016-07-12T11:37:04Z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