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notesSlides/notesSlide7.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313" r:id="rId4"/>
  </p:sldMasterIdLst>
  <p:notesMasterIdLst>
    <p:notesMasterId r:id="rId37"/>
  </p:notesMasterIdLst>
  <p:handoutMasterIdLst>
    <p:handoutMasterId r:id="rId38"/>
  </p:handoutMasterIdLst>
  <p:sldIdLst>
    <p:sldId id="361" r:id="rId5"/>
    <p:sldId id="379" r:id="rId6"/>
    <p:sldId id="415" r:id="rId7"/>
    <p:sldId id="389" r:id="rId8"/>
    <p:sldId id="408" r:id="rId9"/>
    <p:sldId id="388" r:id="rId10"/>
    <p:sldId id="396" r:id="rId11"/>
    <p:sldId id="369" r:id="rId12"/>
    <p:sldId id="390" r:id="rId13"/>
    <p:sldId id="420" r:id="rId14"/>
    <p:sldId id="395" r:id="rId15"/>
    <p:sldId id="391" r:id="rId16"/>
    <p:sldId id="392" r:id="rId17"/>
    <p:sldId id="419" r:id="rId18"/>
    <p:sldId id="397" r:id="rId19"/>
    <p:sldId id="393" r:id="rId20"/>
    <p:sldId id="394" r:id="rId21"/>
    <p:sldId id="418" r:id="rId22"/>
    <p:sldId id="398" r:id="rId23"/>
    <p:sldId id="399" r:id="rId24"/>
    <p:sldId id="421" r:id="rId25"/>
    <p:sldId id="424" r:id="rId26"/>
    <p:sldId id="404" r:id="rId27"/>
    <p:sldId id="405" r:id="rId28"/>
    <p:sldId id="402" r:id="rId29"/>
    <p:sldId id="407" r:id="rId30"/>
    <p:sldId id="416" r:id="rId31"/>
    <p:sldId id="381" r:id="rId32"/>
    <p:sldId id="422" r:id="rId33"/>
    <p:sldId id="423" r:id="rId34"/>
    <p:sldId id="380" r:id="rId35"/>
    <p:sldId id="378" r:id="rId36"/>
  </p:sldIdLst>
  <p:sldSz cx="9144000" cy="5143500" type="screen16x9"/>
  <p:notesSz cx="7099300" cy="10234613"/>
  <p:defaultTex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2">
          <p15:clr>
            <a:srgbClr val="A4A3A4"/>
          </p15:clr>
        </p15:guide>
        <p15:guide id="2" orient="horz" pos="230">
          <p15:clr>
            <a:srgbClr val="A4A3A4"/>
          </p15:clr>
        </p15:guide>
        <p15:guide id="3" orient="horz" pos="4534">
          <p15:clr>
            <a:srgbClr val="A4A3A4"/>
          </p15:clr>
        </p15:guide>
        <p15:guide id="4" orient="horz" pos="4286">
          <p15:clr>
            <a:srgbClr val="A4A3A4"/>
          </p15:clr>
        </p15:guide>
        <p15:guide id="5" pos="4234">
          <p15:clr>
            <a:srgbClr val="A4A3A4"/>
          </p15:clr>
        </p15:guide>
        <p15:guide id="6" pos="237">
          <p15:clr>
            <a:srgbClr val="A4A3A4"/>
          </p15:clr>
        </p15:guide>
        <p15:guide id="7" pos="8229">
          <p15:clr>
            <a:srgbClr val="A4A3A4"/>
          </p15:clr>
        </p15:guide>
        <p15:guide id="8" pos="949">
          <p15:clr>
            <a:srgbClr val="A4A3A4"/>
          </p15:clr>
        </p15:guide>
        <p15:guide id="9" pos="7517">
          <p15:clr>
            <a:srgbClr val="A4A3A4"/>
          </p15:clr>
        </p15:guide>
        <p15:guide id="10" orient="horz" pos="1903">
          <p15:clr>
            <a:srgbClr val="A4A3A4"/>
          </p15:clr>
        </p15:guide>
        <p15:guide id="11" orient="horz" pos="2210" userDrawn="1">
          <p15:clr>
            <a:srgbClr val="A4A3A4"/>
          </p15:clr>
        </p15:guide>
        <p15:guide id="12" orient="horz" pos="1596">
          <p15:clr>
            <a:srgbClr val="A4A3A4"/>
          </p15:clr>
        </p15:guide>
        <p15:guide id="13" orient="horz" pos="3059">
          <p15:clr>
            <a:srgbClr val="A4A3A4"/>
          </p15:clr>
        </p15:guide>
        <p15:guide id="14" orient="horz" pos="2501">
          <p15:clr>
            <a:srgbClr val="A4A3A4"/>
          </p15:clr>
        </p15:guide>
        <p15:guide id="15" orient="horz" pos="722">
          <p15:clr>
            <a:srgbClr val="A4A3A4"/>
          </p15:clr>
        </p15:guide>
        <p15:guide id="16" pos="5539">
          <p15:clr>
            <a:srgbClr val="A4A3A4"/>
          </p15:clr>
        </p15:guide>
        <p15:guide id="17" pos="350">
          <p15:clr>
            <a:srgbClr val="A4A3A4"/>
          </p15:clr>
        </p15:guide>
        <p15:guide id="18" pos="83">
          <p15:clr>
            <a:srgbClr val="A4A3A4"/>
          </p15:clr>
        </p15:guide>
        <p15:guide id="19" pos="1110">
          <p15:clr>
            <a:srgbClr val="A4A3A4"/>
          </p15:clr>
        </p15:guide>
        <p15:guide id="20" orient="horz" pos="2620">
          <p15:clr>
            <a:srgbClr val="A4A3A4"/>
          </p15:clr>
        </p15:guide>
        <p15:guide id="21" orient="horz" pos="2098">
          <p15:clr>
            <a:srgbClr val="A4A3A4"/>
          </p15:clr>
        </p15:guide>
        <p15:guide id="22" orient="horz" pos="1872">
          <p15:clr>
            <a:srgbClr val="A4A3A4"/>
          </p15:clr>
        </p15:guide>
        <p15:guide id="23" orient="horz" pos="2475">
          <p15:clr>
            <a:srgbClr val="A4A3A4"/>
          </p15:clr>
        </p15:guide>
        <p15:guide id="24" orient="horz" pos="823">
          <p15:clr>
            <a:srgbClr val="A4A3A4"/>
          </p15:clr>
        </p15:guide>
        <p15:guide id="25" orient="horz" pos="1171">
          <p15:clr>
            <a:srgbClr val="A4A3A4"/>
          </p15:clr>
        </p15:guide>
        <p15:guide id="26" orient="horz" pos="1707">
          <p15:clr>
            <a:srgbClr val="A4A3A4"/>
          </p15:clr>
        </p15:guide>
        <p15:guide id="27" orient="horz" pos="2346">
          <p15:clr>
            <a:srgbClr val="A4A3A4"/>
          </p15:clr>
        </p15:guide>
        <p15:guide id="28" pos="4171">
          <p15:clr>
            <a:srgbClr val="A4A3A4"/>
          </p15:clr>
        </p15:guide>
        <p15:guide id="29" pos="142">
          <p15:clr>
            <a:srgbClr val="A4A3A4"/>
          </p15:clr>
        </p15:guide>
        <p15:guide id="30" pos="719">
          <p15:clr>
            <a:srgbClr val="A4A3A4"/>
          </p15:clr>
        </p15:guide>
        <p15:guide id="31" pos="5227">
          <p15:clr>
            <a:srgbClr val="A4A3A4"/>
          </p15:clr>
        </p15:guide>
        <p15:guide id="32" pos="614">
          <p15:clr>
            <a:srgbClr val="A4A3A4"/>
          </p15:clr>
        </p15:guide>
        <p15:guide id="33">
          <p15:clr>
            <a:srgbClr val="A4A3A4"/>
          </p15:clr>
        </p15:guide>
        <p15:guide id="34" pos="943">
          <p15:clr>
            <a:srgbClr val="A4A3A4"/>
          </p15:clr>
        </p15:guide>
        <p15:guide id="35" pos="3850">
          <p15:clr>
            <a:srgbClr val="A4A3A4"/>
          </p15:clr>
        </p15:guide>
        <p15:guide id="36" pos="3678">
          <p15:clr>
            <a:srgbClr val="A4A3A4"/>
          </p15:clr>
        </p15:guide>
        <p15:guide id="37" pos="1486">
          <p15:clr>
            <a:srgbClr val="A4A3A4"/>
          </p15:clr>
        </p15:guide>
        <p15:guide id="38" pos="2308">
          <p15:clr>
            <a:srgbClr val="A4A3A4"/>
          </p15:clr>
        </p15:guide>
        <p15:guide id="39" pos="2835" userDrawn="1">
          <p15:clr>
            <a:srgbClr val="A4A3A4"/>
          </p15:clr>
        </p15:guide>
        <p15:guide id="40" pos="4228">
          <p15:clr>
            <a:srgbClr val="A4A3A4"/>
          </p15:clr>
        </p15:guide>
        <p15:guide id="41" pos="5046">
          <p15:clr>
            <a:srgbClr val="A4A3A4"/>
          </p15:clr>
        </p15:guide>
        <p15:guide id="42" pos="5607">
          <p15:clr>
            <a:srgbClr val="A4A3A4"/>
          </p15:clr>
        </p15:guide>
        <p15:guide id="43" pos="3679">
          <p15:clr>
            <a:srgbClr val="A4A3A4"/>
          </p15:clr>
        </p15:guide>
      </p15:sldGuideLst>
    </p:ext>
    <p:ext uri="{2D200454-40CA-4A62-9FC3-DE9A4176ACB9}">
      <p15:notesGuideLst xmlns=""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1D7E"/>
    <a:srgbClr val="F4D6F6"/>
    <a:srgbClr val="859F72"/>
    <a:srgbClr val="ACBD9F"/>
    <a:srgbClr val="EDBCAD"/>
    <a:srgbClr val="F5D9BE"/>
    <a:srgbClr val="EDC8B1"/>
    <a:srgbClr val="976707"/>
    <a:srgbClr val="1B365D"/>
    <a:srgbClr val="439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0" autoAdjust="0"/>
    <p:restoredTop sz="95597" autoAdjust="0"/>
  </p:normalViewPr>
  <p:slideViewPr>
    <p:cSldViewPr snapToGrid="0" showGuides="1">
      <p:cViewPr varScale="1">
        <p:scale>
          <a:sx n="146" d="100"/>
          <a:sy n="146" d="100"/>
        </p:scale>
        <p:origin x="-120" y="-280"/>
      </p:cViewPr>
      <p:guideLst>
        <p:guide orient="horz" pos="2382"/>
        <p:guide orient="horz" pos="230"/>
        <p:guide orient="horz" pos="4534"/>
        <p:guide orient="horz" pos="4286"/>
        <p:guide orient="horz" pos="1903"/>
        <p:guide orient="horz" pos="2210"/>
        <p:guide orient="horz" pos="1596"/>
        <p:guide orient="horz" pos="3059"/>
        <p:guide orient="horz" pos="2501"/>
        <p:guide orient="horz" pos="722"/>
        <p:guide orient="horz" pos="2620"/>
        <p:guide orient="horz" pos="2098"/>
        <p:guide orient="horz" pos="1872"/>
        <p:guide orient="horz" pos="2475"/>
        <p:guide orient="horz" pos="823"/>
        <p:guide orient="horz" pos="1171"/>
        <p:guide orient="horz" pos="1707"/>
        <p:guide orient="horz" pos="2346"/>
        <p:guide pos="4234"/>
        <p:guide pos="237"/>
        <p:guide pos="8229"/>
        <p:guide pos="949"/>
        <p:guide pos="7517"/>
        <p:guide pos="5539"/>
        <p:guide pos="350"/>
        <p:guide pos="83"/>
        <p:guide pos="1110"/>
        <p:guide pos="4171"/>
        <p:guide pos="142"/>
        <p:guide pos="719"/>
        <p:guide pos="5227"/>
        <p:guide pos="614"/>
        <p:guide/>
        <p:guide pos="943"/>
        <p:guide pos="3850"/>
        <p:guide pos="3678"/>
        <p:guide pos="1486"/>
        <p:guide pos="2308"/>
        <p:guide pos="2835"/>
        <p:guide pos="4228"/>
        <p:guide pos="5046"/>
        <p:guide pos="5607"/>
        <p:guide pos="3679"/>
      </p:guideLst>
    </p:cSldViewPr>
  </p:slideViewPr>
  <p:notesTextViewPr>
    <p:cViewPr>
      <p:scale>
        <a:sx n="3" d="2"/>
        <a:sy n="3" d="2"/>
      </p:scale>
      <p:origin x="0" y="0"/>
    </p:cViewPr>
  </p:notesTextViewPr>
  <p:sorterViewPr>
    <p:cViewPr>
      <p:scale>
        <a:sx n="120" d="100"/>
        <a:sy n="120" d="100"/>
      </p:scale>
      <p:origin x="0" y="-21756"/>
    </p:cViewPr>
  </p:sorterViewPr>
  <p:notesViewPr>
    <p:cSldViewPr snapToGrid="0" showGuides="1">
      <p:cViewPr varScale="1">
        <p:scale>
          <a:sx n="74" d="100"/>
          <a:sy n="74" d="100"/>
        </p:scale>
        <p:origin x="-2190" y="-90"/>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Sheet3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64755155508349"/>
          <c:w val="0.979307000405102"/>
          <c:h val="0.67124041287468"/>
        </c:manualLayout>
      </c:layout>
      <c:barChart>
        <c:barDir val="col"/>
        <c:grouping val="clustered"/>
        <c:varyColors val="0"/>
        <c:ser>
          <c:idx val="0"/>
          <c:order val="0"/>
          <c:tx>
            <c:strRef>
              <c:f>Sheet1!$B$1</c:f>
              <c:strCache>
                <c:ptCount val="1"/>
                <c:pt idx="0">
                  <c:v>Series 1</c:v>
                </c:pt>
              </c:strCache>
            </c:strRef>
          </c:tx>
          <c:spPr>
            <a:solidFill>
              <a:schemeClr val="tx2"/>
            </a:solidFill>
          </c:spPr>
          <c:invertIfNegative val="0"/>
          <c:dLbls>
            <c:numFmt formatCode="0\%" sourceLinked="0"/>
            <c:spPr>
              <a:noFill/>
              <a:ln>
                <a:noFill/>
              </a:ln>
              <a:effectLst/>
            </c:spPr>
            <c:txPr>
              <a:bodyPr/>
              <a:lstStyle/>
              <a:p>
                <a:pPr algn="ctr">
                  <a:defRPr lang="nl-BE" sz="1200" b="1" i="0" u="none" strike="noStrike" kern="1200" baseline="0">
                    <a:solidFill>
                      <a:schemeClr val="tx2"/>
                    </a:solidFill>
                    <a:latin typeface="Calibri"/>
                    <a:ea typeface="Calibri"/>
                    <a:cs typeface="Calibri"/>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Laag opgeleid</c:v>
                </c:pt>
                <c:pt idx="1">
                  <c:v>Gemiddeld</c:v>
                </c:pt>
                <c:pt idx="2">
                  <c:v>Hoog opgeleid</c:v>
                </c:pt>
              </c:strCache>
            </c:strRef>
          </c:cat>
          <c:val>
            <c:numRef>
              <c:f>Sheet1!$B$2:$B$4</c:f>
              <c:numCache>
                <c:formatCode>General</c:formatCode>
                <c:ptCount val="3"/>
                <c:pt idx="0">
                  <c:v>31.79</c:v>
                </c:pt>
                <c:pt idx="1">
                  <c:v>42.01</c:v>
                </c:pt>
                <c:pt idx="2">
                  <c:v>26.21</c:v>
                </c:pt>
              </c:numCache>
            </c:numRef>
          </c:val>
          <c:extLst xmlns:c16r2="http://schemas.microsoft.com/office/drawing/2015/06/chart">
            <c:ext xmlns:c16="http://schemas.microsoft.com/office/drawing/2014/chart" uri="{C3380CC4-5D6E-409C-BE32-E72D297353CC}">
              <c16:uniqueId val="{00000000-AA55-4238-9008-246F800103E0}"/>
            </c:ext>
          </c:extLst>
        </c:ser>
        <c:dLbls>
          <c:showLegendKey val="0"/>
          <c:showVal val="0"/>
          <c:showCatName val="0"/>
          <c:showSerName val="0"/>
          <c:showPercent val="0"/>
          <c:showBubbleSize val="0"/>
        </c:dLbls>
        <c:gapWidth val="90"/>
        <c:axId val="2089759208"/>
        <c:axId val="2124943992"/>
      </c:barChart>
      <c:catAx>
        <c:axId val="2089759208"/>
        <c:scaling>
          <c:orientation val="minMax"/>
        </c:scaling>
        <c:delete val="0"/>
        <c:axPos val="b"/>
        <c:numFmt formatCode="General" sourceLinked="0"/>
        <c:majorTickMark val="out"/>
        <c:minorTickMark val="none"/>
        <c:tickLblPos val="nextTo"/>
        <c:spPr>
          <a:ln>
            <a:noFill/>
          </a:ln>
        </c:spPr>
        <c:txPr>
          <a:bodyPr/>
          <a:lstStyle/>
          <a:p>
            <a:pPr algn="ctr">
              <a:defRPr lang="en-US" sz="1000" b="1" i="0" u="none" strike="noStrike" kern="1200" baseline="0">
                <a:solidFill>
                  <a:schemeClr val="tx2"/>
                </a:solidFill>
                <a:latin typeface="+mn-lt"/>
                <a:ea typeface="+mn-ea"/>
                <a:cs typeface="+mn-cs"/>
              </a:defRPr>
            </a:pPr>
            <a:endParaRPr lang="en-US"/>
          </a:p>
        </c:txPr>
        <c:crossAx val="2124943992"/>
        <c:crosses val="autoZero"/>
        <c:auto val="1"/>
        <c:lblAlgn val="ctr"/>
        <c:lblOffset val="100"/>
        <c:noMultiLvlLbl val="0"/>
      </c:catAx>
      <c:valAx>
        <c:axId val="2124943992"/>
        <c:scaling>
          <c:orientation val="minMax"/>
          <c:max val="100.0"/>
          <c:min val="0.0"/>
        </c:scaling>
        <c:delete val="1"/>
        <c:axPos val="l"/>
        <c:numFmt formatCode="General" sourceLinked="1"/>
        <c:majorTickMark val="out"/>
        <c:minorTickMark val="none"/>
        <c:tickLblPos val="nextTo"/>
        <c:crossAx val="20897592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64972031449"/>
          <c:y val="0.0269885875174016"/>
          <c:w val="0.503249485315646"/>
          <c:h val="0.946022824965197"/>
        </c:manualLayout>
      </c:layout>
      <c:barChart>
        <c:barDir val="bar"/>
        <c:grouping val="clustered"/>
        <c:varyColors val="0"/>
        <c:ser>
          <c:idx val="0"/>
          <c:order val="0"/>
          <c:tx>
            <c:strRef>
              <c:f>Sheet1!$B$1</c:f>
              <c:strCache>
                <c:ptCount val="1"/>
                <c:pt idx="0">
                  <c:v>Series 1</c:v>
                </c:pt>
              </c:strCache>
            </c:strRef>
          </c:tx>
          <c:spPr>
            <a:solidFill>
              <a:schemeClr val="accent1"/>
            </a:solidFill>
          </c:spPr>
          <c:invertIfNegative val="0"/>
          <c:dLbls>
            <c:numFmt formatCode="0\%" sourceLinked="0"/>
            <c:spPr>
              <a:noFill/>
              <a:ln>
                <a:noFill/>
              </a:ln>
              <a:effectLst/>
            </c:spPr>
            <c:txPr>
              <a:bodyPr/>
              <a:lstStyle/>
              <a:p>
                <a:pPr>
                  <a:defRPr sz="1200" b="1">
                    <a:solidFill>
                      <a:schemeClr val="accent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1 persoon</c:v>
                </c:pt>
                <c:pt idx="1">
                  <c:v>2 personen</c:v>
                </c:pt>
                <c:pt idx="2">
                  <c:v>3 personen</c:v>
                </c:pt>
                <c:pt idx="3">
                  <c:v>4+ personen</c:v>
                </c:pt>
              </c:strCache>
            </c:strRef>
          </c:cat>
          <c:val>
            <c:numRef>
              <c:f>Sheet1!$B$2:$B$5</c:f>
              <c:numCache>
                <c:formatCode>General</c:formatCode>
                <c:ptCount val="4"/>
                <c:pt idx="0">
                  <c:v>9.8</c:v>
                </c:pt>
                <c:pt idx="1">
                  <c:v>37.4</c:v>
                </c:pt>
                <c:pt idx="2">
                  <c:v>19.3</c:v>
                </c:pt>
                <c:pt idx="3">
                  <c:v>33.5</c:v>
                </c:pt>
              </c:numCache>
            </c:numRef>
          </c:val>
          <c:extLst xmlns:c16r2="http://schemas.microsoft.com/office/drawing/2015/06/chart">
            <c:ext xmlns:c16="http://schemas.microsoft.com/office/drawing/2014/chart" uri="{C3380CC4-5D6E-409C-BE32-E72D297353CC}">
              <c16:uniqueId val="{00000000-6F08-4A7E-B8E7-FBED4DA7353B}"/>
            </c:ext>
          </c:extLst>
        </c:ser>
        <c:dLbls>
          <c:dLblPos val="outEnd"/>
          <c:showLegendKey val="0"/>
          <c:showVal val="1"/>
          <c:showCatName val="0"/>
          <c:showSerName val="0"/>
          <c:showPercent val="0"/>
          <c:showBubbleSize val="0"/>
        </c:dLbls>
        <c:gapWidth val="70"/>
        <c:axId val="2124712120"/>
        <c:axId val="2124437224"/>
      </c:barChart>
      <c:catAx>
        <c:axId val="2124712120"/>
        <c:scaling>
          <c:orientation val="maxMin"/>
        </c:scaling>
        <c:delete val="1"/>
        <c:axPos val="l"/>
        <c:numFmt formatCode="#,##0" sourceLinked="0"/>
        <c:majorTickMark val="out"/>
        <c:minorTickMark val="none"/>
        <c:tickLblPos val="nextTo"/>
        <c:crossAx val="2124437224"/>
        <c:crosses val="autoZero"/>
        <c:auto val="1"/>
        <c:lblAlgn val="ctr"/>
        <c:lblOffset val="100"/>
        <c:noMultiLvlLbl val="0"/>
      </c:catAx>
      <c:valAx>
        <c:axId val="2124437224"/>
        <c:scaling>
          <c:orientation val="minMax"/>
          <c:max val="50.0"/>
          <c:min val="0.0"/>
        </c:scaling>
        <c:delete val="1"/>
        <c:axPos val="t"/>
        <c:numFmt formatCode="General" sourceLinked="1"/>
        <c:majorTickMark val="out"/>
        <c:minorTickMark val="none"/>
        <c:tickLblPos val="nextTo"/>
        <c:crossAx val="2124712120"/>
        <c:crosses val="autoZero"/>
        <c:crossBetween val="between"/>
        <c:majorUnit val="20.0"/>
        <c:minorUnit val="4.0"/>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chemeClr val="accent3">
                <a:lumMod val="75000"/>
              </a:schemeClr>
            </a:solidFill>
            <a:ln w="12700">
              <a:noFill/>
              <a:prstDash val="solid"/>
            </a:ln>
          </c:spPr>
          <c:invertIfNegative val="0"/>
          <c:dLbls>
            <c:numFmt formatCode="0\%" sourceLinked="0"/>
            <c:spPr>
              <a:noFill/>
              <a:ln w="25400">
                <a:noFill/>
              </a:ln>
            </c:spPr>
            <c:txPr>
              <a:bodyPr/>
              <a:lstStyle/>
              <a:p>
                <a:pPr>
                  <a:defRPr sz="1200" b="1" i="0" u="none" strike="noStrike" baseline="0">
                    <a:solidFill>
                      <a:schemeClr val="bg1"/>
                    </a:solidFill>
                    <a:latin typeface="Calibri"/>
                    <a:ea typeface="Calibri"/>
                    <a:cs typeface="Calibri"/>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Stedelijk</c:v>
                </c:pt>
                <c:pt idx="1">
                  <c:v>Landelijk</c:v>
                </c:pt>
              </c:strCache>
            </c:strRef>
          </c:cat>
          <c:val>
            <c:numRef>
              <c:f>Sheet1!$B$2:$B$3</c:f>
              <c:numCache>
                <c:formatCode>General</c:formatCode>
                <c:ptCount val="2"/>
                <c:pt idx="0">
                  <c:v>25.49</c:v>
                </c:pt>
                <c:pt idx="1">
                  <c:v>74.51</c:v>
                </c:pt>
              </c:numCache>
            </c:numRef>
          </c:val>
          <c:extLst xmlns:c16r2="http://schemas.microsoft.com/office/drawing/2015/06/chart">
            <c:ext xmlns:c16="http://schemas.microsoft.com/office/drawing/2014/chart" uri="{C3380CC4-5D6E-409C-BE32-E72D297353CC}">
              <c16:uniqueId val="{00000000-A18A-4939-A517-D2131F1C83B0}"/>
            </c:ext>
          </c:extLst>
        </c:ser>
        <c:dLbls>
          <c:showLegendKey val="0"/>
          <c:showVal val="0"/>
          <c:showCatName val="0"/>
          <c:showSerName val="0"/>
          <c:showPercent val="0"/>
          <c:showBubbleSize val="0"/>
        </c:dLbls>
        <c:gapWidth val="70"/>
        <c:axId val="-2106705480"/>
        <c:axId val="-2106701992"/>
      </c:barChart>
      <c:catAx>
        <c:axId val="-2106705480"/>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chemeClr val="accent3">
                    <a:lumMod val="75000"/>
                  </a:schemeClr>
                </a:solidFill>
                <a:latin typeface="+mn-lt"/>
                <a:ea typeface="+mn-ea"/>
                <a:cs typeface="+mn-cs"/>
              </a:defRPr>
            </a:pPr>
            <a:endParaRPr lang="en-US"/>
          </a:p>
        </c:txPr>
        <c:crossAx val="-2106701992"/>
        <c:crossesAt val="0.0"/>
        <c:auto val="1"/>
        <c:lblAlgn val="ctr"/>
        <c:lblOffset val="1"/>
        <c:tickLblSkip val="1"/>
        <c:tickMarkSkip val="1"/>
        <c:noMultiLvlLbl val="0"/>
      </c:catAx>
      <c:valAx>
        <c:axId val="-2106701992"/>
        <c:scaling>
          <c:orientation val="minMax"/>
          <c:max val="100.0"/>
          <c:min val="0.0"/>
        </c:scaling>
        <c:delete val="0"/>
        <c:axPos val="r"/>
        <c:numFmt formatCode="General" sourceLinked="1"/>
        <c:majorTickMark val="out"/>
        <c:minorTickMark val="none"/>
        <c:tickLblPos val="none"/>
        <c:crossAx val="-2106705480"/>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360348640299"/>
          <c:y val="0.0716948032834168"/>
          <c:w val="0.476436128134212"/>
          <c:h val="0.69839632776928"/>
        </c:manualLayout>
      </c:layout>
      <c:pieChart>
        <c:varyColors val="1"/>
        <c:ser>
          <c:idx val="0"/>
          <c:order val="0"/>
          <c:tx>
            <c:strRef>
              <c:f>Sheet1!$B$1</c:f>
              <c:strCache>
                <c:ptCount val="1"/>
              </c:strCache>
            </c:strRef>
          </c:tx>
          <c:spPr>
            <a:solidFill>
              <a:schemeClr val="accent2"/>
            </a:solidFill>
            <a:ln w="12538">
              <a:solidFill>
                <a:srgbClr val="FFFFFF"/>
              </a:solidFill>
              <a:prstDash val="solid"/>
            </a:ln>
          </c:spPr>
          <c:dPt>
            <c:idx val="0"/>
            <c:bubble3D val="0"/>
            <c:spPr>
              <a:solidFill>
                <a:schemeClr val="accent6"/>
              </a:solidFill>
              <a:ln w="12538">
                <a:noFill/>
                <a:prstDash val="solid"/>
              </a:ln>
            </c:spPr>
            <c:extLst xmlns:c16r2="http://schemas.microsoft.com/office/drawing/2015/06/chart">
              <c:ext xmlns:c16="http://schemas.microsoft.com/office/drawing/2014/chart" uri="{C3380CC4-5D6E-409C-BE32-E72D297353CC}">
                <c16:uniqueId val="{00000001-16FB-4E01-908F-966B15855E2E}"/>
              </c:ext>
            </c:extLst>
          </c:dPt>
          <c:dPt>
            <c:idx val="1"/>
            <c:bubble3D val="0"/>
            <c:spPr>
              <a:solidFill>
                <a:schemeClr val="accent5"/>
              </a:solidFill>
              <a:ln w="12538">
                <a:noFill/>
                <a:prstDash val="solid"/>
              </a:ln>
            </c:spPr>
            <c:extLst xmlns:c16r2="http://schemas.microsoft.com/office/drawing/2015/06/chart">
              <c:ext xmlns:c16="http://schemas.microsoft.com/office/drawing/2014/chart" uri="{C3380CC4-5D6E-409C-BE32-E72D297353CC}">
                <c16:uniqueId val="{00000003-16FB-4E01-908F-966B15855E2E}"/>
              </c:ext>
            </c:extLst>
          </c:dPt>
          <c:dPt>
            <c:idx val="2"/>
            <c:bubble3D val="0"/>
            <c:extLst xmlns:c16r2="http://schemas.microsoft.com/office/drawing/2015/06/chart">
              <c:ext xmlns:c16="http://schemas.microsoft.com/office/drawing/2014/chart" uri="{C3380CC4-5D6E-409C-BE32-E72D297353CC}">
                <c16:uniqueId val="{00000004-16FB-4E01-908F-966B15855E2E}"/>
              </c:ext>
            </c:extLst>
          </c:dPt>
          <c:dPt>
            <c:idx val="3"/>
            <c:bubble3D val="0"/>
            <c:extLst xmlns:c16r2="http://schemas.microsoft.com/office/drawing/2015/06/chart">
              <c:ext xmlns:c16="http://schemas.microsoft.com/office/drawing/2014/chart" uri="{C3380CC4-5D6E-409C-BE32-E72D297353CC}">
                <c16:uniqueId val="{00000005-16FB-4E01-908F-966B15855E2E}"/>
              </c:ext>
            </c:extLst>
          </c:dPt>
          <c:dPt>
            <c:idx val="4"/>
            <c:bubble3D val="0"/>
            <c:extLst xmlns:c16r2="http://schemas.microsoft.com/office/drawing/2015/06/chart">
              <c:ext xmlns:c16="http://schemas.microsoft.com/office/drawing/2014/chart" uri="{C3380CC4-5D6E-409C-BE32-E72D297353CC}">
                <c16:uniqueId val="{00000006-16FB-4E01-908F-966B15855E2E}"/>
              </c:ext>
            </c:extLst>
          </c:dPt>
          <c:dPt>
            <c:idx val="5"/>
            <c:bubble3D val="0"/>
            <c:extLst xmlns:c16r2="http://schemas.microsoft.com/office/drawing/2015/06/chart">
              <c:ext xmlns:c16="http://schemas.microsoft.com/office/drawing/2014/chart" uri="{C3380CC4-5D6E-409C-BE32-E72D297353CC}">
                <c16:uniqueId val="{00000007-16FB-4E01-908F-966B15855E2E}"/>
              </c:ext>
            </c:extLst>
          </c:dPt>
          <c:dLbls>
            <c:numFmt formatCode="0\%" sourceLinked="0"/>
            <c:spPr>
              <a:noFill/>
              <a:ln w="25076">
                <a:noFill/>
              </a:ln>
            </c:spPr>
            <c:txPr>
              <a:bodyPr/>
              <a:lstStyle/>
              <a:p>
                <a:pPr>
                  <a:defRPr sz="1200" b="1" i="0" u="none" strike="noStrike" baseline="0">
                    <a:solidFill>
                      <a:srgbClr val="FFFFFF"/>
                    </a:solidFill>
                    <a:latin typeface="Calibri"/>
                    <a:ea typeface="Calibri"/>
                    <a:cs typeface="Calibri"/>
                  </a:defRPr>
                </a:pPr>
                <a:endParaRPr lang="en-US"/>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Actieven</c:v>
                </c:pt>
                <c:pt idx="1">
                  <c:v>Niet-actieven</c:v>
                </c:pt>
              </c:strCache>
            </c:strRef>
          </c:cat>
          <c:val>
            <c:numRef>
              <c:f>Sheet1!$B$2:$B$3</c:f>
              <c:numCache>
                <c:formatCode>General</c:formatCode>
                <c:ptCount val="2"/>
                <c:pt idx="0">
                  <c:v>50.81</c:v>
                </c:pt>
                <c:pt idx="1">
                  <c:v>49.19</c:v>
                </c:pt>
              </c:numCache>
            </c:numRef>
          </c:val>
          <c:extLst xmlns:c16r2="http://schemas.microsoft.com/office/drawing/2015/06/chart">
            <c:ext xmlns:c16="http://schemas.microsoft.com/office/drawing/2014/chart" uri="{C3380CC4-5D6E-409C-BE32-E72D297353CC}">
              <c16:uniqueId val="{00000008-16FB-4E01-908F-966B15855E2E}"/>
            </c:ext>
          </c:extLst>
        </c:ser>
        <c:dLbls>
          <c:showLegendKey val="0"/>
          <c:showVal val="0"/>
          <c:showCatName val="0"/>
          <c:showSerName val="0"/>
          <c:showPercent val="0"/>
          <c:showBubbleSize val="0"/>
          <c:showLeaderLines val="1"/>
        </c:dLbls>
        <c:firstSliceAng val="187"/>
      </c:pieChart>
      <c:spPr>
        <a:noFill/>
        <a:ln w="25076">
          <a:noFill/>
        </a:ln>
      </c:spPr>
    </c:plotArea>
    <c:legend>
      <c:legendPos val="b"/>
      <c:legendEntry>
        <c:idx val="0"/>
        <c:txPr>
          <a:bodyPr/>
          <a:lstStyle/>
          <a:p>
            <a:pPr algn="ctr">
              <a:defRPr lang="en-US" sz="1000" b="1" i="0" u="none" strike="noStrike" kern="1200" baseline="0">
                <a:solidFill>
                  <a:schemeClr val="accent6"/>
                </a:solidFill>
                <a:latin typeface="+mn-lt"/>
                <a:ea typeface="+mn-ea"/>
                <a:cs typeface="+mn-cs"/>
              </a:defRPr>
            </a:pPr>
            <a:endParaRPr lang="en-US"/>
          </a:p>
        </c:txPr>
      </c:legendEntry>
      <c:legendEntry>
        <c:idx val="1"/>
        <c:txPr>
          <a:bodyPr/>
          <a:lstStyle/>
          <a:p>
            <a:pPr algn="ctr">
              <a:defRPr lang="en-US" sz="1000" b="1" i="0" u="none" strike="noStrike" kern="1200" baseline="0">
                <a:solidFill>
                  <a:schemeClr val="accent5"/>
                </a:solidFill>
                <a:latin typeface="+mn-lt"/>
                <a:ea typeface="+mn-ea"/>
                <a:cs typeface="+mn-cs"/>
              </a:defRPr>
            </a:pPr>
            <a:endParaRPr lang="en-US"/>
          </a:p>
        </c:txPr>
      </c:legendEntry>
      <c:layout>
        <c:manualLayout>
          <c:xMode val="edge"/>
          <c:yMode val="edge"/>
          <c:x val="0.0146720853441707"/>
          <c:y val="0.858466972685893"/>
          <c:w val="0.98532767103537"/>
          <c:h val="0.141533027314107"/>
        </c:manualLayout>
      </c:layout>
      <c:overlay val="0"/>
      <c:spPr>
        <a:noFill/>
        <a:ln w="25076">
          <a:noFill/>
        </a:ln>
      </c:spPr>
      <c:txPr>
        <a:bodyPr/>
        <a:lstStyle/>
        <a:p>
          <a:pPr algn="ctr">
            <a:defRPr lang="en-US" sz="1000" b="1" i="0" u="none" strike="noStrike" kern="1200" baseline="0">
              <a:solidFill>
                <a:srgbClr val="222223">
                  <a:lumMod val="75000"/>
                  <a:lumOff val="25000"/>
                </a:srgbClr>
              </a:solidFill>
              <a:latin typeface="+mn-lt"/>
              <a:ea typeface="+mn-ea"/>
              <a:cs typeface="+mn-cs"/>
            </a:defRPr>
          </a:pPr>
          <a:endParaRPr lang="en-US"/>
        </a:p>
      </c:txPr>
    </c:legend>
    <c:plotVisOnly val="1"/>
    <c:dispBlanksAs val="zero"/>
    <c:showDLblsOverMax val="0"/>
  </c:chart>
  <c:spPr>
    <a:noFill/>
    <a:ln>
      <a:noFill/>
    </a:ln>
  </c:spPr>
  <c:txPr>
    <a:bodyPr/>
    <a:lstStyle/>
    <a:p>
      <a:pPr>
        <a:defRPr sz="1382"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rgbClr val="781D7E"/>
            </a:solidFill>
            <a:ln w="12700">
              <a:noFill/>
              <a:prstDash val="solid"/>
            </a:ln>
          </c:spPr>
          <c:invertIfNegative val="0"/>
          <c:dLbls>
            <c:numFmt formatCode="0\%" sourceLinked="0"/>
            <c:spPr>
              <a:noFill/>
              <a:ln w="25400">
                <a:noFill/>
              </a:ln>
            </c:spPr>
            <c:txPr>
              <a:bodyPr/>
              <a:lstStyle/>
              <a:p>
                <a:pPr>
                  <a:defRPr sz="1200" b="1" i="0" u="none" strike="noStrike" baseline="0">
                    <a:solidFill>
                      <a:srgbClr val="781D7E"/>
                    </a:solidFill>
                    <a:latin typeface="Calibri"/>
                    <a:ea typeface="Calibri"/>
                    <a:cs typeface="Calibri"/>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Kat</c:v>
                </c:pt>
                <c:pt idx="1">
                  <c:v>Hond</c:v>
                </c:pt>
              </c:strCache>
            </c:strRef>
          </c:cat>
          <c:val>
            <c:numRef>
              <c:f>Sheet1!$B$2:$B$3</c:f>
              <c:numCache>
                <c:formatCode>General</c:formatCode>
                <c:ptCount val="2"/>
                <c:pt idx="0">
                  <c:v>33.22</c:v>
                </c:pt>
                <c:pt idx="1">
                  <c:v>31.61</c:v>
                </c:pt>
              </c:numCache>
            </c:numRef>
          </c:val>
          <c:extLst xmlns:c16r2="http://schemas.microsoft.com/office/drawing/2015/06/chart">
            <c:ext xmlns:c16="http://schemas.microsoft.com/office/drawing/2014/chart" uri="{C3380CC4-5D6E-409C-BE32-E72D297353CC}">
              <c16:uniqueId val="{00000000-AC91-461F-ADD9-1A7BA6CCE45D}"/>
            </c:ext>
          </c:extLst>
        </c:ser>
        <c:dLbls>
          <c:showLegendKey val="0"/>
          <c:showVal val="0"/>
          <c:showCatName val="0"/>
          <c:showSerName val="0"/>
          <c:showPercent val="0"/>
          <c:showBubbleSize val="0"/>
        </c:dLbls>
        <c:gapWidth val="70"/>
        <c:axId val="-2107589896"/>
        <c:axId val="2088778408"/>
      </c:barChart>
      <c:catAx>
        <c:axId val="-2107589896"/>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rgbClr val="781D7E"/>
                </a:solidFill>
                <a:latin typeface="+mn-lt"/>
                <a:ea typeface="+mn-ea"/>
                <a:cs typeface="+mn-cs"/>
              </a:defRPr>
            </a:pPr>
            <a:endParaRPr lang="en-US"/>
          </a:p>
        </c:txPr>
        <c:crossAx val="2088778408"/>
        <c:crossesAt val="0.0"/>
        <c:auto val="1"/>
        <c:lblAlgn val="ctr"/>
        <c:lblOffset val="1"/>
        <c:tickLblSkip val="1"/>
        <c:tickMarkSkip val="1"/>
        <c:noMultiLvlLbl val="0"/>
      </c:catAx>
      <c:valAx>
        <c:axId val="2088778408"/>
        <c:scaling>
          <c:orientation val="minMax"/>
          <c:max val="100.0"/>
          <c:min val="0.0"/>
        </c:scaling>
        <c:delete val="0"/>
        <c:axPos val="r"/>
        <c:numFmt formatCode="General" sourceLinked="1"/>
        <c:majorTickMark val="out"/>
        <c:minorTickMark val="none"/>
        <c:tickLblPos val="none"/>
        <c:crossAx val="-210758989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64755155508349"/>
          <c:w val="0.979307000405102"/>
          <c:h val="0.67124041287468"/>
        </c:manualLayout>
      </c:layout>
      <c:barChart>
        <c:barDir val="col"/>
        <c:grouping val="clustered"/>
        <c:varyColors val="0"/>
        <c:ser>
          <c:idx val="0"/>
          <c:order val="0"/>
          <c:tx>
            <c:strRef>
              <c:f>Sheet1!$B$1</c:f>
              <c:strCache>
                <c:ptCount val="1"/>
                <c:pt idx="0">
                  <c:v>Series 1</c:v>
                </c:pt>
              </c:strCache>
            </c:strRef>
          </c:tx>
          <c:spPr>
            <a:solidFill>
              <a:schemeClr val="tx2"/>
            </a:solidFill>
          </c:spPr>
          <c:invertIfNegative val="0"/>
          <c:dLbls>
            <c:numFmt formatCode="0\%" sourceLinked="0"/>
            <c:spPr>
              <a:noFill/>
              <a:ln>
                <a:noFill/>
              </a:ln>
              <a:effectLst/>
            </c:spPr>
            <c:txPr>
              <a:bodyPr/>
              <a:lstStyle/>
              <a:p>
                <a:pPr algn="ctr">
                  <a:defRPr lang="nl-BE" sz="1200" b="1" i="0" u="none" strike="noStrike" kern="1200" baseline="0">
                    <a:solidFill>
                      <a:schemeClr val="tx2"/>
                    </a:solidFill>
                    <a:latin typeface="Calibri"/>
                    <a:ea typeface="Calibri"/>
                    <a:cs typeface="Calibri"/>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Laag opgeleid</c:v>
                </c:pt>
                <c:pt idx="1">
                  <c:v>Gemiddeld</c:v>
                </c:pt>
                <c:pt idx="2">
                  <c:v>Hoog opgeleid</c:v>
                </c:pt>
              </c:strCache>
            </c:strRef>
          </c:cat>
          <c:val>
            <c:numRef>
              <c:f>Sheet1!$B$2:$B$4</c:f>
              <c:numCache>
                <c:formatCode>General</c:formatCode>
                <c:ptCount val="3"/>
                <c:pt idx="0">
                  <c:v>26.86</c:v>
                </c:pt>
                <c:pt idx="1">
                  <c:v>41.64</c:v>
                </c:pt>
                <c:pt idx="2">
                  <c:v>31.49</c:v>
                </c:pt>
              </c:numCache>
            </c:numRef>
          </c:val>
          <c:extLst xmlns:c16r2="http://schemas.microsoft.com/office/drawing/2015/06/chart">
            <c:ext xmlns:c16="http://schemas.microsoft.com/office/drawing/2014/chart" uri="{C3380CC4-5D6E-409C-BE32-E72D297353CC}">
              <c16:uniqueId val="{00000000-3B36-468D-9A0E-72E1682C6167}"/>
            </c:ext>
          </c:extLst>
        </c:ser>
        <c:dLbls>
          <c:showLegendKey val="0"/>
          <c:showVal val="0"/>
          <c:showCatName val="0"/>
          <c:showSerName val="0"/>
          <c:showPercent val="0"/>
          <c:showBubbleSize val="0"/>
        </c:dLbls>
        <c:gapWidth val="90"/>
        <c:axId val="-2107027064"/>
        <c:axId val="-2106872984"/>
      </c:barChart>
      <c:catAx>
        <c:axId val="-2107027064"/>
        <c:scaling>
          <c:orientation val="minMax"/>
        </c:scaling>
        <c:delete val="0"/>
        <c:axPos val="b"/>
        <c:numFmt formatCode="General" sourceLinked="0"/>
        <c:majorTickMark val="out"/>
        <c:minorTickMark val="none"/>
        <c:tickLblPos val="nextTo"/>
        <c:spPr>
          <a:ln>
            <a:noFill/>
          </a:ln>
        </c:spPr>
        <c:txPr>
          <a:bodyPr/>
          <a:lstStyle/>
          <a:p>
            <a:pPr algn="ctr">
              <a:defRPr lang="en-US" sz="1000" b="1" i="0" u="none" strike="noStrike" kern="1200" baseline="0">
                <a:solidFill>
                  <a:schemeClr val="tx2"/>
                </a:solidFill>
                <a:latin typeface="+mn-lt"/>
                <a:ea typeface="+mn-ea"/>
                <a:cs typeface="+mn-cs"/>
              </a:defRPr>
            </a:pPr>
            <a:endParaRPr lang="en-US"/>
          </a:p>
        </c:txPr>
        <c:crossAx val="-2106872984"/>
        <c:crosses val="autoZero"/>
        <c:auto val="1"/>
        <c:lblAlgn val="ctr"/>
        <c:lblOffset val="100"/>
        <c:noMultiLvlLbl val="0"/>
      </c:catAx>
      <c:valAx>
        <c:axId val="-2106872984"/>
        <c:scaling>
          <c:orientation val="minMax"/>
          <c:max val="100.0"/>
          <c:min val="0.0"/>
        </c:scaling>
        <c:delete val="1"/>
        <c:axPos val="l"/>
        <c:numFmt formatCode="General" sourceLinked="1"/>
        <c:majorTickMark val="out"/>
        <c:minorTickMark val="none"/>
        <c:tickLblPos val="nextTo"/>
        <c:crossAx val="-21070270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64972031449"/>
          <c:y val="0.0269885875174016"/>
          <c:w val="0.503249485315646"/>
          <c:h val="0.946022824965197"/>
        </c:manualLayout>
      </c:layout>
      <c:barChart>
        <c:barDir val="bar"/>
        <c:grouping val="clustered"/>
        <c:varyColors val="0"/>
        <c:ser>
          <c:idx val="0"/>
          <c:order val="0"/>
          <c:tx>
            <c:strRef>
              <c:f>Sheet1!$B$1</c:f>
              <c:strCache>
                <c:ptCount val="1"/>
                <c:pt idx="0">
                  <c:v>Series 1</c:v>
                </c:pt>
              </c:strCache>
            </c:strRef>
          </c:tx>
          <c:spPr>
            <a:solidFill>
              <a:schemeClr val="accent1"/>
            </a:solidFill>
          </c:spPr>
          <c:invertIfNegative val="0"/>
          <c:dLbls>
            <c:numFmt formatCode="0\%" sourceLinked="0"/>
            <c:spPr>
              <a:noFill/>
              <a:ln>
                <a:noFill/>
              </a:ln>
              <a:effectLst/>
            </c:spPr>
            <c:txPr>
              <a:bodyPr/>
              <a:lstStyle/>
              <a:p>
                <a:pPr>
                  <a:defRPr sz="1200" b="1">
                    <a:solidFill>
                      <a:schemeClr val="accent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1 persoon</c:v>
                </c:pt>
                <c:pt idx="1">
                  <c:v>2 personen</c:v>
                </c:pt>
                <c:pt idx="2">
                  <c:v>3 personen</c:v>
                </c:pt>
                <c:pt idx="3">
                  <c:v>4+ personen</c:v>
                </c:pt>
              </c:strCache>
            </c:strRef>
          </c:cat>
          <c:val>
            <c:numRef>
              <c:f>Sheet1!$B$2:$B$5</c:f>
              <c:numCache>
                <c:formatCode>General</c:formatCode>
                <c:ptCount val="4"/>
                <c:pt idx="0">
                  <c:v>13.57</c:v>
                </c:pt>
                <c:pt idx="1">
                  <c:v>37.95</c:v>
                </c:pt>
                <c:pt idx="2">
                  <c:v>18.46</c:v>
                </c:pt>
                <c:pt idx="3">
                  <c:v>30.02</c:v>
                </c:pt>
              </c:numCache>
            </c:numRef>
          </c:val>
          <c:extLst xmlns:c16r2="http://schemas.microsoft.com/office/drawing/2015/06/chart">
            <c:ext xmlns:c16="http://schemas.microsoft.com/office/drawing/2014/chart" uri="{C3380CC4-5D6E-409C-BE32-E72D297353CC}">
              <c16:uniqueId val="{00000000-2873-4D7F-85DC-8C657FC1F88C}"/>
            </c:ext>
          </c:extLst>
        </c:ser>
        <c:dLbls>
          <c:dLblPos val="outEnd"/>
          <c:showLegendKey val="0"/>
          <c:showVal val="1"/>
          <c:showCatName val="0"/>
          <c:showSerName val="0"/>
          <c:showPercent val="0"/>
          <c:showBubbleSize val="0"/>
        </c:dLbls>
        <c:gapWidth val="70"/>
        <c:axId val="2126615448"/>
        <c:axId val="2125010872"/>
      </c:barChart>
      <c:catAx>
        <c:axId val="2126615448"/>
        <c:scaling>
          <c:orientation val="maxMin"/>
        </c:scaling>
        <c:delete val="1"/>
        <c:axPos val="l"/>
        <c:numFmt formatCode="#,##0" sourceLinked="0"/>
        <c:majorTickMark val="out"/>
        <c:minorTickMark val="none"/>
        <c:tickLblPos val="nextTo"/>
        <c:crossAx val="2125010872"/>
        <c:crosses val="autoZero"/>
        <c:auto val="1"/>
        <c:lblAlgn val="ctr"/>
        <c:lblOffset val="100"/>
        <c:noMultiLvlLbl val="0"/>
      </c:catAx>
      <c:valAx>
        <c:axId val="2125010872"/>
        <c:scaling>
          <c:orientation val="minMax"/>
          <c:max val="50.0"/>
          <c:min val="0.0"/>
        </c:scaling>
        <c:delete val="1"/>
        <c:axPos val="t"/>
        <c:numFmt formatCode="General" sourceLinked="1"/>
        <c:majorTickMark val="out"/>
        <c:minorTickMark val="none"/>
        <c:tickLblPos val="nextTo"/>
        <c:crossAx val="2126615448"/>
        <c:crosses val="autoZero"/>
        <c:crossBetween val="between"/>
        <c:majorUnit val="20.0"/>
        <c:minorUnit val="4.0"/>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chemeClr val="accent3">
                <a:lumMod val="75000"/>
              </a:schemeClr>
            </a:solidFill>
            <a:ln w="12700">
              <a:noFill/>
              <a:prstDash val="solid"/>
            </a:ln>
          </c:spPr>
          <c:invertIfNegative val="0"/>
          <c:dLbls>
            <c:numFmt formatCode="0\%" sourceLinked="0"/>
            <c:spPr>
              <a:noFill/>
              <a:ln w="25400">
                <a:noFill/>
              </a:ln>
            </c:spPr>
            <c:txPr>
              <a:bodyPr/>
              <a:lstStyle/>
              <a:p>
                <a:pPr>
                  <a:defRPr sz="1200" b="1" i="0" u="none" strike="noStrike" baseline="0">
                    <a:solidFill>
                      <a:schemeClr val="bg1"/>
                    </a:solidFill>
                    <a:latin typeface="Calibri"/>
                    <a:ea typeface="Calibri"/>
                    <a:cs typeface="Calibri"/>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Stedelijk</c:v>
                </c:pt>
                <c:pt idx="1">
                  <c:v>Landelijk</c:v>
                </c:pt>
              </c:strCache>
            </c:strRef>
          </c:cat>
          <c:val>
            <c:numRef>
              <c:f>Sheet1!$B$2:$B$3</c:f>
              <c:numCache>
                <c:formatCode>General</c:formatCode>
                <c:ptCount val="2"/>
                <c:pt idx="0">
                  <c:v>55.06</c:v>
                </c:pt>
                <c:pt idx="1">
                  <c:v>44.94</c:v>
                </c:pt>
              </c:numCache>
            </c:numRef>
          </c:val>
          <c:extLst xmlns:c16r2="http://schemas.microsoft.com/office/drawing/2015/06/chart">
            <c:ext xmlns:c16="http://schemas.microsoft.com/office/drawing/2014/chart" uri="{C3380CC4-5D6E-409C-BE32-E72D297353CC}">
              <c16:uniqueId val="{00000000-E81F-4A80-A5D4-76D92B0B3ECE}"/>
            </c:ext>
          </c:extLst>
        </c:ser>
        <c:dLbls>
          <c:showLegendKey val="0"/>
          <c:showVal val="0"/>
          <c:showCatName val="0"/>
          <c:showSerName val="0"/>
          <c:showPercent val="0"/>
          <c:showBubbleSize val="0"/>
        </c:dLbls>
        <c:gapWidth val="70"/>
        <c:axId val="-2131778008"/>
        <c:axId val="-2131789960"/>
      </c:barChart>
      <c:catAx>
        <c:axId val="-2131778008"/>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chemeClr val="accent3">
                    <a:lumMod val="75000"/>
                  </a:schemeClr>
                </a:solidFill>
                <a:latin typeface="+mn-lt"/>
                <a:ea typeface="+mn-ea"/>
                <a:cs typeface="+mn-cs"/>
              </a:defRPr>
            </a:pPr>
            <a:endParaRPr lang="en-US"/>
          </a:p>
        </c:txPr>
        <c:crossAx val="-2131789960"/>
        <c:crossesAt val="0.0"/>
        <c:auto val="1"/>
        <c:lblAlgn val="ctr"/>
        <c:lblOffset val="1"/>
        <c:tickLblSkip val="1"/>
        <c:tickMarkSkip val="1"/>
        <c:noMultiLvlLbl val="0"/>
      </c:catAx>
      <c:valAx>
        <c:axId val="-2131789960"/>
        <c:scaling>
          <c:orientation val="minMax"/>
          <c:max val="100.0"/>
          <c:min val="0.0"/>
        </c:scaling>
        <c:delete val="0"/>
        <c:axPos val="r"/>
        <c:numFmt formatCode="General" sourceLinked="1"/>
        <c:majorTickMark val="out"/>
        <c:minorTickMark val="none"/>
        <c:tickLblPos val="none"/>
        <c:crossAx val="-2131778008"/>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360348640299"/>
          <c:y val="0.0716948032834168"/>
          <c:w val="0.476436128134212"/>
          <c:h val="0.69839632776928"/>
        </c:manualLayout>
      </c:layout>
      <c:pieChart>
        <c:varyColors val="1"/>
        <c:ser>
          <c:idx val="0"/>
          <c:order val="0"/>
          <c:tx>
            <c:strRef>
              <c:f>Sheet1!$B$1</c:f>
              <c:strCache>
                <c:ptCount val="1"/>
              </c:strCache>
            </c:strRef>
          </c:tx>
          <c:spPr>
            <a:solidFill>
              <a:schemeClr val="accent2"/>
            </a:solidFill>
            <a:ln w="12538">
              <a:solidFill>
                <a:srgbClr val="FFFFFF"/>
              </a:solidFill>
              <a:prstDash val="solid"/>
            </a:ln>
          </c:spPr>
          <c:dPt>
            <c:idx val="0"/>
            <c:bubble3D val="0"/>
            <c:spPr>
              <a:solidFill>
                <a:schemeClr val="accent6"/>
              </a:solidFill>
              <a:ln w="12538">
                <a:noFill/>
                <a:prstDash val="solid"/>
              </a:ln>
            </c:spPr>
            <c:extLst xmlns:c16r2="http://schemas.microsoft.com/office/drawing/2015/06/chart">
              <c:ext xmlns:c16="http://schemas.microsoft.com/office/drawing/2014/chart" uri="{C3380CC4-5D6E-409C-BE32-E72D297353CC}">
                <c16:uniqueId val="{00000001-574C-4BD1-935E-A6F4B2A26596}"/>
              </c:ext>
            </c:extLst>
          </c:dPt>
          <c:dPt>
            <c:idx val="1"/>
            <c:bubble3D val="0"/>
            <c:spPr>
              <a:solidFill>
                <a:schemeClr val="accent5"/>
              </a:solidFill>
              <a:ln w="12538">
                <a:noFill/>
                <a:prstDash val="solid"/>
              </a:ln>
            </c:spPr>
            <c:extLst xmlns:c16r2="http://schemas.microsoft.com/office/drawing/2015/06/chart">
              <c:ext xmlns:c16="http://schemas.microsoft.com/office/drawing/2014/chart" uri="{C3380CC4-5D6E-409C-BE32-E72D297353CC}">
                <c16:uniqueId val="{00000003-574C-4BD1-935E-A6F4B2A26596}"/>
              </c:ext>
            </c:extLst>
          </c:dPt>
          <c:dPt>
            <c:idx val="2"/>
            <c:bubble3D val="0"/>
            <c:extLst xmlns:c16r2="http://schemas.microsoft.com/office/drawing/2015/06/chart">
              <c:ext xmlns:c16="http://schemas.microsoft.com/office/drawing/2014/chart" uri="{C3380CC4-5D6E-409C-BE32-E72D297353CC}">
                <c16:uniqueId val="{00000004-574C-4BD1-935E-A6F4B2A26596}"/>
              </c:ext>
            </c:extLst>
          </c:dPt>
          <c:dPt>
            <c:idx val="3"/>
            <c:bubble3D val="0"/>
            <c:extLst xmlns:c16r2="http://schemas.microsoft.com/office/drawing/2015/06/chart">
              <c:ext xmlns:c16="http://schemas.microsoft.com/office/drawing/2014/chart" uri="{C3380CC4-5D6E-409C-BE32-E72D297353CC}">
                <c16:uniqueId val="{00000005-574C-4BD1-935E-A6F4B2A26596}"/>
              </c:ext>
            </c:extLst>
          </c:dPt>
          <c:dPt>
            <c:idx val="4"/>
            <c:bubble3D val="0"/>
            <c:extLst xmlns:c16r2="http://schemas.microsoft.com/office/drawing/2015/06/chart">
              <c:ext xmlns:c16="http://schemas.microsoft.com/office/drawing/2014/chart" uri="{C3380CC4-5D6E-409C-BE32-E72D297353CC}">
                <c16:uniqueId val="{00000006-574C-4BD1-935E-A6F4B2A26596}"/>
              </c:ext>
            </c:extLst>
          </c:dPt>
          <c:dPt>
            <c:idx val="5"/>
            <c:bubble3D val="0"/>
            <c:extLst xmlns:c16r2="http://schemas.microsoft.com/office/drawing/2015/06/chart">
              <c:ext xmlns:c16="http://schemas.microsoft.com/office/drawing/2014/chart" uri="{C3380CC4-5D6E-409C-BE32-E72D297353CC}">
                <c16:uniqueId val="{00000007-574C-4BD1-935E-A6F4B2A26596}"/>
              </c:ext>
            </c:extLst>
          </c:dPt>
          <c:dLbls>
            <c:numFmt formatCode="0\%" sourceLinked="0"/>
            <c:spPr>
              <a:noFill/>
              <a:ln w="25076">
                <a:noFill/>
              </a:ln>
            </c:spPr>
            <c:txPr>
              <a:bodyPr/>
              <a:lstStyle/>
              <a:p>
                <a:pPr>
                  <a:defRPr sz="1200" b="1" i="0" u="none" strike="noStrike" baseline="0">
                    <a:solidFill>
                      <a:srgbClr val="FFFFFF"/>
                    </a:solidFill>
                    <a:latin typeface="Calibri"/>
                    <a:ea typeface="Calibri"/>
                    <a:cs typeface="Calibri"/>
                  </a:defRPr>
                </a:pPr>
                <a:endParaRPr lang="en-US"/>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Actieven</c:v>
                </c:pt>
                <c:pt idx="1">
                  <c:v>Niet-actieven</c:v>
                </c:pt>
              </c:strCache>
            </c:strRef>
          </c:cat>
          <c:val>
            <c:numRef>
              <c:f>Sheet1!$B$2:$B$3</c:f>
              <c:numCache>
                <c:formatCode>General</c:formatCode>
                <c:ptCount val="2"/>
                <c:pt idx="0">
                  <c:v>53.65</c:v>
                </c:pt>
                <c:pt idx="1">
                  <c:v>46.35</c:v>
                </c:pt>
              </c:numCache>
            </c:numRef>
          </c:val>
          <c:extLst xmlns:c16r2="http://schemas.microsoft.com/office/drawing/2015/06/chart">
            <c:ext xmlns:c16="http://schemas.microsoft.com/office/drawing/2014/chart" uri="{C3380CC4-5D6E-409C-BE32-E72D297353CC}">
              <c16:uniqueId val="{00000008-574C-4BD1-935E-A6F4B2A26596}"/>
            </c:ext>
          </c:extLst>
        </c:ser>
        <c:dLbls>
          <c:showLegendKey val="0"/>
          <c:showVal val="0"/>
          <c:showCatName val="0"/>
          <c:showSerName val="0"/>
          <c:showPercent val="0"/>
          <c:showBubbleSize val="0"/>
          <c:showLeaderLines val="1"/>
        </c:dLbls>
        <c:firstSliceAng val="187"/>
      </c:pieChart>
      <c:spPr>
        <a:noFill/>
        <a:ln w="25076">
          <a:noFill/>
        </a:ln>
      </c:spPr>
    </c:plotArea>
    <c:legend>
      <c:legendPos val="b"/>
      <c:legendEntry>
        <c:idx val="0"/>
        <c:txPr>
          <a:bodyPr/>
          <a:lstStyle/>
          <a:p>
            <a:pPr algn="ctr">
              <a:defRPr lang="en-US" sz="1000" b="1" i="0" u="none" strike="noStrike" kern="1200" baseline="0">
                <a:solidFill>
                  <a:schemeClr val="accent6"/>
                </a:solidFill>
                <a:latin typeface="+mn-lt"/>
                <a:ea typeface="+mn-ea"/>
                <a:cs typeface="+mn-cs"/>
              </a:defRPr>
            </a:pPr>
            <a:endParaRPr lang="en-US"/>
          </a:p>
        </c:txPr>
      </c:legendEntry>
      <c:legendEntry>
        <c:idx val="1"/>
        <c:txPr>
          <a:bodyPr/>
          <a:lstStyle/>
          <a:p>
            <a:pPr algn="ctr">
              <a:defRPr lang="en-US" sz="1000" b="1" i="0" u="none" strike="noStrike" kern="1200" baseline="0">
                <a:solidFill>
                  <a:schemeClr val="accent5"/>
                </a:solidFill>
                <a:latin typeface="+mn-lt"/>
                <a:ea typeface="+mn-ea"/>
                <a:cs typeface="+mn-cs"/>
              </a:defRPr>
            </a:pPr>
            <a:endParaRPr lang="en-US"/>
          </a:p>
        </c:txPr>
      </c:legendEntry>
      <c:layout>
        <c:manualLayout>
          <c:xMode val="edge"/>
          <c:yMode val="edge"/>
          <c:x val="0.0146720853441707"/>
          <c:y val="0.858466972685893"/>
          <c:w val="0.98532767103537"/>
          <c:h val="0.141533027314107"/>
        </c:manualLayout>
      </c:layout>
      <c:overlay val="0"/>
      <c:spPr>
        <a:noFill/>
        <a:ln w="25076">
          <a:noFill/>
        </a:ln>
      </c:spPr>
      <c:txPr>
        <a:bodyPr/>
        <a:lstStyle/>
        <a:p>
          <a:pPr algn="ctr">
            <a:defRPr lang="en-US" sz="1000" b="1" i="0" u="none" strike="noStrike" kern="1200" baseline="0">
              <a:solidFill>
                <a:srgbClr val="222223">
                  <a:lumMod val="75000"/>
                  <a:lumOff val="25000"/>
                </a:srgbClr>
              </a:solidFill>
              <a:latin typeface="+mn-lt"/>
              <a:ea typeface="+mn-ea"/>
              <a:cs typeface="+mn-cs"/>
            </a:defRPr>
          </a:pPr>
          <a:endParaRPr lang="en-US"/>
        </a:p>
      </c:txPr>
    </c:legend>
    <c:plotVisOnly val="1"/>
    <c:dispBlanksAs val="zero"/>
    <c:showDLblsOverMax val="0"/>
  </c:chart>
  <c:spPr>
    <a:noFill/>
    <a:ln>
      <a:noFill/>
    </a:ln>
  </c:spPr>
  <c:txPr>
    <a:bodyPr/>
    <a:lstStyle/>
    <a:p>
      <a:pPr>
        <a:defRPr sz="1382"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rgbClr val="781D7E"/>
            </a:solidFill>
            <a:ln w="12700">
              <a:noFill/>
              <a:prstDash val="solid"/>
            </a:ln>
          </c:spPr>
          <c:invertIfNegative val="0"/>
          <c:dLbls>
            <c:numFmt formatCode="0\%" sourceLinked="0"/>
            <c:spPr>
              <a:noFill/>
              <a:ln w="25400">
                <a:noFill/>
              </a:ln>
            </c:spPr>
            <c:txPr>
              <a:bodyPr/>
              <a:lstStyle/>
              <a:p>
                <a:pPr>
                  <a:defRPr sz="1200" b="1" i="0" u="none" strike="noStrike" baseline="0">
                    <a:solidFill>
                      <a:srgbClr val="781D7E"/>
                    </a:solidFill>
                    <a:latin typeface="Calibri"/>
                    <a:ea typeface="Calibri"/>
                    <a:cs typeface="Calibri"/>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Kat</c:v>
                </c:pt>
                <c:pt idx="1">
                  <c:v>Hond</c:v>
                </c:pt>
              </c:strCache>
            </c:strRef>
          </c:cat>
          <c:val>
            <c:numRef>
              <c:f>Sheet1!$B$2:$B$3</c:f>
              <c:numCache>
                <c:formatCode>General</c:formatCode>
                <c:ptCount val="2"/>
                <c:pt idx="0">
                  <c:v>35.64</c:v>
                </c:pt>
                <c:pt idx="1">
                  <c:v>29.9</c:v>
                </c:pt>
              </c:numCache>
            </c:numRef>
          </c:val>
          <c:extLst xmlns:c16r2="http://schemas.microsoft.com/office/drawing/2015/06/chart">
            <c:ext xmlns:c16="http://schemas.microsoft.com/office/drawing/2014/chart" uri="{C3380CC4-5D6E-409C-BE32-E72D297353CC}">
              <c16:uniqueId val="{00000000-742C-4C40-9261-CD5DD5F10EEE}"/>
            </c:ext>
          </c:extLst>
        </c:ser>
        <c:dLbls>
          <c:showLegendKey val="0"/>
          <c:showVal val="0"/>
          <c:showCatName val="0"/>
          <c:showSerName val="0"/>
          <c:showPercent val="0"/>
          <c:showBubbleSize val="0"/>
        </c:dLbls>
        <c:gapWidth val="70"/>
        <c:axId val="-2132194312"/>
        <c:axId val="-2132197336"/>
      </c:barChart>
      <c:catAx>
        <c:axId val="-2132194312"/>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rgbClr val="781D7E"/>
                </a:solidFill>
                <a:latin typeface="+mn-lt"/>
                <a:ea typeface="+mn-ea"/>
                <a:cs typeface="+mn-cs"/>
              </a:defRPr>
            </a:pPr>
            <a:endParaRPr lang="en-US"/>
          </a:p>
        </c:txPr>
        <c:crossAx val="-2132197336"/>
        <c:crossesAt val="0.0"/>
        <c:auto val="1"/>
        <c:lblAlgn val="ctr"/>
        <c:lblOffset val="1"/>
        <c:tickLblSkip val="1"/>
        <c:tickMarkSkip val="1"/>
        <c:noMultiLvlLbl val="0"/>
      </c:catAx>
      <c:valAx>
        <c:axId val="-2132197336"/>
        <c:scaling>
          <c:orientation val="minMax"/>
          <c:max val="100.0"/>
          <c:min val="0.0"/>
        </c:scaling>
        <c:delete val="0"/>
        <c:axPos val="r"/>
        <c:numFmt formatCode="General" sourceLinked="1"/>
        <c:majorTickMark val="out"/>
        <c:minorTickMark val="none"/>
        <c:tickLblPos val="none"/>
        <c:crossAx val="-2132194312"/>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Ja, zeker</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23.87</c:v>
                </c:pt>
                <c:pt idx="1">
                  <c:v>14.57</c:v>
                </c:pt>
              </c:numCache>
            </c:numRef>
          </c:val>
          <c:extLst xmlns:c16r2="http://schemas.microsoft.com/office/drawing/2015/06/chart">
            <c:ext xmlns:c16="http://schemas.microsoft.com/office/drawing/2014/chart" uri="{C3380CC4-5D6E-409C-BE32-E72D297353CC}">
              <c16:uniqueId val="{00000000-2AE8-4093-B302-73BC15A23491}"/>
            </c:ext>
          </c:extLst>
        </c:ser>
        <c:ser>
          <c:idx val="1"/>
          <c:order val="1"/>
          <c:tx>
            <c:strRef>
              <c:f>Sheet1!$C$1</c:f>
              <c:strCache>
                <c:ptCount val="1"/>
                <c:pt idx="0">
                  <c:v>Ja, ik denk het wel maar ben niet heel zeker</c:v>
                </c:pt>
              </c:strCache>
            </c:strRef>
          </c:tx>
          <c:spPr>
            <a:solidFill>
              <a:schemeClr val="accent1"/>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34.75</c:v>
                </c:pt>
                <c:pt idx="1">
                  <c:v>41.74</c:v>
                </c:pt>
              </c:numCache>
            </c:numRef>
          </c:val>
          <c:extLst xmlns:c16r2="http://schemas.microsoft.com/office/drawing/2015/06/chart">
            <c:ext xmlns:c16="http://schemas.microsoft.com/office/drawing/2014/chart" uri="{C3380CC4-5D6E-409C-BE32-E72D297353CC}">
              <c16:uniqueId val="{00000001-2AE8-4093-B302-73BC15A23491}"/>
            </c:ext>
          </c:extLst>
        </c:ser>
        <c:ser>
          <c:idx val="2"/>
          <c:order val="2"/>
          <c:tx>
            <c:strRef>
              <c:f>Sheet1!$D$1</c:f>
              <c:strCache>
                <c:ptCount val="1"/>
                <c:pt idx="0">
                  <c:v>Nee, ik denk het niet maar ben niet heel zeker</c:v>
                </c:pt>
              </c:strCache>
            </c:strRef>
          </c:tx>
          <c:spPr>
            <a:solidFill>
              <a:srgbClr val="92D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Sheet1!$D$2:$D$3</c:f>
              <c:numCache>
                <c:formatCode>General</c:formatCode>
                <c:ptCount val="2"/>
                <c:pt idx="0">
                  <c:v>31.76</c:v>
                </c:pt>
                <c:pt idx="1">
                  <c:v>34.04</c:v>
                </c:pt>
              </c:numCache>
            </c:numRef>
          </c:val>
          <c:extLst xmlns:c16r2="http://schemas.microsoft.com/office/drawing/2015/06/chart">
            <c:ext xmlns:c16="http://schemas.microsoft.com/office/drawing/2014/chart" uri="{C3380CC4-5D6E-409C-BE32-E72D297353CC}">
              <c16:uniqueId val="{00000002-2AE8-4093-B302-73BC15A23491}"/>
            </c:ext>
          </c:extLst>
        </c:ser>
        <c:ser>
          <c:idx val="3"/>
          <c:order val="3"/>
          <c:tx>
            <c:strRef>
              <c:f>Sheet1!$E$1</c:f>
              <c:strCache>
                <c:ptCount val="1"/>
                <c:pt idx="0">
                  <c:v>Nee, zeker niet</c:v>
                </c:pt>
              </c:strCache>
            </c:strRef>
          </c:tx>
          <c:spPr>
            <a:solidFill>
              <a:srgbClr val="00B05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Sheet1!$E$2:$E$3</c:f>
              <c:numCache>
                <c:formatCode>General</c:formatCode>
                <c:ptCount val="2"/>
                <c:pt idx="0">
                  <c:v>9.620000000000001</c:v>
                </c:pt>
                <c:pt idx="1">
                  <c:v>9.65</c:v>
                </c:pt>
              </c:numCache>
            </c:numRef>
          </c:val>
          <c:extLst xmlns:c16r2="http://schemas.microsoft.com/office/drawing/2015/06/chart">
            <c:ext xmlns:c16="http://schemas.microsoft.com/office/drawing/2014/chart" uri="{C3380CC4-5D6E-409C-BE32-E72D297353CC}">
              <c16:uniqueId val="{00000003-2AE8-4093-B302-73BC15A23491}"/>
            </c:ext>
          </c:extLst>
        </c:ser>
        <c:dLbls>
          <c:showLegendKey val="0"/>
          <c:showVal val="0"/>
          <c:showCatName val="0"/>
          <c:showSerName val="0"/>
          <c:showPercent val="0"/>
          <c:showBubbleSize val="0"/>
        </c:dLbls>
        <c:gapWidth val="150"/>
        <c:overlap val="100"/>
        <c:axId val="-2105731352"/>
        <c:axId val="-2105728216"/>
      </c:barChart>
      <c:catAx>
        <c:axId val="-2105731352"/>
        <c:scaling>
          <c:orientation val="minMax"/>
        </c:scaling>
        <c:delete val="1"/>
        <c:axPos val="b"/>
        <c:numFmt formatCode="#,##0" sourceLinked="0"/>
        <c:majorTickMark val="out"/>
        <c:minorTickMark val="none"/>
        <c:tickLblPos val="nextTo"/>
        <c:crossAx val="-2105728216"/>
        <c:crosses val="autoZero"/>
        <c:auto val="1"/>
        <c:lblAlgn val="ctr"/>
        <c:lblOffset val="100"/>
        <c:noMultiLvlLbl val="0"/>
      </c:catAx>
      <c:valAx>
        <c:axId val="-2105728216"/>
        <c:scaling>
          <c:orientation val="minMax"/>
          <c:max val="1.0"/>
          <c:min val="0.0"/>
        </c:scaling>
        <c:delete val="1"/>
        <c:axPos val="l"/>
        <c:numFmt formatCode="0%" sourceLinked="0"/>
        <c:majorTickMark val="none"/>
        <c:minorTickMark val="none"/>
        <c:tickLblPos val="none"/>
        <c:crossAx val="-2105731352"/>
        <c:crosses val="autoZero"/>
        <c:crossBetween val="between"/>
      </c:valAx>
    </c:plotArea>
    <c:legend>
      <c:legendPos val="r"/>
      <c:layout>
        <c:manualLayout>
          <c:xMode val="edge"/>
          <c:yMode val="edge"/>
          <c:x val="0.642010957892699"/>
          <c:y val="0.152587579645288"/>
          <c:w val="0.356924091606902"/>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Ja, zeker</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32.37</c:v>
                </c:pt>
                <c:pt idx="1">
                  <c:v>20.77</c:v>
                </c:pt>
              </c:numCache>
            </c:numRef>
          </c:val>
          <c:extLst xmlns:c16r2="http://schemas.microsoft.com/office/drawing/2015/06/chart">
            <c:ext xmlns:c16="http://schemas.microsoft.com/office/drawing/2014/chart" uri="{C3380CC4-5D6E-409C-BE32-E72D297353CC}">
              <c16:uniqueId val="{00000000-38AD-47FF-B30A-10B78781B84E}"/>
            </c:ext>
          </c:extLst>
        </c:ser>
        <c:ser>
          <c:idx val="1"/>
          <c:order val="1"/>
          <c:tx>
            <c:strRef>
              <c:f>Sheet1!$C$1</c:f>
              <c:strCache>
                <c:ptCount val="1"/>
                <c:pt idx="0">
                  <c:v>Ja, ik denk het wel maar ben niet heel zeker</c:v>
                </c:pt>
              </c:strCache>
            </c:strRef>
          </c:tx>
          <c:spPr>
            <a:solidFill>
              <a:schemeClr val="accent1"/>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28.89</c:v>
                </c:pt>
                <c:pt idx="1">
                  <c:v>35.46</c:v>
                </c:pt>
              </c:numCache>
            </c:numRef>
          </c:val>
          <c:extLst xmlns:c16r2="http://schemas.microsoft.com/office/drawing/2015/06/chart">
            <c:ext xmlns:c16="http://schemas.microsoft.com/office/drawing/2014/chart" uri="{C3380CC4-5D6E-409C-BE32-E72D297353CC}">
              <c16:uniqueId val="{00000001-38AD-47FF-B30A-10B78781B84E}"/>
            </c:ext>
          </c:extLst>
        </c:ser>
        <c:ser>
          <c:idx val="2"/>
          <c:order val="2"/>
          <c:tx>
            <c:strRef>
              <c:f>Sheet1!$D$1</c:f>
              <c:strCache>
                <c:ptCount val="1"/>
                <c:pt idx="0">
                  <c:v>Nee, ik denk het niet maar ben niet heel zeker</c:v>
                </c:pt>
              </c:strCache>
            </c:strRef>
          </c:tx>
          <c:spPr>
            <a:solidFill>
              <a:srgbClr val="92D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Sheet1!$D$2:$D$3</c:f>
              <c:numCache>
                <c:formatCode>General</c:formatCode>
                <c:ptCount val="2"/>
                <c:pt idx="0">
                  <c:v>28.92</c:v>
                </c:pt>
                <c:pt idx="1">
                  <c:v>33.07</c:v>
                </c:pt>
              </c:numCache>
            </c:numRef>
          </c:val>
          <c:extLst xmlns:c16r2="http://schemas.microsoft.com/office/drawing/2015/06/chart">
            <c:ext xmlns:c16="http://schemas.microsoft.com/office/drawing/2014/chart" uri="{C3380CC4-5D6E-409C-BE32-E72D297353CC}">
              <c16:uniqueId val="{00000002-38AD-47FF-B30A-10B78781B84E}"/>
            </c:ext>
          </c:extLst>
        </c:ser>
        <c:ser>
          <c:idx val="3"/>
          <c:order val="3"/>
          <c:tx>
            <c:strRef>
              <c:f>Sheet1!$E$1</c:f>
              <c:strCache>
                <c:ptCount val="1"/>
                <c:pt idx="0">
                  <c:v>Nee, zeker niet</c:v>
                </c:pt>
              </c:strCache>
            </c:strRef>
          </c:tx>
          <c:spPr>
            <a:solidFill>
              <a:srgbClr val="00B05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Sheet1!$E$2:$E$3</c:f>
              <c:numCache>
                <c:formatCode>General</c:formatCode>
                <c:ptCount val="2"/>
                <c:pt idx="0">
                  <c:v>9.81</c:v>
                </c:pt>
                <c:pt idx="1">
                  <c:v>10.7</c:v>
                </c:pt>
              </c:numCache>
            </c:numRef>
          </c:val>
          <c:extLst xmlns:c16r2="http://schemas.microsoft.com/office/drawing/2015/06/chart">
            <c:ext xmlns:c16="http://schemas.microsoft.com/office/drawing/2014/chart" uri="{C3380CC4-5D6E-409C-BE32-E72D297353CC}">
              <c16:uniqueId val="{00000003-38AD-47FF-B30A-10B78781B84E}"/>
            </c:ext>
          </c:extLst>
        </c:ser>
        <c:dLbls>
          <c:showLegendKey val="0"/>
          <c:showVal val="0"/>
          <c:showCatName val="0"/>
          <c:showSerName val="0"/>
          <c:showPercent val="0"/>
          <c:showBubbleSize val="0"/>
        </c:dLbls>
        <c:gapWidth val="150"/>
        <c:overlap val="100"/>
        <c:axId val="-2122423736"/>
        <c:axId val="-2122426936"/>
      </c:barChart>
      <c:catAx>
        <c:axId val="-2122423736"/>
        <c:scaling>
          <c:orientation val="minMax"/>
        </c:scaling>
        <c:delete val="1"/>
        <c:axPos val="b"/>
        <c:numFmt formatCode="#,##0" sourceLinked="0"/>
        <c:majorTickMark val="out"/>
        <c:minorTickMark val="none"/>
        <c:tickLblPos val="nextTo"/>
        <c:crossAx val="-2122426936"/>
        <c:crosses val="autoZero"/>
        <c:auto val="1"/>
        <c:lblAlgn val="ctr"/>
        <c:lblOffset val="100"/>
        <c:noMultiLvlLbl val="0"/>
      </c:catAx>
      <c:valAx>
        <c:axId val="-2122426936"/>
        <c:scaling>
          <c:orientation val="minMax"/>
          <c:max val="1.0"/>
          <c:min val="0.0"/>
        </c:scaling>
        <c:delete val="1"/>
        <c:axPos val="l"/>
        <c:numFmt formatCode="0%" sourceLinked="0"/>
        <c:majorTickMark val="none"/>
        <c:minorTickMark val="none"/>
        <c:tickLblPos val="none"/>
        <c:crossAx val="-2122423736"/>
        <c:crosses val="autoZero"/>
        <c:crossBetween val="between"/>
      </c:valAx>
    </c:plotArea>
    <c:legend>
      <c:legendPos val="r"/>
      <c:layout>
        <c:manualLayout>
          <c:xMode val="edge"/>
          <c:yMode val="edge"/>
          <c:x val="0.642010957892699"/>
          <c:y val="0.152587579645288"/>
          <c:w val="0.356924091606902"/>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Ja</c:v>
                </c:pt>
                <c:pt idx="13">
                  <c:v>Nee</c:v>
                </c:pt>
              </c:strCache>
            </c:strRef>
          </c:cat>
          <c:val>
            <c:numRef>
              <c:f>Sheet1!$B$2:$B$15</c:f>
              <c:numCache>
                <c:formatCode>General</c:formatCode>
                <c:ptCount val="14"/>
                <c:pt idx="0">
                  <c:v>61.26</c:v>
                </c:pt>
                <c:pt idx="1">
                  <c:v>58.63</c:v>
                </c:pt>
                <c:pt idx="2">
                  <c:v>62.88</c:v>
                </c:pt>
                <c:pt idx="3">
                  <c:v>59.71</c:v>
                </c:pt>
                <c:pt idx="4">
                  <c:v>61.81</c:v>
                </c:pt>
                <c:pt idx="5">
                  <c:v>58.25</c:v>
                </c:pt>
                <c:pt idx="6">
                  <c:v>63.57</c:v>
                </c:pt>
                <c:pt idx="7">
                  <c:v>58.1</c:v>
                </c:pt>
                <c:pt idx="8">
                  <c:v>65.14</c:v>
                </c:pt>
                <c:pt idx="9">
                  <c:v>59.52</c:v>
                </c:pt>
                <c:pt idx="10">
                  <c:v>60.5</c:v>
                </c:pt>
                <c:pt idx="11">
                  <c:v>63.76</c:v>
                </c:pt>
                <c:pt idx="12">
                  <c:v>62.43</c:v>
                </c:pt>
                <c:pt idx="13">
                  <c:v>59.93</c:v>
                </c:pt>
              </c:numCache>
            </c:numRef>
          </c:val>
          <c:extLst xmlns:c16r2="http://schemas.microsoft.com/office/drawing/2015/06/chart">
            <c:ext xmlns:c16="http://schemas.microsoft.com/office/drawing/2014/chart" uri="{C3380CC4-5D6E-409C-BE32-E72D297353CC}">
              <c16:uniqueId val="{00000000-FBBA-440C-879A-CEB0C9617D20}"/>
            </c:ext>
          </c:extLst>
        </c:ser>
        <c:dLbls>
          <c:showLegendKey val="0"/>
          <c:showVal val="0"/>
          <c:showCatName val="0"/>
          <c:showSerName val="0"/>
          <c:showPercent val="0"/>
          <c:showBubbleSize val="0"/>
        </c:dLbls>
        <c:gapWidth val="75"/>
        <c:axId val="-2122549848"/>
        <c:axId val="-2122560040"/>
      </c:barChart>
      <c:catAx>
        <c:axId val="-2122549848"/>
        <c:scaling>
          <c:orientation val="minMax"/>
        </c:scaling>
        <c:delete val="1"/>
        <c:axPos val="b"/>
        <c:numFmt formatCode="#,##0" sourceLinked="0"/>
        <c:majorTickMark val="out"/>
        <c:minorTickMark val="none"/>
        <c:tickLblPos val="nextTo"/>
        <c:crossAx val="-2122560040"/>
        <c:crosses val="autoZero"/>
        <c:auto val="1"/>
        <c:lblAlgn val="ctr"/>
        <c:lblOffset val="100"/>
        <c:noMultiLvlLbl val="0"/>
      </c:catAx>
      <c:valAx>
        <c:axId val="-2122560040"/>
        <c:scaling>
          <c:orientation val="minMax"/>
          <c:max val="100.0"/>
          <c:min val="0.0"/>
        </c:scaling>
        <c:delete val="1"/>
        <c:axPos val="l"/>
        <c:numFmt formatCode="General" sourceLinked="0"/>
        <c:majorTickMark val="none"/>
        <c:minorTickMark val="none"/>
        <c:tickLblPos val="none"/>
        <c:crossAx val="-21225498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Hond</c:v>
                </c:pt>
                <c:pt idx="13">
                  <c:v>Kat</c:v>
                </c:pt>
              </c:strCache>
            </c:strRef>
          </c:cat>
          <c:val>
            <c:numRef>
              <c:f>Sheet1!$B$2:$B$15</c:f>
              <c:numCache>
                <c:formatCode>General</c:formatCode>
                <c:ptCount val="14"/>
                <c:pt idx="0">
                  <c:v>56.23</c:v>
                </c:pt>
                <c:pt idx="1">
                  <c:v>56.31</c:v>
                </c:pt>
                <c:pt idx="2">
                  <c:v>57.76</c:v>
                </c:pt>
                <c:pt idx="3">
                  <c:v>54.76</c:v>
                </c:pt>
                <c:pt idx="4">
                  <c:v>57.22</c:v>
                </c:pt>
                <c:pt idx="5">
                  <c:v>52.88</c:v>
                </c:pt>
                <c:pt idx="6">
                  <c:v>58.55</c:v>
                </c:pt>
                <c:pt idx="7">
                  <c:v>53.76</c:v>
                </c:pt>
                <c:pt idx="8">
                  <c:v>59.26</c:v>
                </c:pt>
                <c:pt idx="9">
                  <c:v>53.76</c:v>
                </c:pt>
                <c:pt idx="10">
                  <c:v>56.69</c:v>
                </c:pt>
                <c:pt idx="11">
                  <c:v>57.73</c:v>
                </c:pt>
                <c:pt idx="12">
                  <c:v>57.53</c:v>
                </c:pt>
                <c:pt idx="13">
                  <c:v>54.74</c:v>
                </c:pt>
              </c:numCache>
            </c:numRef>
          </c:val>
          <c:extLst xmlns:c16r2="http://schemas.microsoft.com/office/drawing/2015/06/chart">
            <c:ext xmlns:c16="http://schemas.microsoft.com/office/drawing/2014/chart" uri="{C3380CC4-5D6E-409C-BE32-E72D297353CC}">
              <c16:uniqueId val="{00000000-EF7D-479A-82CE-4D97BCEDBCDA}"/>
            </c:ext>
          </c:extLst>
        </c:ser>
        <c:dLbls>
          <c:showLegendKey val="0"/>
          <c:showVal val="0"/>
          <c:showCatName val="0"/>
          <c:showSerName val="0"/>
          <c:showPercent val="0"/>
          <c:showBubbleSize val="0"/>
        </c:dLbls>
        <c:gapWidth val="75"/>
        <c:axId val="-2109929112"/>
        <c:axId val="-2109936840"/>
      </c:barChart>
      <c:catAx>
        <c:axId val="-2109929112"/>
        <c:scaling>
          <c:orientation val="minMax"/>
        </c:scaling>
        <c:delete val="1"/>
        <c:axPos val="b"/>
        <c:numFmt formatCode="#,##0" sourceLinked="0"/>
        <c:majorTickMark val="out"/>
        <c:minorTickMark val="none"/>
        <c:tickLblPos val="nextTo"/>
        <c:crossAx val="-2109936840"/>
        <c:crosses val="autoZero"/>
        <c:auto val="1"/>
        <c:lblAlgn val="ctr"/>
        <c:lblOffset val="100"/>
        <c:noMultiLvlLbl val="0"/>
      </c:catAx>
      <c:valAx>
        <c:axId val="-2109936840"/>
        <c:scaling>
          <c:orientation val="minMax"/>
          <c:max val="100.0"/>
          <c:min val="0.0"/>
        </c:scaling>
        <c:delete val="1"/>
        <c:axPos val="l"/>
        <c:numFmt formatCode="General" sourceLinked="0"/>
        <c:majorTickMark val="none"/>
        <c:minorTickMark val="none"/>
        <c:tickLblPos val="none"/>
        <c:crossAx val="-21099291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Ja</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6E80-49FF-BC16-7D0A5F391F18}"/>
            </c:ext>
          </c:extLst>
        </c:ser>
        <c:dLbls>
          <c:showLegendKey val="0"/>
          <c:showVal val="0"/>
          <c:showCatName val="0"/>
          <c:showSerName val="0"/>
          <c:showPercent val="0"/>
          <c:showBubbleSize val="0"/>
        </c:dLbls>
        <c:gapWidth val="150"/>
        <c:overlap val="100"/>
        <c:axId val="-2122592376"/>
        <c:axId val="-2122589304"/>
      </c:barChart>
      <c:catAx>
        <c:axId val="-2122592376"/>
        <c:scaling>
          <c:orientation val="minMax"/>
        </c:scaling>
        <c:delete val="1"/>
        <c:axPos val="b"/>
        <c:numFmt formatCode="#,##0" sourceLinked="0"/>
        <c:majorTickMark val="out"/>
        <c:minorTickMark val="none"/>
        <c:tickLblPos val="nextTo"/>
        <c:crossAx val="-2122589304"/>
        <c:crosses val="autoZero"/>
        <c:auto val="1"/>
        <c:lblAlgn val="ctr"/>
        <c:lblOffset val="100"/>
        <c:noMultiLvlLbl val="0"/>
      </c:catAx>
      <c:valAx>
        <c:axId val="-2122589304"/>
        <c:scaling>
          <c:orientation val="minMax"/>
          <c:max val="1.0"/>
          <c:min val="0.0"/>
        </c:scaling>
        <c:delete val="1"/>
        <c:axPos val="l"/>
        <c:numFmt formatCode="0%" sourceLinked="0"/>
        <c:majorTickMark val="none"/>
        <c:minorTickMark val="none"/>
        <c:tickLblPos val="none"/>
        <c:crossAx val="-2122592376"/>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Oneens</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14.97</c:v>
                </c:pt>
                <c:pt idx="1">
                  <c:v>18.28</c:v>
                </c:pt>
              </c:numCache>
            </c:numRef>
          </c:val>
          <c:extLst xmlns:c16r2="http://schemas.microsoft.com/office/drawing/2015/06/chart">
            <c:ext xmlns:c16="http://schemas.microsoft.com/office/drawing/2014/chart" uri="{C3380CC4-5D6E-409C-BE32-E72D297353CC}">
              <c16:uniqueId val="{00000000-508B-446A-826E-922028F4B847}"/>
            </c:ext>
          </c:extLst>
        </c:ser>
        <c:ser>
          <c:idx val="1"/>
          <c:order val="1"/>
          <c:tx>
            <c:strRef>
              <c:f>Sheet1!$C$1</c:f>
              <c:strCache>
                <c:ptCount val="1"/>
                <c:pt idx="0">
                  <c:v>Eens</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85.03</c:v>
                </c:pt>
                <c:pt idx="1">
                  <c:v>81.72</c:v>
                </c:pt>
              </c:numCache>
            </c:numRef>
          </c:val>
          <c:extLst xmlns:c16r2="http://schemas.microsoft.com/office/drawing/2015/06/chart">
            <c:ext xmlns:c16="http://schemas.microsoft.com/office/drawing/2014/chart" uri="{C3380CC4-5D6E-409C-BE32-E72D297353CC}">
              <c16:uniqueId val="{00000001-508B-446A-826E-922028F4B847}"/>
            </c:ext>
          </c:extLst>
        </c:ser>
        <c:dLbls>
          <c:showLegendKey val="0"/>
          <c:showVal val="0"/>
          <c:showCatName val="0"/>
          <c:showSerName val="0"/>
          <c:showPercent val="0"/>
          <c:showBubbleSize val="0"/>
        </c:dLbls>
        <c:gapWidth val="150"/>
        <c:overlap val="100"/>
        <c:axId val="-2122791224"/>
        <c:axId val="-2122793544"/>
      </c:barChart>
      <c:catAx>
        <c:axId val="-2122791224"/>
        <c:scaling>
          <c:orientation val="minMax"/>
        </c:scaling>
        <c:delete val="1"/>
        <c:axPos val="b"/>
        <c:numFmt formatCode="#,##0" sourceLinked="0"/>
        <c:majorTickMark val="out"/>
        <c:minorTickMark val="none"/>
        <c:tickLblPos val="nextTo"/>
        <c:crossAx val="-2122793544"/>
        <c:crosses val="autoZero"/>
        <c:auto val="1"/>
        <c:lblAlgn val="ctr"/>
        <c:lblOffset val="100"/>
        <c:noMultiLvlLbl val="0"/>
      </c:catAx>
      <c:valAx>
        <c:axId val="-2122793544"/>
        <c:scaling>
          <c:orientation val="minMax"/>
          <c:max val="1.0"/>
          <c:min val="0.0"/>
        </c:scaling>
        <c:delete val="1"/>
        <c:axPos val="l"/>
        <c:numFmt formatCode="0%" sourceLinked="0"/>
        <c:majorTickMark val="none"/>
        <c:minorTickMark val="none"/>
        <c:tickLblPos val="none"/>
        <c:crossAx val="-2122791224"/>
        <c:crosses val="autoZero"/>
        <c:crossBetween val="between"/>
      </c:valAx>
    </c:plotArea>
    <c:legend>
      <c:legendPos val="r"/>
      <c:layout>
        <c:manualLayout>
          <c:xMode val="edge"/>
          <c:yMode val="edge"/>
          <c:x val="0.714909757206593"/>
          <c:y val="0.152587579645288"/>
          <c:w val="0.0739052236823742"/>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Oneens</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19.42</c:v>
                </c:pt>
                <c:pt idx="1">
                  <c:v>20.93</c:v>
                </c:pt>
              </c:numCache>
            </c:numRef>
          </c:val>
          <c:extLst xmlns:c16r2="http://schemas.microsoft.com/office/drawing/2015/06/chart">
            <c:ext xmlns:c16="http://schemas.microsoft.com/office/drawing/2014/chart" uri="{C3380CC4-5D6E-409C-BE32-E72D297353CC}">
              <c16:uniqueId val="{00000000-8DE7-4C0C-8702-AB399C795268}"/>
            </c:ext>
          </c:extLst>
        </c:ser>
        <c:ser>
          <c:idx val="1"/>
          <c:order val="1"/>
          <c:tx>
            <c:strRef>
              <c:f>Sheet1!$C$1</c:f>
              <c:strCache>
                <c:ptCount val="1"/>
                <c:pt idx="0">
                  <c:v>Eens</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80.58</c:v>
                </c:pt>
                <c:pt idx="1">
                  <c:v>79.07</c:v>
                </c:pt>
              </c:numCache>
            </c:numRef>
          </c:val>
          <c:extLst xmlns:c16r2="http://schemas.microsoft.com/office/drawing/2015/06/chart">
            <c:ext xmlns:c16="http://schemas.microsoft.com/office/drawing/2014/chart" uri="{C3380CC4-5D6E-409C-BE32-E72D297353CC}">
              <c16:uniqueId val="{00000001-8DE7-4C0C-8702-AB399C795268}"/>
            </c:ext>
          </c:extLst>
        </c:ser>
        <c:dLbls>
          <c:showLegendKey val="0"/>
          <c:showVal val="0"/>
          <c:showCatName val="0"/>
          <c:showSerName val="0"/>
          <c:showPercent val="0"/>
          <c:showBubbleSize val="0"/>
        </c:dLbls>
        <c:gapWidth val="150"/>
        <c:overlap val="100"/>
        <c:axId val="-2130787480"/>
        <c:axId val="-2130803240"/>
      </c:barChart>
      <c:catAx>
        <c:axId val="-2130787480"/>
        <c:scaling>
          <c:orientation val="minMax"/>
        </c:scaling>
        <c:delete val="1"/>
        <c:axPos val="b"/>
        <c:numFmt formatCode="#,##0" sourceLinked="0"/>
        <c:majorTickMark val="out"/>
        <c:minorTickMark val="none"/>
        <c:tickLblPos val="nextTo"/>
        <c:crossAx val="-2130803240"/>
        <c:crosses val="autoZero"/>
        <c:auto val="1"/>
        <c:lblAlgn val="ctr"/>
        <c:lblOffset val="100"/>
        <c:noMultiLvlLbl val="0"/>
      </c:catAx>
      <c:valAx>
        <c:axId val="-2130803240"/>
        <c:scaling>
          <c:orientation val="minMax"/>
          <c:max val="1.0"/>
          <c:min val="0.0"/>
        </c:scaling>
        <c:delete val="1"/>
        <c:axPos val="l"/>
        <c:numFmt formatCode="0%" sourceLinked="0"/>
        <c:majorTickMark val="none"/>
        <c:minorTickMark val="none"/>
        <c:tickLblPos val="none"/>
        <c:crossAx val="-2130787480"/>
        <c:crosses val="autoZero"/>
        <c:crossBetween val="between"/>
      </c:valAx>
    </c:plotArea>
    <c:legend>
      <c:legendPos val="r"/>
      <c:layout>
        <c:manualLayout>
          <c:xMode val="edge"/>
          <c:yMode val="edge"/>
          <c:x val="0.714909757206593"/>
          <c:y val="0.152587579645288"/>
          <c:w val="0.0739052236823742"/>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Ja</c:v>
                </c:pt>
                <c:pt idx="13">
                  <c:v>Nee</c:v>
                </c:pt>
              </c:strCache>
            </c:strRef>
          </c:cat>
          <c:val>
            <c:numRef>
              <c:f>Sheet1!$B$2:$B$15</c:f>
              <c:numCache>
                <c:formatCode>General</c:formatCode>
                <c:ptCount val="14"/>
                <c:pt idx="0">
                  <c:v>80.58</c:v>
                </c:pt>
                <c:pt idx="1">
                  <c:v>85.03</c:v>
                </c:pt>
                <c:pt idx="2">
                  <c:v>76.26</c:v>
                </c:pt>
                <c:pt idx="3">
                  <c:v>84.73</c:v>
                </c:pt>
                <c:pt idx="4">
                  <c:v>81.06</c:v>
                </c:pt>
                <c:pt idx="5">
                  <c:v>80.27</c:v>
                </c:pt>
                <c:pt idx="6">
                  <c:v>80.54</c:v>
                </c:pt>
                <c:pt idx="7">
                  <c:v>80.23</c:v>
                </c:pt>
                <c:pt idx="8">
                  <c:v>81.01</c:v>
                </c:pt>
                <c:pt idx="9">
                  <c:v>87.59</c:v>
                </c:pt>
                <c:pt idx="10">
                  <c:v>81.19</c:v>
                </c:pt>
                <c:pt idx="11">
                  <c:v>73.78</c:v>
                </c:pt>
                <c:pt idx="12">
                  <c:v>86.81</c:v>
                </c:pt>
                <c:pt idx="13">
                  <c:v>73.47</c:v>
                </c:pt>
              </c:numCache>
            </c:numRef>
          </c:val>
          <c:extLst xmlns:c16r2="http://schemas.microsoft.com/office/drawing/2015/06/chart">
            <c:ext xmlns:c16="http://schemas.microsoft.com/office/drawing/2014/chart" uri="{C3380CC4-5D6E-409C-BE32-E72D297353CC}">
              <c16:uniqueId val="{00000000-F444-4B0D-9690-BE03B5D37240}"/>
            </c:ext>
          </c:extLst>
        </c:ser>
        <c:dLbls>
          <c:showLegendKey val="0"/>
          <c:showVal val="0"/>
          <c:showCatName val="0"/>
          <c:showSerName val="0"/>
          <c:showPercent val="0"/>
          <c:showBubbleSize val="0"/>
        </c:dLbls>
        <c:gapWidth val="75"/>
        <c:axId val="-2110275832"/>
        <c:axId val="-2110272856"/>
      </c:barChart>
      <c:catAx>
        <c:axId val="-2110275832"/>
        <c:scaling>
          <c:orientation val="minMax"/>
        </c:scaling>
        <c:delete val="1"/>
        <c:axPos val="b"/>
        <c:numFmt formatCode="#,##0" sourceLinked="0"/>
        <c:majorTickMark val="out"/>
        <c:minorTickMark val="none"/>
        <c:tickLblPos val="nextTo"/>
        <c:crossAx val="-2110272856"/>
        <c:crosses val="autoZero"/>
        <c:auto val="1"/>
        <c:lblAlgn val="ctr"/>
        <c:lblOffset val="100"/>
        <c:noMultiLvlLbl val="0"/>
      </c:catAx>
      <c:valAx>
        <c:axId val="-2110272856"/>
        <c:scaling>
          <c:orientation val="minMax"/>
          <c:max val="100.0"/>
          <c:min val="0.0"/>
        </c:scaling>
        <c:delete val="1"/>
        <c:axPos val="l"/>
        <c:numFmt formatCode="#,##0" sourceLinked="0"/>
        <c:majorTickMark val="none"/>
        <c:minorTickMark val="none"/>
        <c:tickLblPos val="none"/>
        <c:crossAx val="-211027583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Ja</c:v>
                </c:pt>
                <c:pt idx="13">
                  <c:v>Nee</c:v>
                </c:pt>
              </c:strCache>
            </c:strRef>
          </c:cat>
          <c:val>
            <c:numRef>
              <c:f>Sheet1!$B$2:$B$15</c:f>
              <c:numCache>
                <c:formatCode>General</c:formatCode>
                <c:ptCount val="14"/>
                <c:pt idx="0">
                  <c:v>79.07</c:v>
                </c:pt>
                <c:pt idx="1">
                  <c:v>81.72</c:v>
                </c:pt>
                <c:pt idx="2">
                  <c:v>74.07</c:v>
                </c:pt>
                <c:pt idx="3">
                  <c:v>83.88</c:v>
                </c:pt>
                <c:pt idx="4">
                  <c:v>78.33</c:v>
                </c:pt>
                <c:pt idx="5">
                  <c:v>78.89</c:v>
                </c:pt>
                <c:pt idx="6">
                  <c:v>79.71</c:v>
                </c:pt>
                <c:pt idx="7">
                  <c:v>78.0</c:v>
                </c:pt>
                <c:pt idx="8">
                  <c:v>80.38</c:v>
                </c:pt>
                <c:pt idx="9">
                  <c:v>84.83</c:v>
                </c:pt>
                <c:pt idx="10">
                  <c:v>79.99</c:v>
                </c:pt>
                <c:pt idx="11">
                  <c:v>72.94</c:v>
                </c:pt>
                <c:pt idx="12">
                  <c:v>85.2</c:v>
                </c:pt>
                <c:pt idx="13">
                  <c:v>72.08</c:v>
                </c:pt>
              </c:numCache>
            </c:numRef>
          </c:val>
          <c:extLst xmlns:c16r2="http://schemas.microsoft.com/office/drawing/2015/06/chart">
            <c:ext xmlns:c16="http://schemas.microsoft.com/office/drawing/2014/chart" uri="{C3380CC4-5D6E-409C-BE32-E72D297353CC}">
              <c16:uniqueId val="{00000000-E080-41AB-A431-62D464765B93}"/>
            </c:ext>
          </c:extLst>
        </c:ser>
        <c:dLbls>
          <c:showLegendKey val="0"/>
          <c:showVal val="0"/>
          <c:showCatName val="0"/>
          <c:showSerName val="0"/>
          <c:showPercent val="0"/>
          <c:showBubbleSize val="0"/>
        </c:dLbls>
        <c:gapWidth val="75"/>
        <c:axId val="-2131139144"/>
        <c:axId val="-2131136168"/>
      </c:barChart>
      <c:catAx>
        <c:axId val="-2131139144"/>
        <c:scaling>
          <c:orientation val="minMax"/>
        </c:scaling>
        <c:delete val="1"/>
        <c:axPos val="b"/>
        <c:numFmt formatCode="#,##0" sourceLinked="0"/>
        <c:majorTickMark val="out"/>
        <c:minorTickMark val="none"/>
        <c:tickLblPos val="nextTo"/>
        <c:crossAx val="-2131136168"/>
        <c:crosses val="autoZero"/>
        <c:auto val="1"/>
        <c:lblAlgn val="ctr"/>
        <c:lblOffset val="100"/>
        <c:noMultiLvlLbl val="0"/>
      </c:catAx>
      <c:valAx>
        <c:axId val="-2131136168"/>
        <c:scaling>
          <c:orientation val="minMax"/>
          <c:max val="100.0"/>
          <c:min val="0.0"/>
        </c:scaling>
        <c:delete val="1"/>
        <c:axPos val="l"/>
        <c:numFmt formatCode="#,##0" sourceLinked="0"/>
        <c:majorTickMark val="none"/>
        <c:minorTickMark val="none"/>
        <c:tickLblPos val="none"/>
        <c:crossAx val="-21311391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Eens</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EF66-4E52-A609-63E860997073}"/>
            </c:ext>
          </c:extLst>
        </c:ser>
        <c:dLbls>
          <c:showLegendKey val="0"/>
          <c:showVal val="0"/>
          <c:showCatName val="0"/>
          <c:showSerName val="0"/>
          <c:showPercent val="0"/>
          <c:showBubbleSize val="0"/>
        </c:dLbls>
        <c:gapWidth val="150"/>
        <c:overlap val="100"/>
        <c:axId val="-2110310344"/>
        <c:axId val="-2110305944"/>
      </c:barChart>
      <c:catAx>
        <c:axId val="-2110310344"/>
        <c:scaling>
          <c:orientation val="minMax"/>
        </c:scaling>
        <c:delete val="1"/>
        <c:axPos val="b"/>
        <c:numFmt formatCode="#,##0" sourceLinked="0"/>
        <c:majorTickMark val="out"/>
        <c:minorTickMark val="none"/>
        <c:tickLblPos val="nextTo"/>
        <c:crossAx val="-2110305944"/>
        <c:crosses val="autoZero"/>
        <c:auto val="1"/>
        <c:lblAlgn val="ctr"/>
        <c:lblOffset val="100"/>
        <c:noMultiLvlLbl val="0"/>
      </c:catAx>
      <c:valAx>
        <c:axId val="-2110305944"/>
        <c:scaling>
          <c:orientation val="minMax"/>
          <c:max val="1.0"/>
          <c:min val="0.0"/>
        </c:scaling>
        <c:delete val="1"/>
        <c:axPos val="l"/>
        <c:numFmt formatCode="0%" sourceLinked="0"/>
        <c:majorTickMark val="none"/>
        <c:minorTickMark val="none"/>
        <c:tickLblPos val="none"/>
        <c:crossAx val="-2110310344"/>
        <c:crosses val="autoZero"/>
        <c:crossBetween val="between"/>
      </c:valAx>
    </c:plotArea>
    <c:legend>
      <c:legendPos val="r"/>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01808606026851"/>
          <c:y val="0.0423688204302028"/>
          <c:w val="0.506503698308601"/>
          <c:h val="0.915262359139595"/>
        </c:manualLayout>
      </c:layout>
      <c:barChart>
        <c:barDir val="bar"/>
        <c:grouping val="percentStacked"/>
        <c:varyColors val="0"/>
        <c:ser>
          <c:idx val="0"/>
          <c:order val="0"/>
          <c:tx>
            <c:strRef>
              <c:f>Sheet1!$B$1</c:f>
              <c:strCache>
                <c:ptCount val="1"/>
                <c:pt idx="0">
                  <c:v>Het dier moet gedood worden</c:v>
                </c:pt>
              </c:strCache>
            </c:strRef>
          </c:tx>
          <c:spPr>
            <a:solidFill>
              <a:srgbClr val="C0000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Sheet1!$B$2</c:f>
              <c:numCache>
                <c:formatCode>General</c:formatCode>
                <c:ptCount val="1"/>
                <c:pt idx="0">
                  <c:v>17.52</c:v>
                </c:pt>
              </c:numCache>
            </c:numRef>
          </c:val>
          <c:extLst xmlns:c16r2="http://schemas.microsoft.com/office/drawing/2015/06/chart">
            <c:ext xmlns:c16="http://schemas.microsoft.com/office/drawing/2014/chart" uri="{C3380CC4-5D6E-409C-BE32-E72D297353CC}">
              <c16:uniqueId val="{00000000-AE2F-4516-BF68-2462F5AA1358}"/>
            </c:ext>
          </c:extLst>
        </c:ser>
        <c:ser>
          <c:idx val="1"/>
          <c:order val="1"/>
          <c:tx>
            <c:strRef>
              <c:f>Sheet1!$C$1</c:f>
              <c:strCache>
                <c:ptCount val="1"/>
                <c:pt idx="0">
                  <c:v>Het dier moet voor een nieuw experiment gebruikt worden</c:v>
                </c:pt>
              </c:strCache>
            </c:strRef>
          </c:tx>
          <c:spPr>
            <a:solidFill>
              <a:srgbClr val="FF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Sheet1!$C$2</c:f>
              <c:numCache>
                <c:formatCode>General</c:formatCode>
                <c:ptCount val="1"/>
                <c:pt idx="0">
                  <c:v>7.79</c:v>
                </c:pt>
              </c:numCache>
            </c:numRef>
          </c:val>
          <c:extLst xmlns:c16r2="http://schemas.microsoft.com/office/drawing/2015/06/chart">
            <c:ext xmlns:c16="http://schemas.microsoft.com/office/drawing/2014/chart" uri="{C3380CC4-5D6E-409C-BE32-E72D297353CC}">
              <c16:uniqueId val="{00000001-AE2F-4516-BF68-2462F5AA1358}"/>
            </c:ext>
          </c:extLst>
        </c:ser>
        <c:ser>
          <c:idx val="2"/>
          <c:order val="2"/>
          <c:tx>
            <c:strRef>
              <c:f>Sheet1!$D$1</c:f>
              <c:strCache>
                <c:ptCount val="1"/>
                <c:pt idx="0">
                  <c:v>Het dier moet ter adoptie gegeven worden aan mensen die in staat zijn een proefdier op te vangen</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Sheet1!$D$2</c:f>
              <c:numCache>
                <c:formatCode>General</c:formatCode>
                <c:ptCount val="1"/>
                <c:pt idx="0">
                  <c:v>74.67999999999998</c:v>
                </c:pt>
              </c:numCache>
            </c:numRef>
          </c:val>
          <c:extLst xmlns:c16r2="http://schemas.microsoft.com/office/drawing/2015/06/chart">
            <c:ext xmlns:c16="http://schemas.microsoft.com/office/drawing/2014/chart" uri="{C3380CC4-5D6E-409C-BE32-E72D297353CC}">
              <c16:uniqueId val="{00000002-AE2F-4516-BF68-2462F5AA1358}"/>
            </c:ext>
          </c:extLst>
        </c:ser>
        <c:dLbls>
          <c:showLegendKey val="0"/>
          <c:showVal val="0"/>
          <c:showCatName val="0"/>
          <c:showSerName val="0"/>
          <c:showPercent val="0"/>
          <c:showBubbleSize val="0"/>
        </c:dLbls>
        <c:gapWidth val="150"/>
        <c:overlap val="100"/>
        <c:axId val="-2110625320"/>
        <c:axId val="-2110631816"/>
      </c:barChart>
      <c:catAx>
        <c:axId val="-2110625320"/>
        <c:scaling>
          <c:orientation val="minMax"/>
        </c:scaling>
        <c:delete val="1"/>
        <c:axPos val="l"/>
        <c:numFmt formatCode="General" sourceLinked="0"/>
        <c:majorTickMark val="out"/>
        <c:minorTickMark val="none"/>
        <c:tickLblPos val="nextTo"/>
        <c:crossAx val="-2110631816"/>
        <c:crosses val="autoZero"/>
        <c:auto val="1"/>
        <c:lblAlgn val="ctr"/>
        <c:lblOffset val="100"/>
        <c:noMultiLvlLbl val="0"/>
      </c:catAx>
      <c:valAx>
        <c:axId val="-2110631816"/>
        <c:scaling>
          <c:orientation val="minMax"/>
        </c:scaling>
        <c:delete val="1"/>
        <c:axPos val="b"/>
        <c:numFmt formatCode="0%" sourceLinked="1"/>
        <c:majorTickMark val="out"/>
        <c:minorTickMark val="none"/>
        <c:tickLblPos val="nextTo"/>
        <c:crossAx val="-2110625320"/>
        <c:crosses val="autoZero"/>
        <c:crossBetween val="between"/>
      </c:valAx>
    </c:plotArea>
    <c:legend>
      <c:legendPos val="r"/>
      <c:layout>
        <c:manualLayout>
          <c:xMode val="edge"/>
          <c:yMode val="edge"/>
          <c:x val="0.690259539555224"/>
          <c:y val="0.213536125409282"/>
          <c:w val="0.276509237355824"/>
          <c:h val="0.696182196239517"/>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01808606026851"/>
          <c:y val="0.0423688204302028"/>
          <c:w val="0.506503698308601"/>
          <c:h val="0.915262359139595"/>
        </c:manualLayout>
      </c:layout>
      <c:barChart>
        <c:barDir val="bar"/>
        <c:grouping val="percentStacked"/>
        <c:varyColors val="0"/>
        <c:ser>
          <c:idx val="0"/>
          <c:order val="0"/>
          <c:tx>
            <c:strRef>
              <c:f>Sheet1!$B$1</c:f>
              <c:strCache>
                <c:ptCount val="1"/>
                <c:pt idx="0">
                  <c:v>Het dier moet gedood worden</c:v>
                </c:pt>
              </c:strCache>
            </c:strRef>
          </c:tx>
          <c:spPr>
            <a:solidFill>
              <a:srgbClr val="C0000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Sheet1!$B$2</c:f>
              <c:numCache>
                <c:formatCode>0\%</c:formatCode>
                <c:ptCount val="1"/>
                <c:pt idx="0">
                  <c:v>14.06</c:v>
                </c:pt>
              </c:numCache>
            </c:numRef>
          </c:val>
          <c:extLst xmlns:c16r2="http://schemas.microsoft.com/office/drawing/2015/06/chart">
            <c:ext xmlns:c16="http://schemas.microsoft.com/office/drawing/2014/chart" uri="{C3380CC4-5D6E-409C-BE32-E72D297353CC}">
              <c16:uniqueId val="{00000000-24F9-4FBC-B9A8-CB7850553240}"/>
            </c:ext>
          </c:extLst>
        </c:ser>
        <c:ser>
          <c:idx val="1"/>
          <c:order val="1"/>
          <c:tx>
            <c:strRef>
              <c:f>Sheet1!$C$1</c:f>
              <c:strCache>
                <c:ptCount val="1"/>
                <c:pt idx="0">
                  <c:v>Het dier moet voor een nieuw experiment gebruikt worden</c:v>
                </c:pt>
              </c:strCache>
            </c:strRef>
          </c:tx>
          <c:spPr>
            <a:solidFill>
              <a:srgbClr val="FF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Sheet1!$C$2</c:f>
              <c:numCache>
                <c:formatCode>0\%</c:formatCode>
                <c:ptCount val="1"/>
                <c:pt idx="0">
                  <c:v>9.25</c:v>
                </c:pt>
              </c:numCache>
            </c:numRef>
          </c:val>
          <c:extLst xmlns:c16r2="http://schemas.microsoft.com/office/drawing/2015/06/chart">
            <c:ext xmlns:c16="http://schemas.microsoft.com/office/drawing/2014/chart" uri="{C3380CC4-5D6E-409C-BE32-E72D297353CC}">
              <c16:uniqueId val="{00000001-24F9-4FBC-B9A8-CB7850553240}"/>
            </c:ext>
          </c:extLst>
        </c:ser>
        <c:ser>
          <c:idx val="2"/>
          <c:order val="2"/>
          <c:tx>
            <c:strRef>
              <c:f>Sheet1!$D$1</c:f>
              <c:strCache>
                <c:ptCount val="1"/>
                <c:pt idx="0">
                  <c:v>Het dier moet ter adoptie gegeven worden aan mensen die in staat zijn een proefdier op te vangen</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Sheet1!$D$2</c:f>
              <c:numCache>
                <c:formatCode>0\%</c:formatCode>
                <c:ptCount val="1"/>
                <c:pt idx="0">
                  <c:v>76.69</c:v>
                </c:pt>
              </c:numCache>
            </c:numRef>
          </c:val>
          <c:extLst xmlns:c16r2="http://schemas.microsoft.com/office/drawing/2015/06/chart">
            <c:ext xmlns:c16="http://schemas.microsoft.com/office/drawing/2014/chart" uri="{C3380CC4-5D6E-409C-BE32-E72D297353CC}">
              <c16:uniqueId val="{00000002-24F9-4FBC-B9A8-CB7850553240}"/>
            </c:ext>
          </c:extLst>
        </c:ser>
        <c:dLbls>
          <c:showLegendKey val="0"/>
          <c:showVal val="0"/>
          <c:showCatName val="0"/>
          <c:showSerName val="0"/>
          <c:showPercent val="0"/>
          <c:showBubbleSize val="0"/>
        </c:dLbls>
        <c:gapWidth val="150"/>
        <c:overlap val="100"/>
        <c:axId val="-2129147352"/>
        <c:axId val="-2129144264"/>
      </c:barChart>
      <c:catAx>
        <c:axId val="-2129147352"/>
        <c:scaling>
          <c:orientation val="minMax"/>
        </c:scaling>
        <c:delete val="1"/>
        <c:axPos val="l"/>
        <c:numFmt formatCode="General" sourceLinked="0"/>
        <c:majorTickMark val="out"/>
        <c:minorTickMark val="none"/>
        <c:tickLblPos val="nextTo"/>
        <c:crossAx val="-2129144264"/>
        <c:crosses val="autoZero"/>
        <c:auto val="1"/>
        <c:lblAlgn val="ctr"/>
        <c:lblOffset val="100"/>
        <c:noMultiLvlLbl val="0"/>
      </c:catAx>
      <c:valAx>
        <c:axId val="-2129144264"/>
        <c:scaling>
          <c:orientation val="minMax"/>
        </c:scaling>
        <c:delete val="1"/>
        <c:axPos val="b"/>
        <c:numFmt formatCode="0%" sourceLinked="1"/>
        <c:majorTickMark val="out"/>
        <c:minorTickMark val="none"/>
        <c:tickLblPos val="nextTo"/>
        <c:crossAx val="-2129147352"/>
        <c:crosses val="autoZero"/>
        <c:crossBetween val="between"/>
      </c:valAx>
    </c:plotArea>
    <c:legend>
      <c:legendPos val="r"/>
      <c:layout>
        <c:manualLayout>
          <c:xMode val="edge"/>
          <c:yMode val="edge"/>
          <c:x val="0.690259539555224"/>
          <c:y val="0.213536125409282"/>
          <c:w val="0.276509237355824"/>
          <c:h val="0.696182196239517"/>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Ja</c:v>
                </c:pt>
                <c:pt idx="13">
                  <c:v>Nee</c:v>
                </c:pt>
              </c:strCache>
            </c:strRef>
          </c:cat>
          <c:val>
            <c:numRef>
              <c:f>Sheet1!$B$2:$B$15</c:f>
              <c:numCache>
                <c:formatCode>General</c:formatCode>
                <c:ptCount val="14"/>
                <c:pt idx="0">
                  <c:v>76.69</c:v>
                </c:pt>
                <c:pt idx="1">
                  <c:v>74.67999999999998</c:v>
                </c:pt>
                <c:pt idx="2">
                  <c:v>71.53</c:v>
                </c:pt>
                <c:pt idx="3">
                  <c:v>81.66</c:v>
                </c:pt>
                <c:pt idx="4">
                  <c:v>78.99</c:v>
                </c:pt>
                <c:pt idx="5">
                  <c:v>75.44</c:v>
                </c:pt>
                <c:pt idx="6">
                  <c:v>76.31</c:v>
                </c:pt>
                <c:pt idx="7">
                  <c:v>77.56</c:v>
                </c:pt>
                <c:pt idx="8">
                  <c:v>75.63</c:v>
                </c:pt>
                <c:pt idx="9">
                  <c:v>75.09</c:v>
                </c:pt>
                <c:pt idx="10">
                  <c:v>77.99</c:v>
                </c:pt>
                <c:pt idx="11">
                  <c:v>76.34</c:v>
                </c:pt>
                <c:pt idx="12">
                  <c:v>81.47</c:v>
                </c:pt>
                <c:pt idx="13">
                  <c:v>71.24</c:v>
                </c:pt>
              </c:numCache>
            </c:numRef>
          </c:val>
          <c:extLst xmlns:c16r2="http://schemas.microsoft.com/office/drawing/2015/06/chart">
            <c:ext xmlns:c16="http://schemas.microsoft.com/office/drawing/2014/chart" uri="{C3380CC4-5D6E-409C-BE32-E72D297353CC}">
              <c16:uniqueId val="{00000000-23FB-4F41-AD3A-A5FD77EED53E}"/>
            </c:ext>
          </c:extLst>
        </c:ser>
        <c:dLbls>
          <c:showLegendKey val="0"/>
          <c:showVal val="0"/>
          <c:showCatName val="0"/>
          <c:showSerName val="0"/>
          <c:showPercent val="0"/>
          <c:showBubbleSize val="0"/>
        </c:dLbls>
        <c:gapWidth val="75"/>
        <c:axId val="-2129333528"/>
        <c:axId val="-2129348008"/>
      </c:barChart>
      <c:catAx>
        <c:axId val="-2129333528"/>
        <c:scaling>
          <c:orientation val="minMax"/>
        </c:scaling>
        <c:delete val="1"/>
        <c:axPos val="b"/>
        <c:numFmt formatCode="#,##0" sourceLinked="0"/>
        <c:majorTickMark val="out"/>
        <c:minorTickMark val="none"/>
        <c:tickLblPos val="nextTo"/>
        <c:crossAx val="-2129348008"/>
        <c:crosses val="autoZero"/>
        <c:auto val="1"/>
        <c:lblAlgn val="ctr"/>
        <c:lblOffset val="100"/>
        <c:noMultiLvlLbl val="0"/>
      </c:catAx>
      <c:valAx>
        <c:axId val="-2129348008"/>
        <c:scaling>
          <c:orientation val="minMax"/>
          <c:max val="100.0"/>
          <c:min val="0.0"/>
        </c:scaling>
        <c:delete val="1"/>
        <c:axPos val="l"/>
        <c:numFmt formatCode="#,##0" sourceLinked="0"/>
        <c:majorTickMark val="none"/>
        <c:minorTickMark val="none"/>
        <c:tickLblPos val="none"/>
        <c:crossAx val="-21293335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Adoptie</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EAE3-48F6-A148-E33B9DD64BE0}"/>
            </c:ext>
          </c:extLst>
        </c:ser>
        <c:dLbls>
          <c:showLegendKey val="0"/>
          <c:showVal val="0"/>
          <c:showCatName val="0"/>
          <c:showSerName val="0"/>
          <c:showPercent val="0"/>
          <c:showBubbleSize val="0"/>
        </c:dLbls>
        <c:gapWidth val="150"/>
        <c:overlap val="100"/>
        <c:axId val="-2137275800"/>
        <c:axId val="-2137272728"/>
      </c:barChart>
      <c:catAx>
        <c:axId val="-2137275800"/>
        <c:scaling>
          <c:orientation val="minMax"/>
        </c:scaling>
        <c:delete val="1"/>
        <c:axPos val="b"/>
        <c:numFmt formatCode="#,##0" sourceLinked="0"/>
        <c:majorTickMark val="out"/>
        <c:minorTickMark val="none"/>
        <c:tickLblPos val="nextTo"/>
        <c:crossAx val="-2137272728"/>
        <c:crosses val="autoZero"/>
        <c:auto val="1"/>
        <c:lblAlgn val="ctr"/>
        <c:lblOffset val="100"/>
        <c:noMultiLvlLbl val="0"/>
      </c:catAx>
      <c:valAx>
        <c:axId val="-2137272728"/>
        <c:scaling>
          <c:orientation val="minMax"/>
          <c:max val="1.0"/>
          <c:min val="0.0"/>
        </c:scaling>
        <c:delete val="1"/>
        <c:axPos val="l"/>
        <c:numFmt formatCode="0%" sourceLinked="0"/>
        <c:majorTickMark val="none"/>
        <c:minorTickMark val="none"/>
        <c:tickLblPos val="none"/>
        <c:crossAx val="-2137275800"/>
        <c:crosses val="autoZero"/>
        <c:crossBetween val="between"/>
      </c:valAx>
    </c:plotArea>
    <c:legend>
      <c:legendPos val="r"/>
      <c:legendEntry>
        <c:idx val="0"/>
        <c:txPr>
          <a:bodyPr/>
          <a:lstStyle/>
          <a:p>
            <a:pPr>
              <a:defRPr sz="1800"/>
            </a:pPr>
            <a:endParaRPr lang="en-US"/>
          </a:p>
        </c:txPr>
      </c:legendEntry>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Nee</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68.53</c:v>
                </c:pt>
                <c:pt idx="1">
                  <c:v>73.02</c:v>
                </c:pt>
              </c:numCache>
            </c:numRef>
          </c:val>
          <c:extLst xmlns:c16r2="http://schemas.microsoft.com/office/drawing/2015/06/chart">
            <c:ext xmlns:c16="http://schemas.microsoft.com/office/drawing/2014/chart" uri="{C3380CC4-5D6E-409C-BE32-E72D297353CC}">
              <c16:uniqueId val="{00000000-6B73-4FAD-8262-88712A85EF23}"/>
            </c:ext>
          </c:extLst>
        </c:ser>
        <c:ser>
          <c:idx val="1"/>
          <c:order val="1"/>
          <c:tx>
            <c:strRef>
              <c:f>Sheet1!$C$1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31.47</c:v>
                </c:pt>
                <c:pt idx="1">
                  <c:v>26.98</c:v>
                </c:pt>
              </c:numCache>
            </c:numRef>
          </c:val>
          <c:extLst xmlns:c16r2="http://schemas.microsoft.com/office/drawing/2015/06/chart">
            <c:ext xmlns:c16="http://schemas.microsoft.com/office/drawing/2014/chart" uri="{C3380CC4-5D6E-409C-BE32-E72D297353CC}">
              <c16:uniqueId val="{00000001-6B73-4FAD-8262-88712A85EF23}"/>
            </c:ext>
          </c:extLst>
        </c:ser>
        <c:dLbls>
          <c:showLegendKey val="0"/>
          <c:showVal val="0"/>
          <c:showCatName val="0"/>
          <c:showSerName val="0"/>
          <c:showPercent val="0"/>
          <c:showBubbleSize val="0"/>
        </c:dLbls>
        <c:gapWidth val="150"/>
        <c:overlap val="100"/>
        <c:axId val="-2137499848"/>
        <c:axId val="-2137496872"/>
      </c:barChart>
      <c:catAx>
        <c:axId val="-2137499848"/>
        <c:scaling>
          <c:orientation val="minMax"/>
        </c:scaling>
        <c:delete val="1"/>
        <c:axPos val="b"/>
        <c:numFmt formatCode="#,##0" sourceLinked="0"/>
        <c:majorTickMark val="out"/>
        <c:minorTickMark val="none"/>
        <c:tickLblPos val="nextTo"/>
        <c:crossAx val="-2137496872"/>
        <c:crosses val="autoZero"/>
        <c:auto val="1"/>
        <c:lblAlgn val="ctr"/>
        <c:lblOffset val="100"/>
        <c:noMultiLvlLbl val="0"/>
      </c:catAx>
      <c:valAx>
        <c:axId val="-2137496872"/>
        <c:scaling>
          <c:orientation val="minMax"/>
          <c:max val="1.0"/>
          <c:min val="0.0"/>
        </c:scaling>
        <c:delete val="1"/>
        <c:axPos val="l"/>
        <c:numFmt formatCode="0%" sourceLinked="0"/>
        <c:majorTickMark val="none"/>
        <c:minorTickMark val="none"/>
        <c:tickLblPos val="none"/>
        <c:crossAx val="-2137499848"/>
        <c:crosses val="autoZero"/>
        <c:crossBetween val="between"/>
      </c:valAx>
    </c:plotArea>
    <c:legend>
      <c:legendPos val="r"/>
      <c:layout>
        <c:manualLayout>
          <c:xMode val="edge"/>
          <c:yMode val="edge"/>
          <c:x val="0.714909757206593"/>
          <c:y val="0.152587579645288"/>
          <c:w val="0.0538937885765994"/>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Nee</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General</c:formatCode>
                <c:ptCount val="2"/>
                <c:pt idx="0">
                  <c:v>64.88</c:v>
                </c:pt>
                <c:pt idx="1">
                  <c:v>69.49</c:v>
                </c:pt>
              </c:numCache>
            </c:numRef>
          </c:val>
          <c:extLst xmlns:c16r2="http://schemas.microsoft.com/office/drawing/2015/06/chart">
            <c:ext xmlns:c16="http://schemas.microsoft.com/office/drawing/2014/chart" uri="{C3380CC4-5D6E-409C-BE32-E72D297353CC}">
              <c16:uniqueId val="{00000000-ECA0-40F2-AE6F-217DC93EAC81}"/>
            </c:ext>
          </c:extLst>
        </c:ser>
        <c:ser>
          <c:idx val="1"/>
          <c:order val="1"/>
          <c:tx>
            <c:strRef>
              <c:f>Sheet1!$C$1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General</c:formatCode>
                <c:ptCount val="2"/>
                <c:pt idx="0">
                  <c:v>35.12</c:v>
                </c:pt>
                <c:pt idx="1">
                  <c:v>30.51</c:v>
                </c:pt>
              </c:numCache>
            </c:numRef>
          </c:val>
          <c:extLst xmlns:c16r2="http://schemas.microsoft.com/office/drawing/2015/06/chart">
            <c:ext xmlns:c16="http://schemas.microsoft.com/office/drawing/2014/chart" uri="{C3380CC4-5D6E-409C-BE32-E72D297353CC}">
              <c16:uniqueId val="{00000001-ECA0-40F2-AE6F-217DC93EAC81}"/>
            </c:ext>
          </c:extLst>
        </c:ser>
        <c:dLbls>
          <c:showLegendKey val="0"/>
          <c:showVal val="0"/>
          <c:showCatName val="0"/>
          <c:showSerName val="0"/>
          <c:showPercent val="0"/>
          <c:showBubbleSize val="0"/>
        </c:dLbls>
        <c:gapWidth val="150"/>
        <c:overlap val="100"/>
        <c:axId val="-2137712904"/>
        <c:axId val="-2137709928"/>
      </c:barChart>
      <c:catAx>
        <c:axId val="-2137712904"/>
        <c:scaling>
          <c:orientation val="minMax"/>
        </c:scaling>
        <c:delete val="1"/>
        <c:axPos val="b"/>
        <c:numFmt formatCode="#,##0" sourceLinked="0"/>
        <c:majorTickMark val="out"/>
        <c:minorTickMark val="none"/>
        <c:tickLblPos val="nextTo"/>
        <c:crossAx val="-2137709928"/>
        <c:crosses val="autoZero"/>
        <c:auto val="1"/>
        <c:lblAlgn val="ctr"/>
        <c:lblOffset val="100"/>
        <c:noMultiLvlLbl val="0"/>
      </c:catAx>
      <c:valAx>
        <c:axId val="-2137709928"/>
        <c:scaling>
          <c:orientation val="minMax"/>
          <c:max val="1.0"/>
          <c:min val="0.0"/>
        </c:scaling>
        <c:delete val="1"/>
        <c:axPos val="l"/>
        <c:numFmt formatCode="0%" sourceLinked="0"/>
        <c:majorTickMark val="none"/>
        <c:minorTickMark val="none"/>
        <c:tickLblPos val="none"/>
        <c:crossAx val="-2137712904"/>
        <c:crosses val="autoZero"/>
        <c:crossBetween val="between"/>
      </c:valAx>
    </c:plotArea>
    <c:legend>
      <c:legendPos val="r"/>
      <c:layout>
        <c:manualLayout>
          <c:xMode val="edge"/>
          <c:yMode val="edge"/>
          <c:x val="0.714909757206593"/>
          <c:y val="0.152587579645288"/>
          <c:w val="0.0538937885765994"/>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Ja</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5FFC-4701-99F1-40E5FFA80016}"/>
            </c:ext>
          </c:extLst>
        </c:ser>
        <c:dLbls>
          <c:showLegendKey val="0"/>
          <c:showVal val="0"/>
          <c:showCatName val="0"/>
          <c:showSerName val="0"/>
          <c:showPercent val="0"/>
          <c:showBubbleSize val="0"/>
        </c:dLbls>
        <c:gapWidth val="150"/>
        <c:overlap val="100"/>
        <c:axId val="-2112912712"/>
        <c:axId val="-2112909640"/>
      </c:barChart>
      <c:catAx>
        <c:axId val="-2112912712"/>
        <c:scaling>
          <c:orientation val="minMax"/>
        </c:scaling>
        <c:delete val="1"/>
        <c:axPos val="b"/>
        <c:numFmt formatCode="#,##0" sourceLinked="0"/>
        <c:majorTickMark val="out"/>
        <c:minorTickMark val="none"/>
        <c:tickLblPos val="nextTo"/>
        <c:crossAx val="-2112909640"/>
        <c:crosses val="autoZero"/>
        <c:auto val="1"/>
        <c:lblAlgn val="ctr"/>
        <c:lblOffset val="100"/>
        <c:noMultiLvlLbl val="0"/>
      </c:catAx>
      <c:valAx>
        <c:axId val="-2112909640"/>
        <c:scaling>
          <c:orientation val="minMax"/>
          <c:max val="1.0"/>
          <c:min val="0.0"/>
        </c:scaling>
        <c:delete val="1"/>
        <c:axPos val="l"/>
        <c:numFmt formatCode="0%" sourceLinked="0"/>
        <c:majorTickMark val="none"/>
        <c:minorTickMark val="none"/>
        <c:tickLblPos val="none"/>
        <c:crossAx val="-2112912712"/>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Hond</c:v>
                </c:pt>
                <c:pt idx="13">
                  <c:v>Kat</c:v>
                </c:pt>
              </c:strCache>
            </c:strRef>
          </c:cat>
          <c:val>
            <c:numRef>
              <c:f>Sheet1!$B$2:$B$15</c:f>
              <c:numCache>
                <c:formatCode>General</c:formatCode>
                <c:ptCount val="14"/>
                <c:pt idx="0">
                  <c:v>35.12</c:v>
                </c:pt>
                <c:pt idx="1">
                  <c:v>31.47</c:v>
                </c:pt>
                <c:pt idx="2">
                  <c:v>31.36</c:v>
                </c:pt>
                <c:pt idx="3">
                  <c:v>38.73000000000001</c:v>
                </c:pt>
                <c:pt idx="4">
                  <c:v>44.36</c:v>
                </c:pt>
                <c:pt idx="5">
                  <c:v>37.96</c:v>
                </c:pt>
                <c:pt idx="6">
                  <c:v>26.64</c:v>
                </c:pt>
                <c:pt idx="7">
                  <c:v>36.64</c:v>
                </c:pt>
                <c:pt idx="8">
                  <c:v>33.25</c:v>
                </c:pt>
                <c:pt idx="9">
                  <c:v>34.84</c:v>
                </c:pt>
                <c:pt idx="10">
                  <c:v>36.08</c:v>
                </c:pt>
                <c:pt idx="11">
                  <c:v>34.07</c:v>
                </c:pt>
                <c:pt idx="12">
                  <c:v>50.58</c:v>
                </c:pt>
                <c:pt idx="13">
                  <c:v>17.47</c:v>
                </c:pt>
              </c:numCache>
            </c:numRef>
          </c:val>
          <c:extLst xmlns:c16r2="http://schemas.microsoft.com/office/drawing/2015/06/chart">
            <c:ext xmlns:c16="http://schemas.microsoft.com/office/drawing/2014/chart" uri="{C3380CC4-5D6E-409C-BE32-E72D297353CC}">
              <c16:uniqueId val="{00000000-82A3-44C2-9300-234E2E3C3FC8}"/>
            </c:ext>
          </c:extLst>
        </c:ser>
        <c:dLbls>
          <c:showLegendKey val="0"/>
          <c:showVal val="0"/>
          <c:showCatName val="0"/>
          <c:showSerName val="0"/>
          <c:showPercent val="0"/>
          <c:showBubbleSize val="0"/>
        </c:dLbls>
        <c:gapWidth val="75"/>
        <c:axId val="-2112949624"/>
        <c:axId val="-2112963176"/>
      </c:barChart>
      <c:catAx>
        <c:axId val="-2112949624"/>
        <c:scaling>
          <c:orientation val="minMax"/>
        </c:scaling>
        <c:delete val="1"/>
        <c:axPos val="b"/>
        <c:numFmt formatCode="#,##0" sourceLinked="0"/>
        <c:majorTickMark val="out"/>
        <c:minorTickMark val="none"/>
        <c:tickLblPos val="nextTo"/>
        <c:crossAx val="-2112963176"/>
        <c:crosses val="autoZero"/>
        <c:auto val="1"/>
        <c:lblAlgn val="ctr"/>
        <c:lblOffset val="100"/>
        <c:noMultiLvlLbl val="0"/>
      </c:catAx>
      <c:valAx>
        <c:axId val="-2112963176"/>
        <c:scaling>
          <c:orientation val="minMax"/>
          <c:max val="100.0"/>
          <c:min val="0.0"/>
        </c:scaling>
        <c:delete val="1"/>
        <c:axPos val="l"/>
        <c:numFmt formatCode="General" sourceLinked="0"/>
        <c:majorTickMark val="none"/>
        <c:minorTickMark val="none"/>
        <c:tickLblPos val="none"/>
        <c:crossAx val="-21129496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Hond</c:v>
                </c:pt>
                <c:pt idx="13">
                  <c:v>Kat</c:v>
                </c:pt>
              </c:strCache>
            </c:strRef>
          </c:cat>
          <c:val>
            <c:numRef>
              <c:f>Sheet1!$B$2:$B$15</c:f>
              <c:numCache>
                <c:formatCode>General</c:formatCode>
                <c:ptCount val="14"/>
                <c:pt idx="0">
                  <c:v>30.51</c:v>
                </c:pt>
                <c:pt idx="1">
                  <c:v>26.98</c:v>
                </c:pt>
                <c:pt idx="2">
                  <c:v>25.46</c:v>
                </c:pt>
                <c:pt idx="3">
                  <c:v>35.36</c:v>
                </c:pt>
                <c:pt idx="4">
                  <c:v>42.6</c:v>
                </c:pt>
                <c:pt idx="5">
                  <c:v>31.77</c:v>
                </c:pt>
                <c:pt idx="6">
                  <c:v>21.58</c:v>
                </c:pt>
                <c:pt idx="7">
                  <c:v>30.89</c:v>
                </c:pt>
                <c:pt idx="8">
                  <c:v>30.03</c:v>
                </c:pt>
                <c:pt idx="9">
                  <c:v>28.82</c:v>
                </c:pt>
                <c:pt idx="10">
                  <c:v>32.14</c:v>
                </c:pt>
                <c:pt idx="11">
                  <c:v>29.78</c:v>
                </c:pt>
                <c:pt idx="12">
                  <c:v>45.27</c:v>
                </c:pt>
                <c:pt idx="13">
                  <c:v>13.66</c:v>
                </c:pt>
              </c:numCache>
            </c:numRef>
          </c:val>
          <c:extLst xmlns:c16r2="http://schemas.microsoft.com/office/drawing/2015/06/chart">
            <c:ext xmlns:c16="http://schemas.microsoft.com/office/drawing/2014/chart" uri="{C3380CC4-5D6E-409C-BE32-E72D297353CC}">
              <c16:uniqueId val="{00000000-C6ED-4E8F-8604-820EF06069BF}"/>
            </c:ext>
          </c:extLst>
        </c:ser>
        <c:dLbls>
          <c:showLegendKey val="0"/>
          <c:showVal val="0"/>
          <c:showCatName val="0"/>
          <c:showSerName val="0"/>
          <c:showPercent val="0"/>
          <c:showBubbleSize val="0"/>
        </c:dLbls>
        <c:gapWidth val="75"/>
        <c:axId val="-2125999016"/>
        <c:axId val="-2126004312"/>
      </c:barChart>
      <c:catAx>
        <c:axId val="-2125999016"/>
        <c:scaling>
          <c:orientation val="minMax"/>
        </c:scaling>
        <c:delete val="1"/>
        <c:axPos val="b"/>
        <c:numFmt formatCode="#,##0" sourceLinked="0"/>
        <c:majorTickMark val="out"/>
        <c:minorTickMark val="none"/>
        <c:tickLblPos val="nextTo"/>
        <c:crossAx val="-2126004312"/>
        <c:crosses val="autoZero"/>
        <c:auto val="1"/>
        <c:lblAlgn val="ctr"/>
        <c:lblOffset val="100"/>
        <c:noMultiLvlLbl val="0"/>
      </c:catAx>
      <c:valAx>
        <c:axId val="-2126004312"/>
        <c:scaling>
          <c:orientation val="minMax"/>
          <c:max val="100.0"/>
          <c:min val="0.0"/>
        </c:scaling>
        <c:delete val="1"/>
        <c:axPos val="l"/>
        <c:numFmt formatCode="General" sourceLinked="0"/>
        <c:majorTickMark val="none"/>
        <c:minorTickMark val="none"/>
        <c:tickLblPos val="none"/>
        <c:crossAx val="-21259990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11111111111111"/>
          <c:y val="0.0423688075804075"/>
          <c:w val="0.518055555555556"/>
          <c:h val="0.772749122977815"/>
        </c:manualLayout>
      </c:layout>
      <c:barChart>
        <c:barDir val="col"/>
        <c:grouping val="clustered"/>
        <c:varyColors val="0"/>
        <c:ser>
          <c:idx val="0"/>
          <c:order val="0"/>
          <c:tx>
            <c:strRef>
              <c:f>Sheet1!$B$1</c:f>
              <c:strCache>
                <c:ptCount val="1"/>
                <c:pt idx="0">
                  <c:v>Hiertoe bereid zijn  zonder voorwaarden</c:v>
                </c:pt>
              </c:strCache>
            </c:strRef>
          </c:tx>
          <c:spPr>
            <a:solidFill>
              <a:srgbClr val="781D7E"/>
            </a:solidFill>
          </c:spPr>
          <c:invertIfNegative val="0"/>
          <c:dLbls>
            <c:numFmt formatCode="0\%" sourceLinked="0"/>
            <c:spPr>
              <a:noFill/>
              <a:ln>
                <a:noFill/>
              </a:ln>
              <a:effectLst/>
            </c:spPr>
            <c:txPr>
              <a:bodyPr/>
              <a:lstStyle/>
              <a:p>
                <a:pPr>
                  <a:defRPr b="1">
                    <a:solidFill>
                      <a:srgbClr val="781D7E"/>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5.54</c:v>
                </c:pt>
              </c:numCache>
            </c:numRef>
          </c:val>
          <c:extLst xmlns:c16r2="http://schemas.microsoft.com/office/drawing/2015/06/chart">
            <c:ext xmlns:c16="http://schemas.microsoft.com/office/drawing/2014/chart" uri="{C3380CC4-5D6E-409C-BE32-E72D297353CC}">
              <c16:uniqueId val="{00000000-86A8-4D67-B384-BD38600C71AF}"/>
            </c:ext>
          </c:extLst>
        </c:ser>
        <c:ser>
          <c:idx val="1"/>
          <c:order val="1"/>
          <c:tx>
            <c:strRef>
              <c:f>Sheet1!$C$1</c:f>
              <c:strCache>
                <c:ptCount val="1"/>
                <c:pt idx="0">
                  <c:v>Hiertoe bereid zijn onder de voorwaarde dat uw ziek dier in een comfortabele omgeving gehouden wordt</c:v>
                </c:pt>
              </c:strCache>
            </c:strRef>
          </c:tx>
          <c:spPr>
            <a:solidFill>
              <a:srgbClr val="781D7E"/>
            </a:solidFill>
          </c:spPr>
          <c:invertIfNegative val="0"/>
          <c:dPt>
            <c:idx val="0"/>
            <c:invertIfNegative val="0"/>
            <c:bubble3D val="0"/>
            <c:spPr>
              <a:solidFill>
                <a:schemeClr val="tx2"/>
              </a:solidFill>
            </c:spPr>
            <c:extLst xmlns:c16r2="http://schemas.microsoft.com/office/drawing/2015/06/chart">
              <c:ext xmlns:c16="http://schemas.microsoft.com/office/drawing/2014/chart" uri="{C3380CC4-5D6E-409C-BE32-E72D297353CC}">
                <c16:uniqueId val="{00000002-86A8-4D67-B384-BD38600C71AF}"/>
              </c:ext>
            </c:extLst>
          </c:dPt>
          <c:dLbls>
            <c:numFmt formatCode="0\%" sourceLinked="0"/>
            <c:spPr>
              <a:noFill/>
              <a:ln>
                <a:noFill/>
              </a:ln>
              <a:effectLst/>
            </c:spPr>
            <c:txPr>
              <a:bodyPr/>
              <a:lstStyle/>
              <a:p>
                <a:pPr algn="ctr">
                  <a:defRPr lang="nl-BE" sz="18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7.31</c:v>
                </c:pt>
              </c:numCache>
            </c:numRef>
          </c:val>
          <c:extLst xmlns:c16r2="http://schemas.microsoft.com/office/drawing/2015/06/chart">
            <c:ext xmlns:c16="http://schemas.microsoft.com/office/drawing/2014/chart" uri="{C3380CC4-5D6E-409C-BE32-E72D297353CC}">
              <c16:uniqueId val="{00000003-86A8-4D67-B384-BD38600C71AF}"/>
            </c:ext>
          </c:extLst>
        </c:ser>
        <c:ser>
          <c:idx val="2"/>
          <c:order val="2"/>
          <c:tx>
            <c:strRef>
              <c:f>Sheet1!$D$1</c:f>
              <c:strCache>
                <c:ptCount val="1"/>
                <c:pt idx="0">
                  <c:v>Hiertoe bereid zijn onder de voorwaarde dat u goed geïnformeerd wordt over het verloop van de testen</c:v>
                </c:pt>
              </c:strCache>
            </c:strRef>
          </c:tx>
          <c:spPr>
            <a:solidFill>
              <a:schemeClr val="accent6"/>
            </a:solidFill>
          </c:spPr>
          <c:invertIfNegative val="0"/>
          <c:dLbls>
            <c:numFmt formatCode="0\%" sourceLinked="0"/>
            <c:spPr>
              <a:noFill/>
              <a:ln>
                <a:noFill/>
              </a:ln>
              <a:effectLst/>
            </c:spPr>
            <c:txPr>
              <a:bodyPr/>
              <a:lstStyle/>
              <a:p>
                <a:pPr algn="ctr">
                  <a:defRPr lang="nl-BE" sz="1800" b="1"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7.39</c:v>
                </c:pt>
              </c:numCache>
            </c:numRef>
          </c:val>
          <c:extLst xmlns:c16r2="http://schemas.microsoft.com/office/drawing/2015/06/chart">
            <c:ext xmlns:c16="http://schemas.microsoft.com/office/drawing/2014/chart" uri="{C3380CC4-5D6E-409C-BE32-E72D297353CC}">
              <c16:uniqueId val="{00000004-86A8-4D67-B384-BD38600C71AF}"/>
            </c:ext>
          </c:extLst>
        </c:ser>
        <c:ser>
          <c:idx val="3"/>
          <c:order val="3"/>
          <c:tx>
            <c:strRef>
              <c:f>Sheet1!$E$1</c:f>
              <c:strCache>
                <c:ptCount val="1"/>
                <c:pt idx="0">
                  <c:v>Hiertoe bereid zijn onder de voorwaarde dat uw ziek dier in een comfortabele omgeving gehouden wordt en dat u goed geïnformeerd wordt over het verloop van de testen</c:v>
                </c:pt>
              </c:strCache>
            </c:strRef>
          </c:tx>
          <c:spPr>
            <a:solidFill>
              <a:schemeClr val="accent5"/>
            </a:solidFill>
          </c:spPr>
          <c:invertIfNegative val="0"/>
          <c:dLbls>
            <c:numFmt formatCode="0\%" sourceLinked="0"/>
            <c:spPr>
              <a:noFill/>
              <a:ln>
                <a:noFill/>
              </a:ln>
              <a:effectLst/>
            </c:spPr>
            <c:txPr>
              <a:bodyPr/>
              <a:lstStyle/>
              <a:p>
                <a:pPr algn="ctr">
                  <a:defRPr lang="nl-BE" sz="1800" b="1" i="0" u="none" strike="noStrike" kern="1200" baseline="0">
                    <a:solidFill>
                      <a:schemeClr val="accent5"/>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37.63</c:v>
                </c:pt>
              </c:numCache>
            </c:numRef>
          </c:val>
          <c:extLst xmlns:c16r2="http://schemas.microsoft.com/office/drawing/2015/06/chart">
            <c:ext xmlns:c16="http://schemas.microsoft.com/office/drawing/2014/chart" uri="{C3380CC4-5D6E-409C-BE32-E72D297353CC}">
              <c16:uniqueId val="{00000005-86A8-4D67-B384-BD38600C71AF}"/>
            </c:ext>
          </c:extLst>
        </c:ser>
        <c:ser>
          <c:idx val="4"/>
          <c:order val="4"/>
          <c:tx>
            <c:strRef>
              <c:f>Sheet1!$F$1</c:f>
              <c:strCache>
                <c:ptCount val="1"/>
                <c:pt idx="0">
                  <c:v>Hiertoe niet bereid zijn</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Sheet1!$F$2</c:f>
              <c:numCache>
                <c:formatCode>General</c:formatCode>
                <c:ptCount val="1"/>
                <c:pt idx="0">
                  <c:v>42.13</c:v>
                </c:pt>
              </c:numCache>
            </c:numRef>
          </c:val>
          <c:extLst xmlns:c16r2="http://schemas.microsoft.com/office/drawing/2015/06/chart">
            <c:ext xmlns:c16="http://schemas.microsoft.com/office/drawing/2014/chart" uri="{C3380CC4-5D6E-409C-BE32-E72D297353CC}">
              <c16:uniqueId val="{00000006-86A8-4D67-B384-BD38600C71AF}"/>
            </c:ext>
          </c:extLst>
        </c:ser>
        <c:dLbls>
          <c:showLegendKey val="0"/>
          <c:showVal val="0"/>
          <c:showCatName val="0"/>
          <c:showSerName val="0"/>
          <c:showPercent val="0"/>
          <c:showBubbleSize val="0"/>
        </c:dLbls>
        <c:gapWidth val="267"/>
        <c:overlap val="-81"/>
        <c:axId val="-2126282792"/>
        <c:axId val="-2126279752"/>
      </c:barChart>
      <c:catAx>
        <c:axId val="-2126282792"/>
        <c:scaling>
          <c:orientation val="minMax"/>
        </c:scaling>
        <c:delete val="1"/>
        <c:axPos val="b"/>
        <c:numFmt formatCode="General" sourceLinked="0"/>
        <c:majorTickMark val="out"/>
        <c:minorTickMark val="none"/>
        <c:tickLblPos val="nextTo"/>
        <c:crossAx val="-2126279752"/>
        <c:crosses val="autoZero"/>
        <c:auto val="1"/>
        <c:lblAlgn val="ctr"/>
        <c:lblOffset val="100"/>
        <c:noMultiLvlLbl val="0"/>
      </c:catAx>
      <c:valAx>
        <c:axId val="-2126279752"/>
        <c:scaling>
          <c:orientation val="minMax"/>
          <c:max val="50.0"/>
          <c:min val="0.0"/>
        </c:scaling>
        <c:delete val="1"/>
        <c:axPos val="l"/>
        <c:numFmt formatCode="General" sourceLinked="1"/>
        <c:majorTickMark val="out"/>
        <c:minorTickMark val="none"/>
        <c:tickLblPos val="nextTo"/>
        <c:crossAx val="-2126282792"/>
        <c:crosses val="autoZero"/>
        <c:crossBetween val="between"/>
      </c:valAx>
    </c:plotArea>
    <c:legend>
      <c:legendPos val="r"/>
      <c:layout>
        <c:manualLayout>
          <c:xMode val="edge"/>
          <c:yMode val="edge"/>
          <c:x val="0.562770177165354"/>
          <c:y val="0.218557234435984"/>
          <c:w val="0.424729822834646"/>
          <c:h val="0.704165032722853"/>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11111111111111"/>
          <c:y val="0.0423688075804075"/>
          <c:w val="0.518055555555556"/>
          <c:h val="0.772749122977815"/>
        </c:manualLayout>
      </c:layout>
      <c:barChart>
        <c:barDir val="col"/>
        <c:grouping val="clustered"/>
        <c:varyColors val="0"/>
        <c:ser>
          <c:idx val="0"/>
          <c:order val="0"/>
          <c:tx>
            <c:strRef>
              <c:f>Sheet1!$B$1</c:f>
              <c:strCache>
                <c:ptCount val="1"/>
                <c:pt idx="0">
                  <c:v>Hiertoe bereid zijn  zonder voorwaarden</c:v>
                </c:pt>
              </c:strCache>
            </c:strRef>
          </c:tx>
          <c:spPr>
            <a:solidFill>
              <a:srgbClr val="781D7E"/>
            </a:solidFill>
          </c:spPr>
          <c:invertIfNegative val="0"/>
          <c:dLbls>
            <c:numFmt formatCode="0\%" sourceLinked="0"/>
            <c:spPr>
              <a:noFill/>
              <a:ln>
                <a:noFill/>
              </a:ln>
              <a:effectLst/>
            </c:spPr>
            <c:txPr>
              <a:bodyPr/>
              <a:lstStyle/>
              <a:p>
                <a:pPr>
                  <a:defRPr b="1">
                    <a:solidFill>
                      <a:srgbClr val="781D7E"/>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General</c:formatCode>
                <c:ptCount val="1"/>
                <c:pt idx="0">
                  <c:v>3.54</c:v>
                </c:pt>
              </c:numCache>
            </c:numRef>
          </c:val>
          <c:extLst xmlns:c16r2="http://schemas.microsoft.com/office/drawing/2015/06/chart">
            <c:ext xmlns:c16="http://schemas.microsoft.com/office/drawing/2014/chart" uri="{C3380CC4-5D6E-409C-BE32-E72D297353CC}">
              <c16:uniqueId val="{00000000-E3D2-4D83-9D65-4E52C764CEBD}"/>
            </c:ext>
          </c:extLst>
        </c:ser>
        <c:ser>
          <c:idx val="1"/>
          <c:order val="1"/>
          <c:tx>
            <c:strRef>
              <c:f>Sheet1!$C$1</c:f>
              <c:strCache>
                <c:ptCount val="1"/>
                <c:pt idx="0">
                  <c:v>Hiertoe bereid zijn onder de voorwaarde dat uw ziek dier in een comfortabele omgeving gehouden wordt</c:v>
                </c:pt>
              </c:strCache>
            </c:strRef>
          </c:tx>
          <c:spPr>
            <a:solidFill>
              <a:srgbClr val="781D7E"/>
            </a:solidFill>
          </c:spPr>
          <c:invertIfNegative val="0"/>
          <c:dPt>
            <c:idx val="0"/>
            <c:invertIfNegative val="0"/>
            <c:bubble3D val="0"/>
            <c:spPr>
              <a:solidFill>
                <a:schemeClr val="tx2"/>
              </a:solidFill>
            </c:spPr>
            <c:extLst xmlns:c16r2="http://schemas.microsoft.com/office/drawing/2015/06/chart">
              <c:ext xmlns:c16="http://schemas.microsoft.com/office/drawing/2014/chart" uri="{C3380CC4-5D6E-409C-BE32-E72D297353CC}">
                <c16:uniqueId val="{00000002-E3D2-4D83-9D65-4E52C764CEBD}"/>
              </c:ext>
            </c:extLst>
          </c:dPt>
          <c:dLbls>
            <c:numFmt formatCode="0\%" sourceLinked="0"/>
            <c:spPr>
              <a:noFill/>
              <a:ln>
                <a:noFill/>
              </a:ln>
              <a:effectLst/>
            </c:spPr>
            <c:txPr>
              <a:bodyPr/>
              <a:lstStyle/>
              <a:p>
                <a:pPr algn="ctr">
                  <a:defRPr lang="nl-BE" sz="18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General</c:formatCode>
                <c:ptCount val="1"/>
                <c:pt idx="0">
                  <c:v>10.82</c:v>
                </c:pt>
              </c:numCache>
            </c:numRef>
          </c:val>
          <c:extLst xmlns:c16r2="http://schemas.microsoft.com/office/drawing/2015/06/chart">
            <c:ext xmlns:c16="http://schemas.microsoft.com/office/drawing/2014/chart" uri="{C3380CC4-5D6E-409C-BE32-E72D297353CC}">
              <c16:uniqueId val="{00000003-E3D2-4D83-9D65-4E52C764CEBD}"/>
            </c:ext>
          </c:extLst>
        </c:ser>
        <c:ser>
          <c:idx val="2"/>
          <c:order val="2"/>
          <c:tx>
            <c:strRef>
              <c:f>Sheet1!$D$1</c:f>
              <c:strCache>
                <c:ptCount val="1"/>
                <c:pt idx="0">
                  <c:v>Hiertoe bereid zijn onder de voorwaarde dat u goed geïnformeerd wordt over het verloop van de testen</c:v>
                </c:pt>
              </c:strCache>
            </c:strRef>
          </c:tx>
          <c:spPr>
            <a:solidFill>
              <a:schemeClr val="accent6"/>
            </a:solidFill>
          </c:spPr>
          <c:invertIfNegative val="0"/>
          <c:dLbls>
            <c:numFmt formatCode="0\%" sourceLinked="0"/>
            <c:spPr>
              <a:noFill/>
              <a:ln>
                <a:noFill/>
              </a:ln>
              <a:effectLst/>
            </c:spPr>
            <c:txPr>
              <a:bodyPr/>
              <a:lstStyle/>
              <a:p>
                <a:pPr algn="ctr">
                  <a:defRPr lang="nl-BE" sz="1800" b="1"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General</c:formatCode>
                <c:ptCount val="1"/>
                <c:pt idx="0">
                  <c:v>7.2</c:v>
                </c:pt>
              </c:numCache>
            </c:numRef>
          </c:val>
          <c:extLst xmlns:c16r2="http://schemas.microsoft.com/office/drawing/2015/06/chart">
            <c:ext xmlns:c16="http://schemas.microsoft.com/office/drawing/2014/chart" uri="{C3380CC4-5D6E-409C-BE32-E72D297353CC}">
              <c16:uniqueId val="{00000004-E3D2-4D83-9D65-4E52C764CEBD}"/>
            </c:ext>
          </c:extLst>
        </c:ser>
        <c:ser>
          <c:idx val="3"/>
          <c:order val="3"/>
          <c:tx>
            <c:strRef>
              <c:f>Sheet1!$E$1</c:f>
              <c:strCache>
                <c:ptCount val="1"/>
                <c:pt idx="0">
                  <c:v>Hiertoe bereid zijn onder de voorwaarde dat uw ziek dier in een comfortabele omgeving gehouden wordt en dat u goed geïnformeerd wordt over het verloop van de testen</c:v>
                </c:pt>
              </c:strCache>
            </c:strRef>
          </c:tx>
          <c:spPr>
            <a:solidFill>
              <a:schemeClr val="accent5"/>
            </a:solidFill>
          </c:spPr>
          <c:invertIfNegative val="0"/>
          <c:dLbls>
            <c:numFmt formatCode="0\%" sourceLinked="0"/>
            <c:spPr>
              <a:noFill/>
              <a:ln>
                <a:noFill/>
              </a:ln>
              <a:effectLst/>
            </c:spPr>
            <c:txPr>
              <a:bodyPr/>
              <a:lstStyle/>
              <a:p>
                <a:pPr algn="ctr">
                  <a:defRPr lang="nl-BE" sz="1800" b="1" i="0" u="none" strike="noStrike" kern="1200" baseline="0">
                    <a:solidFill>
                      <a:schemeClr val="accent5"/>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General</c:formatCode>
                <c:ptCount val="1"/>
                <c:pt idx="0">
                  <c:v>39.59</c:v>
                </c:pt>
              </c:numCache>
            </c:numRef>
          </c:val>
          <c:extLst xmlns:c16r2="http://schemas.microsoft.com/office/drawing/2015/06/chart">
            <c:ext xmlns:c16="http://schemas.microsoft.com/office/drawing/2014/chart" uri="{C3380CC4-5D6E-409C-BE32-E72D297353CC}">
              <c16:uniqueId val="{00000005-E3D2-4D83-9D65-4E52C764CEBD}"/>
            </c:ext>
          </c:extLst>
        </c:ser>
        <c:ser>
          <c:idx val="4"/>
          <c:order val="4"/>
          <c:tx>
            <c:strRef>
              <c:f>Sheet1!$F$1</c:f>
              <c:strCache>
                <c:ptCount val="1"/>
                <c:pt idx="0">
                  <c:v>Hiertoe niet bereid zijn</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Sheet1!$F$2</c:f>
              <c:numCache>
                <c:formatCode>General</c:formatCode>
                <c:ptCount val="1"/>
                <c:pt idx="0">
                  <c:v>38.85</c:v>
                </c:pt>
              </c:numCache>
            </c:numRef>
          </c:val>
          <c:extLst xmlns:c16r2="http://schemas.microsoft.com/office/drawing/2015/06/chart">
            <c:ext xmlns:c16="http://schemas.microsoft.com/office/drawing/2014/chart" uri="{C3380CC4-5D6E-409C-BE32-E72D297353CC}">
              <c16:uniqueId val="{00000006-E3D2-4D83-9D65-4E52C764CEBD}"/>
            </c:ext>
          </c:extLst>
        </c:ser>
        <c:dLbls>
          <c:showLegendKey val="0"/>
          <c:showVal val="0"/>
          <c:showCatName val="0"/>
          <c:showSerName val="0"/>
          <c:showPercent val="0"/>
          <c:showBubbleSize val="0"/>
        </c:dLbls>
        <c:gapWidth val="267"/>
        <c:overlap val="-81"/>
        <c:axId val="-2126562648"/>
        <c:axId val="-2126554312"/>
      </c:barChart>
      <c:catAx>
        <c:axId val="-2126562648"/>
        <c:scaling>
          <c:orientation val="minMax"/>
        </c:scaling>
        <c:delete val="1"/>
        <c:axPos val="b"/>
        <c:numFmt formatCode="General" sourceLinked="0"/>
        <c:majorTickMark val="out"/>
        <c:minorTickMark val="none"/>
        <c:tickLblPos val="nextTo"/>
        <c:crossAx val="-2126554312"/>
        <c:crosses val="autoZero"/>
        <c:auto val="1"/>
        <c:lblAlgn val="ctr"/>
        <c:lblOffset val="100"/>
        <c:noMultiLvlLbl val="0"/>
      </c:catAx>
      <c:valAx>
        <c:axId val="-2126554312"/>
        <c:scaling>
          <c:orientation val="minMax"/>
          <c:max val="50.0"/>
          <c:min val="0.0"/>
        </c:scaling>
        <c:delete val="1"/>
        <c:axPos val="l"/>
        <c:numFmt formatCode="General" sourceLinked="1"/>
        <c:majorTickMark val="out"/>
        <c:minorTickMark val="none"/>
        <c:tickLblPos val="nextTo"/>
        <c:crossAx val="-2126562648"/>
        <c:crosses val="autoZero"/>
        <c:crossBetween val="between"/>
      </c:valAx>
    </c:plotArea>
    <c:legend>
      <c:legendPos val="r"/>
      <c:layout>
        <c:manualLayout>
          <c:xMode val="edge"/>
          <c:yMode val="edge"/>
          <c:x val="0.562770177165354"/>
          <c:y val="0.218557234435984"/>
          <c:w val="0.424729822834646"/>
          <c:h val="0.704165032722853"/>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Limburg</c:v>
                </c:pt>
                <c:pt idx="2">
                  <c:v>Man</c:v>
                </c:pt>
                <c:pt idx="3">
                  <c:v>Vrouw</c:v>
                </c:pt>
                <c:pt idx="4">
                  <c:v>15-34</c:v>
                </c:pt>
                <c:pt idx="5">
                  <c:v>35-54</c:v>
                </c:pt>
                <c:pt idx="6">
                  <c:v>55+</c:v>
                </c:pt>
                <c:pt idx="7">
                  <c:v>Landelijk</c:v>
                </c:pt>
                <c:pt idx="8">
                  <c:v>Stedelijk</c:v>
                </c:pt>
                <c:pt idx="9">
                  <c:v>Laag opgeleid</c:v>
                </c:pt>
                <c:pt idx="10">
                  <c:v>Gemiddeld</c:v>
                </c:pt>
                <c:pt idx="11">
                  <c:v>Hoog opgeleid</c:v>
                </c:pt>
                <c:pt idx="12">
                  <c:v>Ja</c:v>
                </c:pt>
                <c:pt idx="13">
                  <c:v>Nee</c:v>
                </c:pt>
              </c:strCache>
            </c:strRef>
          </c:cat>
          <c:val>
            <c:numRef>
              <c:f>Sheet1!$B$2:$B$15</c:f>
              <c:numCache>
                <c:formatCode>General</c:formatCode>
                <c:ptCount val="14"/>
                <c:pt idx="0">
                  <c:v>38.85</c:v>
                </c:pt>
                <c:pt idx="1">
                  <c:v>42.13</c:v>
                </c:pt>
                <c:pt idx="2">
                  <c:v>36.85</c:v>
                </c:pt>
                <c:pt idx="3">
                  <c:v>40.77</c:v>
                </c:pt>
                <c:pt idx="4">
                  <c:v>32.41</c:v>
                </c:pt>
                <c:pt idx="5">
                  <c:v>43.14</c:v>
                </c:pt>
                <c:pt idx="6">
                  <c:v>39.21</c:v>
                </c:pt>
                <c:pt idx="7">
                  <c:v>37.01</c:v>
                </c:pt>
                <c:pt idx="8">
                  <c:v>41.1</c:v>
                </c:pt>
                <c:pt idx="9">
                  <c:v>50.62</c:v>
                </c:pt>
                <c:pt idx="10">
                  <c:v>39.68</c:v>
                </c:pt>
                <c:pt idx="11">
                  <c:v>27.7</c:v>
                </c:pt>
                <c:pt idx="12">
                  <c:v>40.94</c:v>
                </c:pt>
                <c:pt idx="13">
                  <c:v>36.46</c:v>
                </c:pt>
              </c:numCache>
            </c:numRef>
          </c:val>
          <c:extLst xmlns:c16r2="http://schemas.microsoft.com/office/drawing/2015/06/chart">
            <c:ext xmlns:c16="http://schemas.microsoft.com/office/drawing/2014/chart" uri="{C3380CC4-5D6E-409C-BE32-E72D297353CC}">
              <c16:uniqueId val="{00000000-4314-47FD-864A-9D6851B5379C}"/>
            </c:ext>
          </c:extLst>
        </c:ser>
        <c:dLbls>
          <c:showLegendKey val="0"/>
          <c:showVal val="0"/>
          <c:showCatName val="0"/>
          <c:showSerName val="0"/>
          <c:showPercent val="0"/>
          <c:showBubbleSize val="0"/>
        </c:dLbls>
        <c:gapWidth val="75"/>
        <c:axId val="-2134075400"/>
        <c:axId val="-2134072456"/>
      </c:barChart>
      <c:catAx>
        <c:axId val="-2134075400"/>
        <c:scaling>
          <c:orientation val="minMax"/>
        </c:scaling>
        <c:delete val="1"/>
        <c:axPos val="b"/>
        <c:numFmt formatCode="#,##0" sourceLinked="0"/>
        <c:majorTickMark val="out"/>
        <c:minorTickMark val="none"/>
        <c:tickLblPos val="nextTo"/>
        <c:crossAx val="-2134072456"/>
        <c:crosses val="autoZero"/>
        <c:auto val="1"/>
        <c:lblAlgn val="ctr"/>
        <c:lblOffset val="100"/>
        <c:noMultiLvlLbl val="0"/>
      </c:catAx>
      <c:valAx>
        <c:axId val="-2134072456"/>
        <c:scaling>
          <c:orientation val="minMax"/>
          <c:max val="100.0"/>
          <c:min val="0.0"/>
        </c:scaling>
        <c:delete val="1"/>
        <c:axPos val="l"/>
        <c:numFmt formatCode="#,##0" sourceLinked="0"/>
        <c:majorTickMark val="none"/>
        <c:minorTickMark val="none"/>
        <c:tickLblPos val="none"/>
        <c:crossAx val="-213407540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Nee</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0D7E-4529-B231-F390B625C8A1}"/>
            </c:ext>
          </c:extLst>
        </c:ser>
        <c:dLbls>
          <c:showLegendKey val="0"/>
          <c:showVal val="0"/>
          <c:showCatName val="0"/>
          <c:showSerName val="0"/>
          <c:showPercent val="0"/>
          <c:showBubbleSize val="0"/>
        </c:dLbls>
        <c:gapWidth val="150"/>
        <c:overlap val="100"/>
        <c:axId val="-2126412664"/>
        <c:axId val="-2126355864"/>
      </c:barChart>
      <c:catAx>
        <c:axId val="-2126412664"/>
        <c:scaling>
          <c:orientation val="minMax"/>
        </c:scaling>
        <c:delete val="1"/>
        <c:axPos val="b"/>
        <c:numFmt formatCode="#,##0" sourceLinked="0"/>
        <c:majorTickMark val="out"/>
        <c:minorTickMark val="none"/>
        <c:tickLblPos val="nextTo"/>
        <c:crossAx val="-2126355864"/>
        <c:crosses val="autoZero"/>
        <c:auto val="1"/>
        <c:lblAlgn val="ctr"/>
        <c:lblOffset val="100"/>
        <c:noMultiLvlLbl val="0"/>
      </c:catAx>
      <c:valAx>
        <c:axId val="-2126355864"/>
        <c:scaling>
          <c:orientation val="minMax"/>
          <c:max val="1.0"/>
          <c:min val="0.0"/>
        </c:scaling>
        <c:delete val="1"/>
        <c:axPos val="l"/>
        <c:numFmt formatCode="0%" sourceLinked="0"/>
        <c:majorTickMark val="none"/>
        <c:minorTickMark val="none"/>
        <c:tickLblPos val="none"/>
        <c:crossAx val="-2126412664"/>
        <c:crosses val="autoZero"/>
        <c:crossBetween val="between"/>
      </c:valAx>
    </c:plotArea>
    <c:legend>
      <c:legendPos val="r"/>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11059CDB-72EA-483D-9A34-D50D3267644F}" type="datetimeFigureOut">
              <a:rPr lang="en-GB" smtClean="0"/>
              <a:t>12/07/16</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82556AC4-8048-47C4-97D0-565009C72CFD}" type="slidenum">
              <a:rPr lang="en-GB" smtClean="0"/>
              <a:t>‹#›</a:t>
            </a:fld>
            <a:endParaRPr lang="en-GB"/>
          </a:p>
        </p:txBody>
      </p:sp>
    </p:spTree>
    <p:extLst>
      <p:ext uri="{BB962C8B-B14F-4D97-AF65-F5344CB8AC3E}">
        <p14:creationId xmlns:p14="http://schemas.microsoft.com/office/powerpoint/2010/main" val="326824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2D6798F8-BDA6-46C0-A11F-B16041C3620C}" type="datetimeFigureOut">
              <a:rPr lang="en-GB" smtClean="0"/>
              <a:t>12/07/16</a:t>
            </a:fld>
            <a:endParaRPr lang="en-GB"/>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28DE85F-A49F-4D4C-8D78-799212E249B2}" type="slidenum">
              <a:rPr lang="en-GB" smtClean="0"/>
              <a:t>‹#›</a:t>
            </a:fld>
            <a:endParaRPr lang="en-GB"/>
          </a:p>
        </p:txBody>
      </p:sp>
    </p:spTree>
    <p:extLst>
      <p:ext uri="{BB962C8B-B14F-4D97-AF65-F5344CB8AC3E}">
        <p14:creationId xmlns:p14="http://schemas.microsoft.com/office/powerpoint/2010/main" val="410335867"/>
      </p:ext>
    </p:extLst>
  </p:cSld>
  <p:clrMap bg1="lt1" tx1="dk1" bg2="lt2" tx2="dk2" accent1="accent1" accent2="accent2" accent3="accent3" accent4="accent4" accent5="accent5" accent6="accent6" hlink="hlink" folHlink="folHlink"/>
  <p:notesStyle>
    <a:lvl1pPr marL="0" algn="l" defTabSz="924282" rtl="0" eaLnBrk="1" latinLnBrk="0" hangingPunct="1">
      <a:defRPr sz="1200" kern="1200">
        <a:solidFill>
          <a:schemeClr val="tx1"/>
        </a:solidFill>
        <a:latin typeface="+mn-lt"/>
        <a:ea typeface="+mn-ea"/>
        <a:cs typeface="+mn-cs"/>
      </a:defRPr>
    </a:lvl1pPr>
    <a:lvl2pPr marL="462140" algn="l" defTabSz="924282" rtl="0" eaLnBrk="1" latinLnBrk="0" hangingPunct="1">
      <a:defRPr sz="1200" kern="1200">
        <a:solidFill>
          <a:schemeClr val="tx1"/>
        </a:solidFill>
        <a:latin typeface="+mn-lt"/>
        <a:ea typeface="+mn-ea"/>
        <a:cs typeface="+mn-cs"/>
      </a:defRPr>
    </a:lvl2pPr>
    <a:lvl3pPr marL="924282" algn="l" defTabSz="924282" rtl="0" eaLnBrk="1" latinLnBrk="0" hangingPunct="1">
      <a:defRPr sz="1200" kern="1200">
        <a:solidFill>
          <a:schemeClr val="tx1"/>
        </a:solidFill>
        <a:latin typeface="+mn-lt"/>
        <a:ea typeface="+mn-ea"/>
        <a:cs typeface="+mn-cs"/>
      </a:defRPr>
    </a:lvl3pPr>
    <a:lvl4pPr marL="1386422" algn="l" defTabSz="924282" rtl="0" eaLnBrk="1" latinLnBrk="0" hangingPunct="1">
      <a:defRPr sz="1200" kern="1200">
        <a:solidFill>
          <a:schemeClr val="tx1"/>
        </a:solidFill>
        <a:latin typeface="+mn-lt"/>
        <a:ea typeface="+mn-ea"/>
        <a:cs typeface="+mn-cs"/>
      </a:defRPr>
    </a:lvl4pPr>
    <a:lvl5pPr marL="1848564" algn="l" defTabSz="924282" rtl="0" eaLnBrk="1" latinLnBrk="0" hangingPunct="1">
      <a:defRPr sz="1200" kern="1200">
        <a:solidFill>
          <a:schemeClr val="tx1"/>
        </a:solidFill>
        <a:latin typeface="+mn-lt"/>
        <a:ea typeface="+mn-ea"/>
        <a:cs typeface="+mn-cs"/>
      </a:defRPr>
    </a:lvl5pPr>
    <a:lvl6pPr marL="2310704" algn="l" defTabSz="924282" rtl="0" eaLnBrk="1" latinLnBrk="0" hangingPunct="1">
      <a:defRPr sz="1200" kern="1200">
        <a:solidFill>
          <a:schemeClr val="tx1"/>
        </a:solidFill>
        <a:latin typeface="+mn-lt"/>
        <a:ea typeface="+mn-ea"/>
        <a:cs typeface="+mn-cs"/>
      </a:defRPr>
    </a:lvl6pPr>
    <a:lvl7pPr marL="2772846" algn="l" defTabSz="924282" rtl="0" eaLnBrk="1" latinLnBrk="0" hangingPunct="1">
      <a:defRPr sz="1200" kern="1200">
        <a:solidFill>
          <a:schemeClr val="tx1"/>
        </a:solidFill>
        <a:latin typeface="+mn-lt"/>
        <a:ea typeface="+mn-ea"/>
        <a:cs typeface="+mn-cs"/>
      </a:defRPr>
    </a:lvl7pPr>
    <a:lvl8pPr marL="3234986" algn="l" defTabSz="924282" rtl="0" eaLnBrk="1" latinLnBrk="0" hangingPunct="1">
      <a:defRPr sz="1200" kern="1200">
        <a:solidFill>
          <a:schemeClr val="tx1"/>
        </a:solidFill>
        <a:latin typeface="+mn-lt"/>
        <a:ea typeface="+mn-ea"/>
        <a:cs typeface="+mn-cs"/>
      </a:defRPr>
    </a:lvl8pPr>
    <a:lvl9pPr marL="3697126" algn="l" defTabSz="92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DE85F-A49F-4D4C-8D78-799212E249B2}" type="slidenum">
              <a:rPr lang="en-GB" smtClean="0"/>
              <a:t>1</a:t>
            </a:fld>
            <a:endParaRPr lang="en-GB" dirty="0"/>
          </a:p>
        </p:txBody>
      </p:sp>
    </p:spTree>
    <p:extLst>
      <p:ext uri="{BB962C8B-B14F-4D97-AF65-F5344CB8AC3E}">
        <p14:creationId xmlns:p14="http://schemas.microsoft.com/office/powerpoint/2010/main" val="317595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28DE85F-A49F-4D4C-8D78-799212E249B2}" type="slidenum">
              <a:rPr lang="en-GB" smtClean="0"/>
              <a:t>2</a:t>
            </a:fld>
            <a:endParaRPr lang="en-GB" dirty="0"/>
          </a:p>
        </p:txBody>
      </p:sp>
      <p:sp>
        <p:nvSpPr>
          <p:cNvPr id="5" name="Notes Placeholder 4"/>
          <p:cNvSpPr>
            <a:spLocks noGrp="1"/>
          </p:cNvSpPr>
          <p:nvPr>
            <p:ph type="body" sz="quarter" idx="11"/>
          </p:nvPr>
        </p:nvSpPr>
        <p:spPr/>
        <p:txBody>
          <a:bodyPr/>
          <a:lstStyle/>
          <a:p>
            <a:endParaRPr lang="fr-BE" dirty="0"/>
          </a:p>
        </p:txBody>
      </p:sp>
    </p:spTree>
    <p:extLst>
      <p:ext uri="{BB962C8B-B14F-4D97-AF65-F5344CB8AC3E}">
        <p14:creationId xmlns:p14="http://schemas.microsoft.com/office/powerpoint/2010/main" val="652415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628DE85F-A49F-4D4C-8D78-799212E249B2}" type="slidenum">
              <a:rPr lang="en-GB" smtClean="0"/>
              <a:t>3</a:t>
            </a:fld>
            <a:endParaRPr lang="en-GB"/>
          </a:p>
        </p:txBody>
      </p:sp>
    </p:spTree>
    <p:extLst>
      <p:ext uri="{BB962C8B-B14F-4D97-AF65-F5344CB8AC3E}">
        <p14:creationId xmlns:p14="http://schemas.microsoft.com/office/powerpoint/2010/main" val="2610419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628DE85F-A49F-4D4C-8D78-799212E249B2}" type="slidenum">
              <a:rPr lang="en-GB" smtClean="0"/>
              <a:t>4</a:t>
            </a:fld>
            <a:endParaRPr lang="en-GB"/>
          </a:p>
        </p:txBody>
      </p:sp>
    </p:spTree>
    <p:extLst>
      <p:ext uri="{BB962C8B-B14F-4D97-AF65-F5344CB8AC3E}">
        <p14:creationId xmlns:p14="http://schemas.microsoft.com/office/powerpoint/2010/main" val="262701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628DE85F-A49F-4D4C-8D78-799212E249B2}" type="slidenum">
              <a:rPr lang="en-GB" smtClean="0"/>
              <a:t>5</a:t>
            </a:fld>
            <a:endParaRPr lang="en-GB"/>
          </a:p>
        </p:txBody>
      </p:sp>
    </p:spTree>
    <p:extLst>
      <p:ext uri="{BB962C8B-B14F-4D97-AF65-F5344CB8AC3E}">
        <p14:creationId xmlns:p14="http://schemas.microsoft.com/office/powerpoint/2010/main" val="2627010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6</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23</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28</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32</a:t>
            </a:fld>
            <a:endParaRPr lang="en-GB"/>
          </a:p>
        </p:txBody>
      </p:sp>
    </p:spTree>
    <p:extLst>
      <p:ext uri="{BB962C8B-B14F-4D97-AF65-F5344CB8AC3E}">
        <p14:creationId xmlns:p14="http://schemas.microsoft.com/office/powerpoint/2010/main" val="291050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8966"/>
            <a:ext cx="3740523" cy="5152466"/>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a:lstStyle/>
          <a:p>
            <a:r>
              <a:rPr lang="en-US"/>
              <a:t>Click icon to add picture</a:t>
            </a:r>
            <a:endParaRPr lang="en-GB" dirty="0"/>
          </a:p>
        </p:txBody>
      </p:sp>
      <p:sp>
        <p:nvSpPr>
          <p:cNvPr id="2" name="Title 1"/>
          <p:cNvSpPr>
            <a:spLocks noGrp="1"/>
          </p:cNvSpPr>
          <p:nvPr>
            <p:ph type="ctrTitle"/>
          </p:nvPr>
        </p:nvSpPr>
        <p:spPr>
          <a:xfrm>
            <a:off x="4176000" y="2654110"/>
            <a:ext cx="4699059" cy="332399"/>
          </a:xfrm>
          <a:prstGeom prst="rect">
            <a:avLst/>
          </a:prstGeom>
        </p:spPr>
        <p:txBody>
          <a:bodyPr anchor="ctr"/>
          <a:lstStyle>
            <a:lvl1pPr>
              <a:defRPr sz="2400" b="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176000" y="3390180"/>
            <a:ext cx="4699059" cy="806451"/>
          </a:xfrm>
          <a:prstGeom prst="rect">
            <a:avLst/>
          </a:prstGeom>
        </p:spPr>
        <p:txBody>
          <a:bodyPr/>
          <a:lstStyle>
            <a:lvl1pPr marL="0" indent="0" algn="l">
              <a:buNone/>
              <a:defRPr baseline="0">
                <a:solidFill>
                  <a:schemeClr val="bg2">
                    <a:lumMod val="75000"/>
                  </a:schemeClr>
                </a:solidFill>
              </a:defRPr>
            </a:lvl1pPr>
            <a:lvl2pPr marL="3240" indent="0" algn="l">
              <a:spcBef>
                <a:spcPts val="0"/>
              </a:spcBef>
              <a:buNone/>
              <a:tabLst/>
              <a:defRPr baseline="0">
                <a:solidFill>
                  <a:schemeClr val="bg2">
                    <a:lumMod val="75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Prepared FOR:</a:t>
            </a:r>
          </a:p>
          <a:p>
            <a:pPr lvl="1"/>
            <a:r>
              <a:rPr lang="en-US" dirty="0"/>
              <a:t>Contact person or company name</a:t>
            </a:r>
          </a:p>
        </p:txBody>
      </p:sp>
      <p:sp>
        <p:nvSpPr>
          <p:cNvPr id="20" name="Text Placeholder 19"/>
          <p:cNvSpPr>
            <a:spLocks noGrp="1"/>
          </p:cNvSpPr>
          <p:nvPr>
            <p:ph type="body" sz="quarter" idx="13" hasCustomPrompt="1"/>
          </p:nvPr>
        </p:nvSpPr>
        <p:spPr>
          <a:xfrm>
            <a:off x="4176000" y="1251241"/>
            <a:ext cx="4699059" cy="1266981"/>
          </a:xfrm>
          <a:prstGeom prst="rect">
            <a:avLst/>
          </a:prstGeom>
        </p:spPr>
        <p:txBody>
          <a:bodyPr anchor="b">
            <a:normAutofit/>
          </a:bodyPr>
          <a:lstStyle>
            <a:lvl1pPr>
              <a:defRPr sz="4000" b="0" cap="none" baseline="0">
                <a:solidFill>
                  <a:schemeClr val="tx1">
                    <a:lumMod val="75000"/>
                    <a:lumOff val="25000"/>
                  </a:schemeClr>
                </a:solidFill>
              </a:defRPr>
            </a:lvl1pPr>
          </a:lstStyle>
          <a:p>
            <a:pPr lvl="0"/>
            <a:r>
              <a:rPr lang="en-US" dirty="0"/>
              <a:t>Full presentation title</a:t>
            </a:r>
            <a:endParaRPr lang="en-GB" dirty="0"/>
          </a:p>
        </p:txBody>
      </p:sp>
      <p:sp>
        <p:nvSpPr>
          <p:cNvPr id="11" name="Slide Number Placeholder 5"/>
          <p:cNvSpPr>
            <a:spLocks noGrp="1"/>
          </p:cNvSpPr>
          <p:nvPr>
            <p:ph type="sldNum" sz="quarter" idx="12"/>
          </p:nvPr>
        </p:nvSpPr>
        <p:spPr>
          <a:xfrm>
            <a:off x="247311" y="4627422"/>
            <a:ext cx="560381" cy="260192"/>
          </a:xfrm>
          <a:prstGeom prst="rect">
            <a:avLst/>
          </a:prstGeom>
        </p:spPr>
        <p:txBody>
          <a:bodyPr lIns="0" tIns="0" rIns="0" bIns="0" anchor="b"/>
          <a:lstStyle>
            <a:lvl1pPr>
              <a:defRPr sz="800">
                <a:solidFill>
                  <a:schemeClr val="bg1">
                    <a:lumMod val="95000"/>
                  </a:schemeClr>
                </a:solidFill>
              </a:defRPr>
            </a:lvl1pPr>
          </a:lstStyle>
          <a:p>
            <a:fld id="{7F034911-0302-4AAB-AEF0-815419E29289}" type="slidenum">
              <a:rPr lang="en-US" smtClean="0"/>
              <a:pPr/>
              <a:t>‹#›</a:t>
            </a:fld>
            <a:endParaRPr lang="en-US"/>
          </a:p>
        </p:txBody>
      </p:sp>
      <p:sp>
        <p:nvSpPr>
          <p:cNvPr id="14" name="Footer Placeholder 10"/>
          <p:cNvSpPr>
            <a:spLocks noGrp="1"/>
          </p:cNvSpPr>
          <p:nvPr>
            <p:ph type="ftr" sz="quarter" idx="11"/>
          </p:nvPr>
        </p:nvSpPr>
        <p:spPr>
          <a:xfrm>
            <a:off x="4176000" y="4219575"/>
            <a:ext cx="4699059" cy="407846"/>
          </a:xfrm>
          <a:prstGeom prst="rect">
            <a:avLst/>
          </a:prstGeom>
        </p:spPr>
        <p:txBody>
          <a:bodyPr lIns="90000" tIns="0" rIns="0" bIns="0"/>
          <a:lstStyle>
            <a:lvl1pPr>
              <a:defRPr sz="900">
                <a:solidFill>
                  <a:schemeClr val="accent4">
                    <a:lumMod val="75000"/>
                  </a:schemeClr>
                </a:solidFill>
              </a:defRPr>
            </a:lvl1pPr>
          </a:lstStyle>
          <a:p>
            <a:r>
              <a:rPr lang="en-GB" dirty="0"/>
              <a:t>© 2015 Ipsos.  All rights reserved. Contains Ipsos' Confidential and Proprietary information and may not be disclosed or reproduced without the prior written consent of Ipsos.</a:t>
            </a:r>
          </a:p>
        </p:txBody>
      </p:sp>
      <p:sp>
        <p:nvSpPr>
          <p:cNvPr id="21" name="TextBox 20"/>
          <p:cNvSpPr txBox="1"/>
          <p:nvPr userDrawn="1"/>
        </p:nvSpPr>
        <p:spPr>
          <a:xfrm>
            <a:off x="239634" y="4686827"/>
            <a:ext cx="307188" cy="238005"/>
          </a:xfrm>
          <a:prstGeom prst="rect">
            <a:avLst/>
          </a:prstGeom>
        </p:spPr>
        <p:txBody>
          <a:bodyPr vert="horz" wrap="none" lIns="0" tIns="0" rIns="0" bIns="0" rtlCol="0" anchor="b">
            <a:normAutofit/>
          </a:bodyPr>
          <a:lstStyle/>
          <a:p>
            <a:pPr>
              <a:lnSpc>
                <a:spcPct val="85000"/>
              </a:lnSpc>
              <a:spcBef>
                <a:spcPts val="204"/>
              </a:spcBef>
            </a:pPr>
            <a:fld id="{01990C03-C3A3-48FE-AF6D-3AE397C89625}" type="slidenum">
              <a:rPr lang="en-GB" sz="1000">
                <a:solidFill>
                  <a:schemeClr val="bg1"/>
                </a:solidFill>
              </a:rPr>
              <a:pPr>
                <a:lnSpc>
                  <a:spcPct val="85000"/>
                </a:lnSpc>
                <a:spcBef>
                  <a:spcPts val="204"/>
                </a:spcBef>
              </a:pPr>
              <a:t>‹#›</a:t>
            </a:fld>
            <a:endParaRPr lang="en-GB" sz="1000" dirty="0">
              <a:solidFill>
                <a:schemeClr val="bg1"/>
              </a:solidFill>
            </a:endParaRPr>
          </a:p>
        </p:txBody>
      </p:sp>
    </p:spTree>
    <p:extLst>
      <p:ext uri="{BB962C8B-B14F-4D97-AF65-F5344CB8AC3E}">
        <p14:creationId xmlns:p14="http://schemas.microsoft.com/office/powerpoint/2010/main" val="377510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Green]">
    <p:bg>
      <p:bgPr>
        <a:solidFill>
          <a:schemeClr val="accent6"/>
        </a:solidFill>
        <a:effectLst/>
      </p:bgPr>
    </p:bg>
    <p:spTree>
      <p:nvGrpSpPr>
        <p:cNvPr id="1" name=""/>
        <p:cNvGrpSpPr/>
        <p:nvPr/>
      </p:nvGrpSpPr>
      <p:grpSpPr>
        <a:xfrm>
          <a:off x="0" y="0"/>
          <a:ext cx="0" cy="0"/>
          <a:chOff x="0" y="0"/>
          <a:chExt cx="0" cy="0"/>
        </a:xfrm>
      </p:grpSpPr>
      <p:sp>
        <p:nvSpPr>
          <p:cNvPr id="12" name="Picture Placeholder 5"/>
          <p:cNvSpPr>
            <a:spLocks noGrp="1"/>
          </p:cNvSpPr>
          <p:nvPr>
            <p:ph type="pic" sz="quarter" idx="18"/>
          </p:nvPr>
        </p:nvSpPr>
        <p:spPr>
          <a:xfrm>
            <a:off x="0" y="-8966"/>
            <a:ext cx="9144000" cy="5152465"/>
          </a:xfrm>
          <a:prstGeom prst="rect">
            <a:avLst/>
          </a:prstGeom>
          <a:solidFill>
            <a:srgbClr val="781D7E"/>
          </a:solidFill>
        </p:spPr>
        <p:txBody>
          <a:bodyPr/>
          <a:lstStyle/>
          <a:p>
            <a:r>
              <a:rPr lang="en-US"/>
              <a:t>Click icon to add picture</a:t>
            </a:r>
            <a:endParaRPr lang="en-GB"/>
          </a:p>
        </p:txBody>
      </p:sp>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TextBox 15"/>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19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Green]">
    <p:bg>
      <p:bgPr>
        <a:solidFill>
          <a:schemeClr val="tx2"/>
        </a:solidFill>
        <a:effectLst/>
      </p:bgPr>
    </p:bg>
    <p:spTree>
      <p:nvGrpSpPr>
        <p:cNvPr id="1" name=""/>
        <p:cNvGrpSpPr/>
        <p:nvPr/>
      </p:nvGrpSpPr>
      <p:grpSpPr>
        <a:xfrm>
          <a:off x="0" y="0"/>
          <a:ext cx="0" cy="0"/>
          <a:chOff x="0" y="0"/>
          <a:chExt cx="0" cy="0"/>
        </a:xfrm>
      </p:grpSpPr>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6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Red]">
    <p:bg>
      <p:bgPr>
        <a:solidFill>
          <a:schemeClr val="accent1"/>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37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Red]">
    <p:bg>
      <p:bgPr>
        <a:solidFill>
          <a:schemeClr val="accent2"/>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168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Slide - Box Image [Red]">
    <p:bg>
      <p:bgPr>
        <a:solidFill>
          <a:schemeClr val="accent3"/>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1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lide - Box Image [Red]">
    <p:bg>
      <p:bgPr>
        <a:solidFill>
          <a:schemeClr val="accent5"/>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1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Slide - Box Image [Red]">
    <p:bg>
      <p:bgPr>
        <a:solidFill>
          <a:schemeClr val="bg2"/>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00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s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title</a:t>
            </a:r>
            <a:endParaRPr lang="en-GB" dirty="0"/>
          </a:p>
        </p:txBody>
      </p:sp>
    </p:spTree>
    <p:extLst>
      <p:ext uri="{BB962C8B-B14F-4D97-AF65-F5344CB8AC3E}">
        <p14:creationId xmlns:p14="http://schemas.microsoft.com/office/powerpoint/2010/main" val="4098691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
        <p:nvSpPr>
          <p:cNvPr id="7" name="Text Placeholder 6"/>
          <p:cNvSpPr>
            <a:spLocks noGrp="1"/>
          </p:cNvSpPr>
          <p:nvPr>
            <p:ph type="body" sz="quarter" idx="16" hasCustomPrompt="1"/>
          </p:nvPr>
        </p:nvSpPr>
        <p:spPr>
          <a:xfrm>
            <a:off x="224598" y="4582649"/>
            <a:ext cx="6718075" cy="318287"/>
          </a:xfrm>
          <a:prstGeom prst="rect">
            <a:avLst/>
          </a:prstGeom>
        </p:spPr>
        <p:txBody>
          <a:bodyPr lIns="0" tIns="0" rIns="0" bIns="0" anchor="t" anchorCtr="0">
            <a:noAutofit/>
          </a:bodyPr>
          <a:lstStyle>
            <a:lvl1pPr algn="l">
              <a:lnSpc>
                <a:spcPts val="800"/>
              </a:lnSpc>
              <a:spcBef>
                <a:spcPts val="0"/>
              </a:spcBef>
              <a:spcAft>
                <a:spcPts val="0"/>
              </a:spcAft>
              <a:defRPr sz="700" cap="none" baseline="0">
                <a:solidFill>
                  <a:schemeClr val="tx1">
                    <a:lumMod val="75000"/>
                    <a:lumOff val="25000"/>
                  </a:schemeClr>
                </a:solidFill>
              </a:defRPr>
            </a:lvl1pPr>
          </a:lstStyle>
          <a:p>
            <a:pPr lvl="0"/>
            <a:r>
              <a:rPr lang="en-US" dirty="0"/>
              <a:t>Question and Base</a:t>
            </a:r>
            <a:endParaRPr lang="en-GB" dirty="0"/>
          </a:p>
        </p:txBody>
      </p:sp>
    </p:spTree>
    <p:extLst>
      <p:ext uri="{BB962C8B-B14F-4D97-AF65-F5344CB8AC3E}">
        <p14:creationId xmlns:p14="http://schemas.microsoft.com/office/powerpoint/2010/main" val="279527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ptions">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24286" y="1388443"/>
            <a:ext cx="8640000" cy="2643008"/>
          </a:xfrm>
          <a:prstGeom prst="rect">
            <a:avLst/>
          </a:prstGeom>
        </p:spPr>
        <p:txBody>
          <a:bodyPr wrap="square"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235213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224286" y="1399203"/>
            <a:ext cx="8640000" cy="2639397"/>
          </a:xfrm>
          <a:prstGeom prst="rect">
            <a:avLst/>
          </a:prstGeom>
        </p:spPr>
        <p:txBody>
          <a:bodyPr lIns="0" tIns="0" rIns="0" bIns="0"/>
          <a:lstStyle>
            <a:lvl1pPr marL="176213" indent="-176213">
              <a:lnSpc>
                <a:spcPct val="100000"/>
              </a:lnSpc>
              <a:spcBef>
                <a:spcPts val="300"/>
              </a:spcBef>
              <a:spcAft>
                <a:spcPts val="300"/>
              </a:spcAft>
              <a:buFont typeface="Arial" panose="020B0604020202020204" pitchFamily="34" charset="0"/>
              <a:buChar char="•"/>
              <a:defRPr sz="1200" cap="none">
                <a:solidFill>
                  <a:schemeClr val="tx1">
                    <a:lumMod val="75000"/>
                    <a:lumOff val="25000"/>
                  </a:schemeClr>
                </a:solidFill>
              </a:defRPr>
            </a:lvl1pPr>
            <a:lvl2pPr marL="476250" indent="-166688">
              <a:lnSpc>
                <a:spcPct val="100000"/>
              </a:lnSpc>
              <a:spcBef>
                <a:spcPts val="300"/>
              </a:spcBef>
              <a:spcAft>
                <a:spcPts val="300"/>
              </a:spcAft>
              <a:buFont typeface="Arial" panose="020B0604020202020204" pitchFamily="34" charset="0"/>
              <a:buChar char="–"/>
              <a:tabLst/>
              <a:defRPr sz="1200">
                <a:solidFill>
                  <a:schemeClr val="tx1">
                    <a:lumMod val="75000"/>
                    <a:lumOff val="25000"/>
                  </a:schemeClr>
                </a:solidFill>
              </a:defRPr>
            </a:lvl2pPr>
            <a:lvl3pPr marL="692150" indent="-177800">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3pPr>
            <a:lvl5pPr marL="968375" indent="-174625">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195050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Bling">
    <p:spTree>
      <p:nvGrpSpPr>
        <p:cNvPr id="1" name=""/>
        <p:cNvGrpSpPr/>
        <p:nvPr/>
      </p:nvGrpSpPr>
      <p:grpSpPr>
        <a:xfrm>
          <a:off x="0" y="0"/>
          <a:ext cx="0" cy="0"/>
          <a:chOff x="0" y="0"/>
          <a:chExt cx="0" cy="0"/>
        </a:xfrm>
      </p:grpSpPr>
      <p:sp>
        <p:nvSpPr>
          <p:cNvPr id="2" name="Rectangle 1"/>
          <p:cNvSpPr/>
          <p:nvPr userDrawn="1"/>
        </p:nvSpPr>
        <p:spPr>
          <a:xfrm>
            <a:off x="0" y="998221"/>
            <a:ext cx="6608937" cy="289560"/>
          </a:xfrm>
          <a:prstGeom prst="rect">
            <a:avLst/>
          </a:prstGeom>
          <a:solidFill>
            <a:srgbClr val="781D7E"/>
          </a:solidFill>
          <a:ln>
            <a:solidFill>
              <a:srgbClr val="781D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ext Placeholder 10"/>
          <p:cNvSpPr>
            <a:spLocks noGrp="1"/>
          </p:cNvSpPr>
          <p:nvPr>
            <p:ph type="body" sz="quarter" idx="14"/>
          </p:nvPr>
        </p:nvSpPr>
        <p:spPr>
          <a:xfrm>
            <a:off x="224286" y="1388443"/>
            <a:ext cx="7870391" cy="2643008"/>
          </a:xfrm>
          <a:prstGeom prst="rect">
            <a:avLst/>
          </a:prstGeom>
        </p:spPr>
        <p:txBody>
          <a:bodyPr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itle 1"/>
          <p:cNvSpPr>
            <a:spLocks noGrp="1"/>
          </p:cNvSpPr>
          <p:nvPr>
            <p:ph type="title" hasCustomPrompt="1"/>
          </p:nvPr>
        </p:nvSpPr>
        <p:spPr>
          <a:xfrm>
            <a:off x="224286" y="105220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71321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2688"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5043071"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42688"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5043071"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42688" y="1388443"/>
            <a:ext cx="384375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5043071" y="1388443"/>
            <a:ext cx="384375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0"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5"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872077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4533"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3300205"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44533"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3300205"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3" name="Text Placeholder 10"/>
          <p:cNvSpPr>
            <a:spLocks noGrp="1"/>
          </p:cNvSpPr>
          <p:nvPr>
            <p:ph type="body" sz="quarter" idx="18"/>
          </p:nvPr>
        </p:nvSpPr>
        <p:spPr>
          <a:xfrm>
            <a:off x="244533" y="1388443"/>
            <a:ext cx="256161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3300205" y="1388443"/>
            <a:ext cx="2561614"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5" name="Text Placeholder 10"/>
          <p:cNvSpPr>
            <a:spLocks noGrp="1"/>
          </p:cNvSpPr>
          <p:nvPr>
            <p:ph type="body" sz="quarter" idx="20"/>
          </p:nvPr>
        </p:nvSpPr>
        <p:spPr>
          <a:xfrm>
            <a:off x="6301029"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16" name="Picture Placeholder 6"/>
          <p:cNvSpPr>
            <a:spLocks noGrp="1"/>
          </p:cNvSpPr>
          <p:nvPr>
            <p:ph type="pic" sz="quarter" idx="21"/>
          </p:nvPr>
        </p:nvSpPr>
        <p:spPr>
          <a:xfrm>
            <a:off x="6301029"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7" name="Text Placeholder 10"/>
          <p:cNvSpPr>
            <a:spLocks noGrp="1"/>
          </p:cNvSpPr>
          <p:nvPr>
            <p:ph type="body" sz="quarter" idx="22"/>
          </p:nvPr>
        </p:nvSpPr>
        <p:spPr>
          <a:xfrm>
            <a:off x="6301029" y="1388443"/>
            <a:ext cx="256161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8"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833649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35007"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2469336"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35007"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35007" y="1388443"/>
            <a:ext cx="1948830" cy="442660"/>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2469336" y="1388443"/>
            <a:ext cx="1948830" cy="442660"/>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2" name="Picture Placeholder 6"/>
          <p:cNvSpPr>
            <a:spLocks noGrp="1"/>
          </p:cNvSpPr>
          <p:nvPr>
            <p:ph type="pic" sz="quarter" idx="17"/>
          </p:nvPr>
        </p:nvSpPr>
        <p:spPr>
          <a:xfrm>
            <a:off x="2469336"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5" name="Text Placeholder 10"/>
          <p:cNvSpPr>
            <a:spLocks noGrp="1"/>
          </p:cNvSpPr>
          <p:nvPr>
            <p:ph type="body" sz="quarter" idx="20"/>
          </p:nvPr>
        </p:nvSpPr>
        <p:spPr>
          <a:xfrm>
            <a:off x="470366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17" name="Text Placeholder 10"/>
          <p:cNvSpPr>
            <a:spLocks noGrp="1"/>
          </p:cNvSpPr>
          <p:nvPr>
            <p:ph type="body" sz="quarter" idx="22"/>
          </p:nvPr>
        </p:nvSpPr>
        <p:spPr>
          <a:xfrm>
            <a:off x="4703665" y="1388443"/>
            <a:ext cx="1948830" cy="442660"/>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6" name="Picture Placeholder 6"/>
          <p:cNvSpPr>
            <a:spLocks noGrp="1"/>
          </p:cNvSpPr>
          <p:nvPr>
            <p:ph type="pic" sz="quarter" idx="21"/>
          </p:nvPr>
        </p:nvSpPr>
        <p:spPr>
          <a:xfrm>
            <a:off x="470366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18" name="Text Placeholder 10"/>
          <p:cNvSpPr>
            <a:spLocks noGrp="1"/>
          </p:cNvSpPr>
          <p:nvPr>
            <p:ph type="body" sz="quarter" idx="23"/>
          </p:nvPr>
        </p:nvSpPr>
        <p:spPr>
          <a:xfrm>
            <a:off x="693799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20" name="Text Placeholder 10"/>
          <p:cNvSpPr>
            <a:spLocks noGrp="1"/>
          </p:cNvSpPr>
          <p:nvPr>
            <p:ph type="body" sz="quarter" idx="25"/>
          </p:nvPr>
        </p:nvSpPr>
        <p:spPr>
          <a:xfrm>
            <a:off x="6937995" y="1388443"/>
            <a:ext cx="1948830" cy="442660"/>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9" name="Picture Placeholder 6"/>
          <p:cNvSpPr>
            <a:spLocks noGrp="1"/>
          </p:cNvSpPr>
          <p:nvPr>
            <p:ph type="pic" sz="quarter" idx="24"/>
          </p:nvPr>
        </p:nvSpPr>
        <p:spPr>
          <a:xfrm>
            <a:off x="693799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2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2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326914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2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7" y="1388443"/>
            <a:ext cx="3864347"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5012927" y="1388443"/>
            <a:ext cx="3873898"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0" name="Text Placeholder 9"/>
          <p:cNvSpPr>
            <a:spLocks noGrp="1"/>
          </p:cNvSpPr>
          <p:nvPr>
            <p:ph type="body" sz="quarter" idx="20"/>
          </p:nvPr>
        </p:nvSpPr>
        <p:spPr>
          <a:xfrm>
            <a:off x="242687" y="2001691"/>
            <a:ext cx="3864347"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9"/>
          <p:cNvSpPr>
            <a:spLocks noGrp="1"/>
          </p:cNvSpPr>
          <p:nvPr>
            <p:ph type="body" sz="quarter" idx="21"/>
          </p:nvPr>
        </p:nvSpPr>
        <p:spPr>
          <a:xfrm>
            <a:off x="5012927" y="2001691"/>
            <a:ext cx="3873898"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1"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2767825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3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6" y="1388444"/>
            <a:ext cx="2654085"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3255264" y="1388443"/>
            <a:ext cx="2654085"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7" name="Text Placeholder 10"/>
          <p:cNvSpPr>
            <a:spLocks noGrp="1"/>
          </p:cNvSpPr>
          <p:nvPr>
            <p:ph type="body" sz="quarter" idx="22"/>
          </p:nvPr>
        </p:nvSpPr>
        <p:spPr>
          <a:xfrm>
            <a:off x="6232737" y="1388444"/>
            <a:ext cx="2654085"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8" name="Text Placeholder 9"/>
          <p:cNvSpPr>
            <a:spLocks noGrp="1"/>
          </p:cNvSpPr>
          <p:nvPr>
            <p:ph type="body" sz="quarter" idx="23"/>
          </p:nvPr>
        </p:nvSpPr>
        <p:spPr>
          <a:xfrm>
            <a:off x="250368"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9"/>
          <p:cNvSpPr>
            <a:spLocks noGrp="1"/>
          </p:cNvSpPr>
          <p:nvPr>
            <p:ph type="body" sz="quarter" idx="21"/>
          </p:nvPr>
        </p:nvSpPr>
        <p:spPr>
          <a:xfrm>
            <a:off x="3255266"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9"/>
          <p:cNvSpPr>
            <a:spLocks noGrp="1"/>
          </p:cNvSpPr>
          <p:nvPr>
            <p:ph type="body" sz="quarter" idx="24"/>
          </p:nvPr>
        </p:nvSpPr>
        <p:spPr>
          <a:xfrm>
            <a:off x="6232739"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517875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4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0527" y="1388443"/>
            <a:ext cx="1912119"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2477192" y="1388443"/>
            <a:ext cx="1912119"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7" name="Text Placeholder 10"/>
          <p:cNvSpPr>
            <a:spLocks noGrp="1"/>
          </p:cNvSpPr>
          <p:nvPr>
            <p:ph type="body" sz="quarter" idx="22"/>
          </p:nvPr>
        </p:nvSpPr>
        <p:spPr>
          <a:xfrm>
            <a:off x="4713857" y="1388443"/>
            <a:ext cx="1912119"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20" name="Text Placeholder 10"/>
          <p:cNvSpPr>
            <a:spLocks noGrp="1"/>
          </p:cNvSpPr>
          <p:nvPr>
            <p:ph type="body" sz="quarter" idx="25"/>
          </p:nvPr>
        </p:nvSpPr>
        <p:spPr>
          <a:xfrm>
            <a:off x="6950523" y="1388443"/>
            <a:ext cx="1912119" cy="442661"/>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21" name="Text Placeholder 9"/>
          <p:cNvSpPr>
            <a:spLocks noGrp="1"/>
          </p:cNvSpPr>
          <p:nvPr>
            <p:ph type="body" sz="quarter" idx="20"/>
          </p:nvPr>
        </p:nvSpPr>
        <p:spPr>
          <a:xfrm>
            <a:off x="240527"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p:cNvSpPr>
            <a:spLocks noGrp="1"/>
          </p:cNvSpPr>
          <p:nvPr>
            <p:ph type="body" sz="quarter" idx="21"/>
          </p:nvPr>
        </p:nvSpPr>
        <p:spPr>
          <a:xfrm>
            <a:off x="2477192"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9"/>
          <p:cNvSpPr>
            <a:spLocks noGrp="1"/>
          </p:cNvSpPr>
          <p:nvPr>
            <p:ph type="body" sz="quarter" idx="26"/>
          </p:nvPr>
        </p:nvSpPr>
        <p:spPr>
          <a:xfrm>
            <a:off x="4713857"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9"/>
          <p:cNvSpPr>
            <a:spLocks noGrp="1"/>
          </p:cNvSpPr>
          <p:nvPr>
            <p:ph type="body" sz="quarter" idx="27"/>
          </p:nvPr>
        </p:nvSpPr>
        <p:spPr>
          <a:xfrm>
            <a:off x="6950523"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160013950"/>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1.png"/><Relationship Id="rId22"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pSp>
        <p:nvGrpSpPr>
          <p:cNvPr id="5" name="Group 4"/>
          <p:cNvGrpSpPr/>
          <p:nvPr/>
        </p:nvGrpSpPr>
        <p:grpSpPr>
          <a:xfrm>
            <a:off x="6965726" y="4594675"/>
            <a:ext cx="1933546" cy="355982"/>
            <a:chOff x="10239375" y="6688139"/>
            <a:chExt cx="2842245" cy="523426"/>
          </a:xfrm>
        </p:grpSpPr>
        <p:pic>
          <p:nvPicPr>
            <p:cNvPr id="11" name="Picture 10" descr="IPSOS_GAMECHANGERS_blue.png"/>
            <p:cNvPicPr>
              <a:picLocks noChangeAspect="1"/>
            </p:cNvPicPr>
            <p:nvPr/>
          </p:nvPicPr>
          <p:blipFill rotWithShape="1">
            <a:blip r:embed="rId21" cstate="print">
              <a:extLst>
                <a:ext uri="{28A0092B-C50C-407E-A947-70E740481C1C}">
                  <a14:useLocalDpi xmlns:a14="http://schemas.microsoft.com/office/drawing/2010/main" val="0"/>
                </a:ext>
              </a:extLst>
            </a:blip>
            <a:srcRect l="78888" t="-9671" b="-1"/>
            <a:stretch/>
          </p:blipFill>
          <p:spPr>
            <a:xfrm>
              <a:off x="12526963" y="6688139"/>
              <a:ext cx="554657" cy="523426"/>
            </a:xfrm>
            <a:prstGeom prst="rect">
              <a:avLst/>
            </a:prstGeom>
          </p:spPr>
        </p:pic>
        <p:pic>
          <p:nvPicPr>
            <p:cNvPr id="12" name="Picture 11" descr="IPSOS_GAMECHANGERS_blue.png"/>
            <p:cNvPicPr>
              <a:picLocks noChangeAspect="1"/>
            </p:cNvPicPr>
            <p:nvPr userDrawn="1"/>
          </p:nvPicPr>
          <p:blipFill rotWithShape="1">
            <a:blip r:embed="rId21" cstate="print">
              <a:extLst>
                <a:ext uri="{28A0092B-C50C-407E-A947-70E740481C1C}">
                  <a14:useLocalDpi xmlns:a14="http://schemas.microsoft.com/office/drawing/2010/main" val="0"/>
                </a:ext>
              </a:extLst>
            </a:blip>
            <a:srcRect t="14610" r="22774"/>
            <a:stretch/>
          </p:blipFill>
          <p:spPr>
            <a:xfrm>
              <a:off x="10239375" y="6804025"/>
              <a:ext cx="2028825" cy="407539"/>
            </a:xfrm>
            <a:prstGeom prst="rect">
              <a:avLst/>
            </a:prstGeom>
          </p:spPr>
        </p:pic>
      </p:grpSp>
      <p:sp>
        <p:nvSpPr>
          <p:cNvPr id="13" name="TextBox 12"/>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tx1">
                    <a:lumMod val="75000"/>
                    <a:lumOff val="25000"/>
                  </a:schemeClr>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tx1">
                  <a:lumMod val="75000"/>
                  <a:lumOff val="25000"/>
                </a:schemeClr>
              </a:solidFill>
              <a:latin typeface="+mn-lt"/>
              <a:ea typeface="+mn-ea"/>
              <a:cs typeface="+mn-cs"/>
            </a:endParaRPr>
          </a:p>
        </p:txBody>
      </p:sp>
      <p:pic>
        <p:nvPicPr>
          <p:cNvPr id="7" name="Picture 2" descr="J:\Sales\Templates\Ipsos Logo's\Brand logo\IPSOS-PUBLIC-AFFAIRS\PublicAffairs-WT-electronic-color.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37210" y="114108"/>
            <a:ext cx="2328863" cy="40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344813"/>
      </p:ext>
    </p:extLst>
  </p:cSld>
  <p:clrMap bg1="lt1" tx1="dk1" bg2="lt2" tx2="dk2" accent1="accent1" accent2="accent2" accent3="accent3" accent4="accent4" accent5="accent5" accent6="accent6" hlink="hlink" folHlink="folHlink"/>
  <p:sldLayoutIdLst>
    <p:sldLayoutId id="2147493389" r:id="rId1"/>
    <p:sldLayoutId id="2147493392" r:id="rId2"/>
    <p:sldLayoutId id="2147493396" r:id="rId3"/>
    <p:sldLayoutId id="2147493394" r:id="rId4"/>
    <p:sldLayoutId id="2147493397" r:id="rId5"/>
    <p:sldLayoutId id="2147493402" r:id="rId6"/>
    <p:sldLayoutId id="2147493400" r:id="rId7"/>
    <p:sldLayoutId id="2147493401" r:id="rId8"/>
    <p:sldLayoutId id="2147493318" r:id="rId9"/>
    <p:sldLayoutId id="2147493398" r:id="rId10"/>
    <p:sldLayoutId id="2147493383" r:id="rId11"/>
    <p:sldLayoutId id="2147493319" r:id="rId12"/>
    <p:sldLayoutId id="2147493323" r:id="rId13"/>
    <p:sldLayoutId id="2147493331" r:id="rId14"/>
    <p:sldLayoutId id="2147493332" r:id="rId15"/>
    <p:sldLayoutId id="2147493333" r:id="rId16"/>
    <p:sldLayoutId id="2147493334" r:id="rId17"/>
    <p:sldLayoutId id="2147493335" r:id="rId18"/>
    <p:sldLayoutId id="2147493336" r:id="rId19"/>
  </p:sldLayoutIdLst>
  <p:hf hdr="0"/>
  <p:txStyles>
    <p:titleStyle>
      <a:lvl1pPr algn="l" defTabSz="924282" rtl="0" eaLnBrk="1" latinLnBrk="0" hangingPunct="1">
        <a:lnSpc>
          <a:spcPct val="90000"/>
        </a:lnSpc>
        <a:spcBef>
          <a:spcPts val="408"/>
        </a:spcBef>
        <a:buNone/>
        <a:tabLst/>
        <a:defRPr sz="3300" b="1" kern="1200">
          <a:solidFill>
            <a:schemeClr val="tx1"/>
          </a:solidFill>
          <a:latin typeface="+mj-lt"/>
          <a:ea typeface="+mj-ea"/>
          <a:cs typeface="+mj-cs"/>
        </a:defRPr>
      </a:lvl1pPr>
    </p:titleStyle>
    <p:body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jpeg"/><Relationship Id="rId8" Type="http://schemas.openxmlformats.org/officeDocument/2006/relationships/image" Target="../media/image13.jpe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chart" Target="../charts/chart4.xml"/><Relationship Id="rId7" Type="http://schemas.openxmlformats.org/officeDocument/2006/relationships/chart" Target="../charts/chart5.xml"/><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5" Type="http://schemas.openxmlformats.org/officeDocument/2006/relationships/chart" Target="../charts/chart8.xml"/><Relationship Id="rId6" Type="http://schemas.openxmlformats.org/officeDocument/2006/relationships/chart" Target="../charts/chart9.xml"/><Relationship Id="rId7" Type="http://schemas.openxmlformats.org/officeDocument/2006/relationships/chart" Target="../charts/chart10.xml"/><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13.xml"/><Relationship Id="rId2"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1" Type="http://schemas.openxmlformats.org/officeDocument/2006/relationships/slideLayout" Target="../slideLayouts/slideLayout13.xml"/><Relationship Id="rId2" Type="http://schemas.openxmlformats.org/officeDocument/2006/relationships/chart" Target="../charts/chart18.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3.xml"/><Relationship Id="rId3" Type="http://schemas.openxmlformats.org/officeDocument/2006/relationships/chart" Target="../charts/chart24.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6.xml"/></Relationships>
</file>

<file path=ppt/slides/_rels/slide22.xml.rels><?xml version="1.0" encoding="UTF-8" standalone="yes"?>
<Relationships xmlns="http://schemas.openxmlformats.org/package/2006/relationships"><Relationship Id="rId3" Type="http://schemas.openxmlformats.org/officeDocument/2006/relationships/chart" Target="../charts/chart28.xml"/><Relationship Id="rId4" Type="http://schemas.openxmlformats.org/officeDocument/2006/relationships/chart" Target="../charts/chart29.xml"/><Relationship Id="rId1" Type="http://schemas.openxmlformats.org/officeDocument/2006/relationships/slideLayout" Target="../slideLayouts/slideLayout13.xml"/><Relationship Id="rId2" Type="http://schemas.openxmlformats.org/officeDocument/2006/relationships/chart" Target="../charts/char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 Id="rId3"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2.xml"/><Relationship Id="rId3" Type="http://schemas.openxmlformats.org/officeDocument/2006/relationships/chart" Target="../charts/char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www.ips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2318133"/>
            <a:ext cx="3646121" cy="282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4"/>
          <p:cNvSpPr>
            <a:spLocks noGrp="1"/>
          </p:cNvSpPr>
          <p:nvPr>
            <p:ph type="subTitle" idx="1"/>
          </p:nvPr>
        </p:nvSpPr>
        <p:spPr>
          <a:xfrm>
            <a:off x="4184272" y="3361605"/>
            <a:ext cx="4699059" cy="806451"/>
          </a:xfrm>
        </p:spPr>
        <p:txBody>
          <a:bodyPr/>
          <a:lstStyle/>
          <a:p>
            <a:r>
              <a:rPr lang="en-GB" dirty="0"/>
              <a:t>Prepared FOR:</a:t>
            </a:r>
          </a:p>
        </p:txBody>
      </p:sp>
      <p:sp>
        <p:nvSpPr>
          <p:cNvPr id="21" name="Text Placeholder 20"/>
          <p:cNvSpPr>
            <a:spLocks noGrp="1"/>
          </p:cNvSpPr>
          <p:nvPr>
            <p:ph type="body" sz="quarter" idx="13"/>
          </p:nvPr>
        </p:nvSpPr>
        <p:spPr/>
        <p:txBody>
          <a:bodyPr>
            <a:normAutofit/>
          </a:bodyPr>
          <a:lstStyle/>
          <a:p>
            <a:r>
              <a:rPr lang="nl-BE" sz="3200"/>
              <a:t>Proeven op Honden en Katten</a:t>
            </a:r>
            <a:endParaRPr lang="nl-BE" sz="3200" dirty="0"/>
          </a:p>
        </p:txBody>
      </p:sp>
      <p:sp>
        <p:nvSpPr>
          <p:cNvPr id="73" name="Footer Placeholder 10"/>
          <p:cNvSpPr>
            <a:spLocks noGrp="1"/>
          </p:cNvSpPr>
          <p:nvPr>
            <p:ph type="ftr" sz="quarter" idx="11"/>
          </p:nvPr>
        </p:nvSpPr>
        <p:spPr/>
        <p:txBody>
          <a:bodyPr/>
          <a:lstStyle>
            <a:lvl1pPr>
              <a:defRPr sz="900">
                <a:solidFill>
                  <a:schemeClr val="accent4">
                    <a:lumMod val="75000"/>
                  </a:schemeClr>
                </a:solidFill>
              </a:defRPr>
            </a:lvl1pPr>
          </a:lstStyle>
          <a:p>
            <a:r>
              <a:rPr lang="en-GB" dirty="0"/>
              <a:t>© 2016 Ipsos.  All rights reserved. Contains Ipsos' Confidential and Proprietary information and may not be disclosed or reproduced without the prior written consent of Ipsos.</a:t>
            </a:r>
          </a:p>
        </p:txBody>
      </p:sp>
      <p:grpSp>
        <p:nvGrpSpPr>
          <p:cNvPr id="30" name="Group 29"/>
          <p:cNvGrpSpPr/>
          <p:nvPr/>
        </p:nvGrpSpPr>
        <p:grpSpPr>
          <a:xfrm>
            <a:off x="453823" y="540"/>
            <a:ext cx="4512063" cy="5142960"/>
            <a:chOff x="622299" y="794"/>
            <a:chExt cx="6632576" cy="7562056"/>
          </a:xfrm>
        </p:grpSpPr>
        <p:sp>
          <p:nvSpPr>
            <p:cNvPr id="31" name="Freeform 49"/>
            <p:cNvSpPr>
              <a:spLocks/>
            </p:cNvSpPr>
            <p:nvPr/>
          </p:nvSpPr>
          <p:spPr bwMode="ltGray">
            <a:xfrm flipH="1">
              <a:off x="622299" y="794"/>
              <a:ext cx="5346701" cy="7562056"/>
            </a:xfrm>
            <a:custGeom>
              <a:avLst/>
              <a:gdLst/>
              <a:ahLst/>
              <a:cxnLst/>
              <a:rect l="l" t="t" r="r" b="b"/>
              <a:pathLst>
                <a:path w="5346701" h="7562056">
                  <a:moveTo>
                    <a:pt x="5346701" y="0"/>
                  </a:moveTo>
                  <a:lnTo>
                    <a:pt x="0" y="0"/>
                  </a:lnTo>
                  <a:lnTo>
                    <a:pt x="0" y="7562056"/>
                  </a:lnTo>
                  <a:lnTo>
                    <a:pt x="474459" y="7562056"/>
                  </a:lnTo>
                  <a:close/>
                </a:path>
              </a:pathLst>
            </a:custGeom>
            <a:solidFill>
              <a:srgbClr val="FFFFFF"/>
            </a:solidFill>
            <a:ln w="9525">
              <a:noFill/>
              <a:round/>
              <a:headEnd/>
              <a:tailEnd/>
            </a:ln>
            <a:effectLs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51"/>
            <p:cNvSpPr>
              <a:spLocks/>
            </p:cNvSpPr>
            <p:nvPr userDrawn="1"/>
          </p:nvSpPr>
          <p:spPr bwMode="ltGray">
            <a:xfrm flipH="1">
              <a:off x="622300" y="794"/>
              <a:ext cx="6632575" cy="4038600"/>
            </a:xfrm>
            <a:custGeom>
              <a:avLst/>
              <a:gdLst>
                <a:gd name="T0" fmla="*/ 0 w 4178"/>
                <a:gd name="T1" fmla="*/ 0 h 2544"/>
                <a:gd name="T2" fmla="*/ 2544 w 4178"/>
                <a:gd name="T3" fmla="*/ 2544 h 2544"/>
                <a:gd name="T4" fmla="*/ 4178 w 4178"/>
                <a:gd name="T5" fmla="*/ 0 h 2544"/>
                <a:gd name="T6" fmla="*/ 0 w 4178"/>
                <a:gd name="T7" fmla="*/ 0 h 2544"/>
              </a:gdLst>
              <a:ahLst/>
              <a:cxnLst>
                <a:cxn ang="0">
                  <a:pos x="T0" y="T1"/>
                </a:cxn>
                <a:cxn ang="0">
                  <a:pos x="T2" y="T3"/>
                </a:cxn>
                <a:cxn ang="0">
                  <a:pos x="T4" y="T5"/>
                </a:cxn>
                <a:cxn ang="0">
                  <a:pos x="T6" y="T7"/>
                </a:cxn>
              </a:cxnLst>
              <a:rect l="0" t="0" r="r" b="b"/>
              <a:pathLst>
                <a:path w="4178" h="2544">
                  <a:moveTo>
                    <a:pt x="0" y="0"/>
                  </a:moveTo>
                  <a:lnTo>
                    <a:pt x="2544" y="2544"/>
                  </a:lnTo>
                  <a:lnTo>
                    <a:pt x="417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53"/>
            <p:cNvSpPr>
              <a:spLocks/>
            </p:cNvSpPr>
            <p:nvPr userDrawn="1"/>
          </p:nvSpPr>
          <p:spPr bwMode="ltGray">
            <a:xfrm flipH="1">
              <a:off x="1730375" y="1470819"/>
              <a:ext cx="2584450" cy="3092450"/>
            </a:xfrm>
            <a:custGeom>
              <a:avLst/>
              <a:gdLst>
                <a:gd name="T0" fmla="*/ 490 w 1628"/>
                <a:gd name="T1" fmla="*/ 1948 h 1948"/>
                <a:gd name="T2" fmla="*/ 402 w 1628"/>
                <a:gd name="T3" fmla="*/ 1886 h 1948"/>
                <a:gd name="T4" fmla="*/ 322 w 1628"/>
                <a:gd name="T5" fmla="*/ 1816 h 1948"/>
                <a:gd name="T6" fmla="*/ 250 w 1628"/>
                <a:gd name="T7" fmla="*/ 1740 h 1948"/>
                <a:gd name="T8" fmla="*/ 188 w 1628"/>
                <a:gd name="T9" fmla="*/ 1658 h 1948"/>
                <a:gd name="T10" fmla="*/ 134 w 1628"/>
                <a:gd name="T11" fmla="*/ 1570 h 1948"/>
                <a:gd name="T12" fmla="*/ 88 w 1628"/>
                <a:gd name="T13" fmla="*/ 1480 h 1948"/>
                <a:gd name="T14" fmla="*/ 52 w 1628"/>
                <a:gd name="T15" fmla="*/ 1384 h 1948"/>
                <a:gd name="T16" fmla="*/ 26 w 1628"/>
                <a:gd name="T17" fmla="*/ 1286 h 1948"/>
                <a:gd name="T18" fmla="*/ 8 w 1628"/>
                <a:gd name="T19" fmla="*/ 1186 h 1948"/>
                <a:gd name="T20" fmla="*/ 0 w 1628"/>
                <a:gd name="T21" fmla="*/ 1086 h 1948"/>
                <a:gd name="T22" fmla="*/ 2 w 1628"/>
                <a:gd name="T23" fmla="*/ 984 h 1948"/>
                <a:gd name="T24" fmla="*/ 14 w 1628"/>
                <a:gd name="T25" fmla="*/ 882 h 1948"/>
                <a:gd name="T26" fmla="*/ 36 w 1628"/>
                <a:gd name="T27" fmla="*/ 780 h 1948"/>
                <a:gd name="T28" fmla="*/ 70 w 1628"/>
                <a:gd name="T29" fmla="*/ 682 h 1948"/>
                <a:gd name="T30" fmla="*/ 112 w 1628"/>
                <a:gd name="T31" fmla="*/ 584 h 1948"/>
                <a:gd name="T32" fmla="*/ 166 w 1628"/>
                <a:gd name="T33" fmla="*/ 490 h 1948"/>
                <a:gd name="T34" fmla="*/ 196 w 1628"/>
                <a:gd name="T35" fmla="*/ 444 h 1948"/>
                <a:gd name="T36" fmla="*/ 262 w 1628"/>
                <a:gd name="T37" fmla="*/ 360 h 1948"/>
                <a:gd name="T38" fmla="*/ 334 w 1628"/>
                <a:gd name="T39" fmla="*/ 284 h 1948"/>
                <a:gd name="T40" fmla="*/ 414 w 1628"/>
                <a:gd name="T41" fmla="*/ 218 h 1948"/>
                <a:gd name="T42" fmla="*/ 498 w 1628"/>
                <a:gd name="T43" fmla="*/ 160 h 1948"/>
                <a:gd name="T44" fmla="*/ 588 w 1628"/>
                <a:gd name="T45" fmla="*/ 110 h 1948"/>
                <a:gd name="T46" fmla="*/ 682 w 1628"/>
                <a:gd name="T47" fmla="*/ 68 h 1948"/>
                <a:gd name="T48" fmla="*/ 778 w 1628"/>
                <a:gd name="T49" fmla="*/ 38 h 1948"/>
                <a:gd name="T50" fmla="*/ 876 w 1628"/>
                <a:gd name="T51" fmla="*/ 16 h 1948"/>
                <a:gd name="T52" fmla="*/ 978 w 1628"/>
                <a:gd name="T53" fmla="*/ 2 h 1948"/>
                <a:gd name="T54" fmla="*/ 1080 w 1628"/>
                <a:gd name="T55" fmla="*/ 0 h 1948"/>
                <a:gd name="T56" fmla="*/ 1182 w 1628"/>
                <a:gd name="T57" fmla="*/ 8 h 1948"/>
                <a:gd name="T58" fmla="*/ 1282 w 1628"/>
                <a:gd name="T59" fmla="*/ 24 h 1948"/>
                <a:gd name="T60" fmla="*/ 1382 w 1628"/>
                <a:gd name="T61" fmla="*/ 52 h 1948"/>
                <a:gd name="T62" fmla="*/ 1482 w 1628"/>
                <a:gd name="T63" fmla="*/ 88 h 1948"/>
                <a:gd name="T64" fmla="*/ 1576 w 1628"/>
                <a:gd name="T65" fmla="*/ 136 h 1948"/>
                <a:gd name="T66" fmla="*/ 1624 w 1628"/>
                <a:gd name="T67" fmla="*/ 164 h 1948"/>
                <a:gd name="T68" fmla="*/ 490 w 1628"/>
                <a:gd name="T6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8" h="1948">
                  <a:moveTo>
                    <a:pt x="490" y="1948"/>
                  </a:moveTo>
                  <a:lnTo>
                    <a:pt x="490" y="1948"/>
                  </a:lnTo>
                  <a:lnTo>
                    <a:pt x="444" y="1918"/>
                  </a:lnTo>
                  <a:lnTo>
                    <a:pt x="402" y="1886"/>
                  </a:lnTo>
                  <a:lnTo>
                    <a:pt x="360" y="1852"/>
                  </a:lnTo>
                  <a:lnTo>
                    <a:pt x="322" y="1816"/>
                  </a:lnTo>
                  <a:lnTo>
                    <a:pt x="286" y="1778"/>
                  </a:lnTo>
                  <a:lnTo>
                    <a:pt x="250" y="1740"/>
                  </a:lnTo>
                  <a:lnTo>
                    <a:pt x="218" y="1700"/>
                  </a:lnTo>
                  <a:lnTo>
                    <a:pt x="188" y="1658"/>
                  </a:lnTo>
                  <a:lnTo>
                    <a:pt x="160" y="1614"/>
                  </a:lnTo>
                  <a:lnTo>
                    <a:pt x="134" y="1570"/>
                  </a:lnTo>
                  <a:lnTo>
                    <a:pt x="110" y="1526"/>
                  </a:lnTo>
                  <a:lnTo>
                    <a:pt x="88" y="1480"/>
                  </a:lnTo>
                  <a:lnTo>
                    <a:pt x="70" y="1432"/>
                  </a:lnTo>
                  <a:lnTo>
                    <a:pt x="52" y="1384"/>
                  </a:lnTo>
                  <a:lnTo>
                    <a:pt x="38" y="1336"/>
                  </a:lnTo>
                  <a:lnTo>
                    <a:pt x="26" y="1286"/>
                  </a:lnTo>
                  <a:lnTo>
                    <a:pt x="16" y="1236"/>
                  </a:lnTo>
                  <a:lnTo>
                    <a:pt x="8" y="1186"/>
                  </a:lnTo>
                  <a:lnTo>
                    <a:pt x="4" y="1136"/>
                  </a:lnTo>
                  <a:lnTo>
                    <a:pt x="0" y="1086"/>
                  </a:lnTo>
                  <a:lnTo>
                    <a:pt x="0" y="1034"/>
                  </a:lnTo>
                  <a:lnTo>
                    <a:pt x="2" y="984"/>
                  </a:lnTo>
                  <a:lnTo>
                    <a:pt x="8" y="932"/>
                  </a:lnTo>
                  <a:lnTo>
                    <a:pt x="14" y="882"/>
                  </a:lnTo>
                  <a:lnTo>
                    <a:pt x="24" y="830"/>
                  </a:lnTo>
                  <a:lnTo>
                    <a:pt x="36" y="780"/>
                  </a:lnTo>
                  <a:lnTo>
                    <a:pt x="52" y="730"/>
                  </a:lnTo>
                  <a:lnTo>
                    <a:pt x="70" y="682"/>
                  </a:lnTo>
                  <a:lnTo>
                    <a:pt x="90" y="632"/>
                  </a:lnTo>
                  <a:lnTo>
                    <a:pt x="112" y="584"/>
                  </a:lnTo>
                  <a:lnTo>
                    <a:pt x="138" y="536"/>
                  </a:lnTo>
                  <a:lnTo>
                    <a:pt x="166" y="490"/>
                  </a:lnTo>
                  <a:lnTo>
                    <a:pt x="166" y="490"/>
                  </a:lnTo>
                  <a:lnTo>
                    <a:pt x="196" y="444"/>
                  </a:lnTo>
                  <a:lnTo>
                    <a:pt x="228" y="402"/>
                  </a:lnTo>
                  <a:lnTo>
                    <a:pt x="262" y="360"/>
                  </a:lnTo>
                  <a:lnTo>
                    <a:pt x="298" y="322"/>
                  </a:lnTo>
                  <a:lnTo>
                    <a:pt x="334" y="284"/>
                  </a:lnTo>
                  <a:lnTo>
                    <a:pt x="374" y="250"/>
                  </a:lnTo>
                  <a:lnTo>
                    <a:pt x="414" y="218"/>
                  </a:lnTo>
                  <a:lnTo>
                    <a:pt x="456" y="188"/>
                  </a:lnTo>
                  <a:lnTo>
                    <a:pt x="498" y="160"/>
                  </a:lnTo>
                  <a:lnTo>
                    <a:pt x="542" y="134"/>
                  </a:lnTo>
                  <a:lnTo>
                    <a:pt x="588" y="110"/>
                  </a:lnTo>
                  <a:lnTo>
                    <a:pt x="634" y="88"/>
                  </a:lnTo>
                  <a:lnTo>
                    <a:pt x="682" y="68"/>
                  </a:lnTo>
                  <a:lnTo>
                    <a:pt x="730" y="52"/>
                  </a:lnTo>
                  <a:lnTo>
                    <a:pt x="778" y="38"/>
                  </a:lnTo>
                  <a:lnTo>
                    <a:pt x="828" y="26"/>
                  </a:lnTo>
                  <a:lnTo>
                    <a:pt x="876" y="16"/>
                  </a:lnTo>
                  <a:lnTo>
                    <a:pt x="926" y="8"/>
                  </a:lnTo>
                  <a:lnTo>
                    <a:pt x="978" y="2"/>
                  </a:lnTo>
                  <a:lnTo>
                    <a:pt x="1028" y="0"/>
                  </a:lnTo>
                  <a:lnTo>
                    <a:pt x="1080" y="0"/>
                  </a:lnTo>
                  <a:lnTo>
                    <a:pt x="1130" y="2"/>
                  </a:lnTo>
                  <a:lnTo>
                    <a:pt x="1182" y="8"/>
                  </a:lnTo>
                  <a:lnTo>
                    <a:pt x="1232" y="14"/>
                  </a:lnTo>
                  <a:lnTo>
                    <a:pt x="1282" y="24"/>
                  </a:lnTo>
                  <a:lnTo>
                    <a:pt x="1332" y="36"/>
                  </a:lnTo>
                  <a:lnTo>
                    <a:pt x="1382" y="52"/>
                  </a:lnTo>
                  <a:lnTo>
                    <a:pt x="1432" y="68"/>
                  </a:lnTo>
                  <a:lnTo>
                    <a:pt x="1482" y="88"/>
                  </a:lnTo>
                  <a:lnTo>
                    <a:pt x="1530" y="112"/>
                  </a:lnTo>
                  <a:lnTo>
                    <a:pt x="1576" y="136"/>
                  </a:lnTo>
                  <a:lnTo>
                    <a:pt x="1624" y="164"/>
                  </a:lnTo>
                  <a:lnTo>
                    <a:pt x="1624" y="164"/>
                  </a:lnTo>
                  <a:lnTo>
                    <a:pt x="1628" y="168"/>
                  </a:lnTo>
                  <a:lnTo>
                    <a:pt x="490" y="194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55"/>
            <p:cNvSpPr>
              <a:spLocks/>
            </p:cNvSpPr>
            <p:nvPr userDrawn="1"/>
          </p:nvSpPr>
          <p:spPr bwMode="ltGray">
            <a:xfrm flipH="1">
              <a:off x="4149725" y="858044"/>
              <a:ext cx="863600" cy="863600"/>
            </a:xfrm>
            <a:custGeom>
              <a:avLst/>
              <a:gdLst>
                <a:gd name="T0" fmla="*/ 0 w 544"/>
                <a:gd name="T1" fmla="*/ 272 h 544"/>
                <a:gd name="T2" fmla="*/ 4 w 544"/>
                <a:gd name="T3" fmla="*/ 218 h 544"/>
                <a:gd name="T4" fmla="*/ 20 w 544"/>
                <a:gd name="T5" fmla="*/ 166 h 544"/>
                <a:gd name="T6" fmla="*/ 46 w 544"/>
                <a:gd name="T7" fmla="*/ 120 h 544"/>
                <a:gd name="T8" fmla="*/ 80 w 544"/>
                <a:gd name="T9" fmla="*/ 80 h 544"/>
                <a:gd name="T10" fmla="*/ 120 w 544"/>
                <a:gd name="T11" fmla="*/ 46 h 544"/>
                <a:gd name="T12" fmla="*/ 166 w 544"/>
                <a:gd name="T13" fmla="*/ 20 h 544"/>
                <a:gd name="T14" fmla="*/ 216 w 544"/>
                <a:gd name="T15" fmla="*/ 4 h 544"/>
                <a:gd name="T16" fmla="*/ 272 w 544"/>
                <a:gd name="T17" fmla="*/ 0 h 544"/>
                <a:gd name="T18" fmla="*/ 300 w 544"/>
                <a:gd name="T19" fmla="*/ 0 h 544"/>
                <a:gd name="T20" fmla="*/ 352 w 544"/>
                <a:gd name="T21" fmla="*/ 12 h 544"/>
                <a:gd name="T22" fmla="*/ 402 w 544"/>
                <a:gd name="T23" fmla="*/ 32 h 544"/>
                <a:gd name="T24" fmla="*/ 446 w 544"/>
                <a:gd name="T25" fmla="*/ 62 h 544"/>
                <a:gd name="T26" fmla="*/ 482 w 544"/>
                <a:gd name="T27" fmla="*/ 98 h 544"/>
                <a:gd name="T28" fmla="*/ 512 w 544"/>
                <a:gd name="T29" fmla="*/ 142 h 544"/>
                <a:gd name="T30" fmla="*/ 532 w 544"/>
                <a:gd name="T31" fmla="*/ 190 h 544"/>
                <a:gd name="T32" fmla="*/ 544 w 544"/>
                <a:gd name="T33" fmla="*/ 244 h 544"/>
                <a:gd name="T34" fmla="*/ 544 w 544"/>
                <a:gd name="T35" fmla="*/ 272 h 544"/>
                <a:gd name="T36" fmla="*/ 538 w 544"/>
                <a:gd name="T37" fmla="*/ 326 h 544"/>
                <a:gd name="T38" fmla="*/ 524 w 544"/>
                <a:gd name="T39" fmla="*/ 378 h 544"/>
                <a:gd name="T40" fmla="*/ 498 w 544"/>
                <a:gd name="T41" fmla="*/ 424 h 544"/>
                <a:gd name="T42" fmla="*/ 464 w 544"/>
                <a:gd name="T43" fmla="*/ 464 h 544"/>
                <a:gd name="T44" fmla="*/ 424 w 544"/>
                <a:gd name="T45" fmla="*/ 498 h 544"/>
                <a:gd name="T46" fmla="*/ 378 w 544"/>
                <a:gd name="T47" fmla="*/ 524 h 544"/>
                <a:gd name="T48" fmla="*/ 326 w 544"/>
                <a:gd name="T49" fmla="*/ 540 h 544"/>
                <a:gd name="T50" fmla="*/ 272 w 544"/>
                <a:gd name="T51" fmla="*/ 544 h 544"/>
                <a:gd name="T52" fmla="*/ 244 w 544"/>
                <a:gd name="T53" fmla="*/ 544 h 544"/>
                <a:gd name="T54" fmla="*/ 190 w 544"/>
                <a:gd name="T55" fmla="*/ 532 h 544"/>
                <a:gd name="T56" fmla="*/ 142 w 544"/>
                <a:gd name="T57" fmla="*/ 512 h 544"/>
                <a:gd name="T58" fmla="*/ 98 w 544"/>
                <a:gd name="T59" fmla="*/ 482 h 544"/>
                <a:gd name="T60" fmla="*/ 62 w 544"/>
                <a:gd name="T61" fmla="*/ 446 h 544"/>
                <a:gd name="T62" fmla="*/ 32 w 544"/>
                <a:gd name="T63" fmla="*/ 402 h 544"/>
                <a:gd name="T64" fmla="*/ 12 w 544"/>
                <a:gd name="T65" fmla="*/ 354 h 544"/>
                <a:gd name="T66" fmla="*/ 0 w 544"/>
                <a:gd name="T67" fmla="*/ 300 h 544"/>
                <a:gd name="T68" fmla="*/ 0 w 544"/>
                <a:gd name="T69" fmla="*/ 2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4" h="544">
                  <a:moveTo>
                    <a:pt x="0" y="272"/>
                  </a:moveTo>
                  <a:lnTo>
                    <a:pt x="0" y="272"/>
                  </a:lnTo>
                  <a:lnTo>
                    <a:pt x="0" y="244"/>
                  </a:lnTo>
                  <a:lnTo>
                    <a:pt x="4" y="218"/>
                  </a:lnTo>
                  <a:lnTo>
                    <a:pt x="12" y="190"/>
                  </a:lnTo>
                  <a:lnTo>
                    <a:pt x="20" y="166"/>
                  </a:lnTo>
                  <a:lnTo>
                    <a:pt x="32" y="142"/>
                  </a:lnTo>
                  <a:lnTo>
                    <a:pt x="46" y="120"/>
                  </a:lnTo>
                  <a:lnTo>
                    <a:pt x="62" y="98"/>
                  </a:lnTo>
                  <a:lnTo>
                    <a:pt x="80" y="80"/>
                  </a:lnTo>
                  <a:lnTo>
                    <a:pt x="98" y="62"/>
                  </a:lnTo>
                  <a:lnTo>
                    <a:pt x="120" y="46"/>
                  </a:lnTo>
                  <a:lnTo>
                    <a:pt x="142" y="32"/>
                  </a:lnTo>
                  <a:lnTo>
                    <a:pt x="166" y="20"/>
                  </a:lnTo>
                  <a:lnTo>
                    <a:pt x="190" y="12"/>
                  </a:lnTo>
                  <a:lnTo>
                    <a:pt x="216" y="4"/>
                  </a:lnTo>
                  <a:lnTo>
                    <a:pt x="244" y="0"/>
                  </a:lnTo>
                  <a:lnTo>
                    <a:pt x="272" y="0"/>
                  </a:lnTo>
                  <a:lnTo>
                    <a:pt x="272" y="0"/>
                  </a:lnTo>
                  <a:lnTo>
                    <a:pt x="300" y="0"/>
                  </a:lnTo>
                  <a:lnTo>
                    <a:pt x="326" y="4"/>
                  </a:lnTo>
                  <a:lnTo>
                    <a:pt x="352" y="12"/>
                  </a:lnTo>
                  <a:lnTo>
                    <a:pt x="378" y="20"/>
                  </a:lnTo>
                  <a:lnTo>
                    <a:pt x="402" y="32"/>
                  </a:lnTo>
                  <a:lnTo>
                    <a:pt x="424" y="46"/>
                  </a:lnTo>
                  <a:lnTo>
                    <a:pt x="446" y="62"/>
                  </a:lnTo>
                  <a:lnTo>
                    <a:pt x="464" y="80"/>
                  </a:lnTo>
                  <a:lnTo>
                    <a:pt x="482" y="98"/>
                  </a:lnTo>
                  <a:lnTo>
                    <a:pt x="498" y="120"/>
                  </a:lnTo>
                  <a:lnTo>
                    <a:pt x="512" y="142"/>
                  </a:lnTo>
                  <a:lnTo>
                    <a:pt x="524" y="166"/>
                  </a:lnTo>
                  <a:lnTo>
                    <a:pt x="532" y="190"/>
                  </a:lnTo>
                  <a:lnTo>
                    <a:pt x="538" y="218"/>
                  </a:lnTo>
                  <a:lnTo>
                    <a:pt x="544" y="244"/>
                  </a:lnTo>
                  <a:lnTo>
                    <a:pt x="544" y="272"/>
                  </a:lnTo>
                  <a:lnTo>
                    <a:pt x="544" y="272"/>
                  </a:lnTo>
                  <a:lnTo>
                    <a:pt x="544" y="300"/>
                  </a:lnTo>
                  <a:lnTo>
                    <a:pt x="538" y="326"/>
                  </a:lnTo>
                  <a:lnTo>
                    <a:pt x="532" y="354"/>
                  </a:lnTo>
                  <a:lnTo>
                    <a:pt x="524" y="378"/>
                  </a:lnTo>
                  <a:lnTo>
                    <a:pt x="512" y="402"/>
                  </a:lnTo>
                  <a:lnTo>
                    <a:pt x="498" y="424"/>
                  </a:lnTo>
                  <a:lnTo>
                    <a:pt x="482" y="446"/>
                  </a:lnTo>
                  <a:lnTo>
                    <a:pt x="464" y="464"/>
                  </a:lnTo>
                  <a:lnTo>
                    <a:pt x="446" y="482"/>
                  </a:lnTo>
                  <a:lnTo>
                    <a:pt x="424" y="498"/>
                  </a:lnTo>
                  <a:lnTo>
                    <a:pt x="402" y="512"/>
                  </a:lnTo>
                  <a:lnTo>
                    <a:pt x="378" y="524"/>
                  </a:lnTo>
                  <a:lnTo>
                    <a:pt x="352" y="532"/>
                  </a:lnTo>
                  <a:lnTo>
                    <a:pt x="326" y="540"/>
                  </a:lnTo>
                  <a:lnTo>
                    <a:pt x="300" y="544"/>
                  </a:lnTo>
                  <a:lnTo>
                    <a:pt x="272" y="544"/>
                  </a:lnTo>
                  <a:lnTo>
                    <a:pt x="272" y="544"/>
                  </a:lnTo>
                  <a:lnTo>
                    <a:pt x="244" y="544"/>
                  </a:lnTo>
                  <a:lnTo>
                    <a:pt x="216" y="540"/>
                  </a:lnTo>
                  <a:lnTo>
                    <a:pt x="190" y="532"/>
                  </a:lnTo>
                  <a:lnTo>
                    <a:pt x="166" y="524"/>
                  </a:lnTo>
                  <a:lnTo>
                    <a:pt x="142" y="512"/>
                  </a:lnTo>
                  <a:lnTo>
                    <a:pt x="120" y="498"/>
                  </a:lnTo>
                  <a:lnTo>
                    <a:pt x="98" y="482"/>
                  </a:lnTo>
                  <a:lnTo>
                    <a:pt x="80" y="464"/>
                  </a:lnTo>
                  <a:lnTo>
                    <a:pt x="62" y="446"/>
                  </a:lnTo>
                  <a:lnTo>
                    <a:pt x="46" y="424"/>
                  </a:lnTo>
                  <a:lnTo>
                    <a:pt x="32" y="402"/>
                  </a:lnTo>
                  <a:lnTo>
                    <a:pt x="20" y="378"/>
                  </a:lnTo>
                  <a:lnTo>
                    <a:pt x="12" y="354"/>
                  </a:lnTo>
                  <a:lnTo>
                    <a:pt x="4" y="326"/>
                  </a:lnTo>
                  <a:lnTo>
                    <a:pt x="0" y="300"/>
                  </a:lnTo>
                  <a:lnTo>
                    <a:pt x="0" y="272"/>
                  </a:lnTo>
                  <a:lnTo>
                    <a:pt x="0"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61"/>
            <p:cNvSpPr>
              <a:spLocks/>
            </p:cNvSpPr>
            <p:nvPr userDrawn="1"/>
          </p:nvSpPr>
          <p:spPr bwMode="ltGray">
            <a:xfrm flipH="1">
              <a:off x="5730875" y="972344"/>
              <a:ext cx="654050" cy="647700"/>
            </a:xfrm>
            <a:custGeom>
              <a:avLst/>
              <a:gdLst>
                <a:gd name="T0" fmla="*/ 412 w 412"/>
                <a:gd name="T1" fmla="*/ 336 h 408"/>
                <a:gd name="T2" fmla="*/ 412 w 412"/>
                <a:gd name="T3" fmla="*/ 336 h 408"/>
                <a:gd name="T4" fmla="*/ 394 w 412"/>
                <a:gd name="T5" fmla="*/ 352 h 408"/>
                <a:gd name="T6" fmla="*/ 374 w 412"/>
                <a:gd name="T7" fmla="*/ 368 h 408"/>
                <a:gd name="T8" fmla="*/ 354 w 412"/>
                <a:gd name="T9" fmla="*/ 380 h 408"/>
                <a:gd name="T10" fmla="*/ 334 w 412"/>
                <a:gd name="T11" fmla="*/ 390 h 408"/>
                <a:gd name="T12" fmla="*/ 312 w 412"/>
                <a:gd name="T13" fmla="*/ 398 h 408"/>
                <a:gd name="T14" fmla="*/ 288 w 412"/>
                <a:gd name="T15" fmla="*/ 404 h 408"/>
                <a:gd name="T16" fmla="*/ 266 w 412"/>
                <a:gd name="T17" fmla="*/ 406 h 408"/>
                <a:gd name="T18" fmla="*/ 244 w 412"/>
                <a:gd name="T19" fmla="*/ 408 h 408"/>
                <a:gd name="T20" fmla="*/ 220 w 412"/>
                <a:gd name="T21" fmla="*/ 408 h 408"/>
                <a:gd name="T22" fmla="*/ 198 w 412"/>
                <a:gd name="T23" fmla="*/ 404 h 408"/>
                <a:gd name="T24" fmla="*/ 174 w 412"/>
                <a:gd name="T25" fmla="*/ 400 h 408"/>
                <a:gd name="T26" fmla="*/ 152 w 412"/>
                <a:gd name="T27" fmla="*/ 392 h 408"/>
                <a:gd name="T28" fmla="*/ 132 w 412"/>
                <a:gd name="T29" fmla="*/ 382 h 408"/>
                <a:gd name="T30" fmla="*/ 110 w 412"/>
                <a:gd name="T31" fmla="*/ 370 h 408"/>
                <a:gd name="T32" fmla="*/ 92 w 412"/>
                <a:gd name="T33" fmla="*/ 356 h 408"/>
                <a:gd name="T34" fmla="*/ 72 w 412"/>
                <a:gd name="T35" fmla="*/ 340 h 408"/>
                <a:gd name="T36" fmla="*/ 72 w 412"/>
                <a:gd name="T37" fmla="*/ 340 h 408"/>
                <a:gd name="T38" fmla="*/ 56 w 412"/>
                <a:gd name="T39" fmla="*/ 322 h 408"/>
                <a:gd name="T40" fmla="*/ 42 w 412"/>
                <a:gd name="T41" fmla="*/ 302 h 408"/>
                <a:gd name="T42" fmla="*/ 30 w 412"/>
                <a:gd name="T43" fmla="*/ 282 h 408"/>
                <a:gd name="T44" fmla="*/ 20 w 412"/>
                <a:gd name="T45" fmla="*/ 262 h 408"/>
                <a:gd name="T46" fmla="*/ 12 w 412"/>
                <a:gd name="T47" fmla="*/ 240 h 408"/>
                <a:gd name="T48" fmla="*/ 6 w 412"/>
                <a:gd name="T49" fmla="*/ 218 h 408"/>
                <a:gd name="T50" fmla="*/ 2 w 412"/>
                <a:gd name="T51" fmla="*/ 194 h 408"/>
                <a:gd name="T52" fmla="*/ 0 w 412"/>
                <a:gd name="T53" fmla="*/ 172 h 408"/>
                <a:gd name="T54" fmla="*/ 2 w 412"/>
                <a:gd name="T55" fmla="*/ 148 h 408"/>
                <a:gd name="T56" fmla="*/ 4 w 412"/>
                <a:gd name="T57" fmla="*/ 126 h 408"/>
                <a:gd name="T58" fmla="*/ 10 w 412"/>
                <a:gd name="T59" fmla="*/ 104 h 408"/>
                <a:gd name="T60" fmla="*/ 18 w 412"/>
                <a:gd name="T61" fmla="*/ 80 h 408"/>
                <a:gd name="T62" fmla="*/ 26 w 412"/>
                <a:gd name="T63" fmla="*/ 60 h 408"/>
                <a:gd name="T64" fmla="*/ 38 w 412"/>
                <a:gd name="T65" fmla="*/ 40 h 408"/>
                <a:gd name="T66" fmla="*/ 52 w 412"/>
                <a:gd name="T67" fmla="*/ 20 h 408"/>
                <a:gd name="T68" fmla="*/ 68 w 412"/>
                <a:gd name="T69" fmla="*/ 2 h 408"/>
                <a:gd name="T70" fmla="*/ 70 w 412"/>
                <a:gd name="T71" fmla="*/ 0 h 408"/>
                <a:gd name="T72" fmla="*/ 412 w 412"/>
                <a:gd name="T73" fmla="*/ 3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2" h="408">
                  <a:moveTo>
                    <a:pt x="412" y="336"/>
                  </a:moveTo>
                  <a:lnTo>
                    <a:pt x="412" y="336"/>
                  </a:lnTo>
                  <a:lnTo>
                    <a:pt x="394" y="352"/>
                  </a:lnTo>
                  <a:lnTo>
                    <a:pt x="374" y="368"/>
                  </a:lnTo>
                  <a:lnTo>
                    <a:pt x="354" y="380"/>
                  </a:lnTo>
                  <a:lnTo>
                    <a:pt x="334" y="390"/>
                  </a:lnTo>
                  <a:lnTo>
                    <a:pt x="312" y="398"/>
                  </a:lnTo>
                  <a:lnTo>
                    <a:pt x="288" y="404"/>
                  </a:lnTo>
                  <a:lnTo>
                    <a:pt x="266" y="406"/>
                  </a:lnTo>
                  <a:lnTo>
                    <a:pt x="244" y="408"/>
                  </a:lnTo>
                  <a:lnTo>
                    <a:pt x="220" y="408"/>
                  </a:lnTo>
                  <a:lnTo>
                    <a:pt x="198" y="404"/>
                  </a:lnTo>
                  <a:lnTo>
                    <a:pt x="174" y="400"/>
                  </a:lnTo>
                  <a:lnTo>
                    <a:pt x="152" y="392"/>
                  </a:lnTo>
                  <a:lnTo>
                    <a:pt x="132" y="382"/>
                  </a:lnTo>
                  <a:lnTo>
                    <a:pt x="110" y="370"/>
                  </a:lnTo>
                  <a:lnTo>
                    <a:pt x="92" y="356"/>
                  </a:lnTo>
                  <a:lnTo>
                    <a:pt x="72" y="340"/>
                  </a:lnTo>
                  <a:lnTo>
                    <a:pt x="72" y="340"/>
                  </a:lnTo>
                  <a:lnTo>
                    <a:pt x="56" y="322"/>
                  </a:lnTo>
                  <a:lnTo>
                    <a:pt x="42" y="302"/>
                  </a:lnTo>
                  <a:lnTo>
                    <a:pt x="30" y="282"/>
                  </a:lnTo>
                  <a:lnTo>
                    <a:pt x="20" y="262"/>
                  </a:lnTo>
                  <a:lnTo>
                    <a:pt x="12" y="240"/>
                  </a:lnTo>
                  <a:lnTo>
                    <a:pt x="6" y="218"/>
                  </a:lnTo>
                  <a:lnTo>
                    <a:pt x="2" y="194"/>
                  </a:lnTo>
                  <a:lnTo>
                    <a:pt x="0" y="172"/>
                  </a:lnTo>
                  <a:lnTo>
                    <a:pt x="2" y="148"/>
                  </a:lnTo>
                  <a:lnTo>
                    <a:pt x="4" y="126"/>
                  </a:lnTo>
                  <a:lnTo>
                    <a:pt x="10" y="104"/>
                  </a:lnTo>
                  <a:lnTo>
                    <a:pt x="18" y="80"/>
                  </a:lnTo>
                  <a:lnTo>
                    <a:pt x="26" y="60"/>
                  </a:lnTo>
                  <a:lnTo>
                    <a:pt x="38" y="40"/>
                  </a:lnTo>
                  <a:lnTo>
                    <a:pt x="52" y="20"/>
                  </a:lnTo>
                  <a:lnTo>
                    <a:pt x="68" y="2"/>
                  </a:lnTo>
                  <a:lnTo>
                    <a:pt x="70" y="0"/>
                  </a:lnTo>
                  <a:lnTo>
                    <a:pt x="412"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62"/>
            <p:cNvSpPr>
              <a:spLocks/>
            </p:cNvSpPr>
            <p:nvPr userDrawn="1"/>
          </p:nvSpPr>
          <p:spPr bwMode="ltGray">
            <a:xfrm flipH="1">
              <a:off x="3006725" y="4140995"/>
              <a:ext cx="944562" cy="1122604"/>
            </a:xfrm>
            <a:custGeom>
              <a:avLst/>
              <a:gdLst>
                <a:gd name="T0" fmla="*/ 718 w 1008"/>
                <a:gd name="T1" fmla="*/ 0 h 1206"/>
                <a:gd name="T2" fmla="*/ 772 w 1008"/>
                <a:gd name="T3" fmla="*/ 38 h 1206"/>
                <a:gd name="T4" fmla="*/ 820 w 1008"/>
                <a:gd name="T5" fmla="*/ 82 h 1206"/>
                <a:gd name="T6" fmla="*/ 864 w 1008"/>
                <a:gd name="T7" fmla="*/ 128 h 1206"/>
                <a:gd name="T8" fmla="*/ 902 w 1008"/>
                <a:gd name="T9" fmla="*/ 180 h 1206"/>
                <a:gd name="T10" fmla="*/ 934 w 1008"/>
                <a:gd name="T11" fmla="*/ 234 h 1206"/>
                <a:gd name="T12" fmla="*/ 960 w 1008"/>
                <a:gd name="T13" fmla="*/ 290 h 1206"/>
                <a:gd name="T14" fmla="*/ 982 w 1008"/>
                <a:gd name="T15" fmla="*/ 350 h 1206"/>
                <a:gd name="T16" fmla="*/ 996 w 1008"/>
                <a:gd name="T17" fmla="*/ 410 h 1206"/>
                <a:gd name="T18" fmla="*/ 1006 w 1008"/>
                <a:gd name="T19" fmla="*/ 472 h 1206"/>
                <a:gd name="T20" fmla="*/ 1008 w 1008"/>
                <a:gd name="T21" fmla="*/ 534 h 1206"/>
                <a:gd name="T22" fmla="*/ 1006 w 1008"/>
                <a:gd name="T23" fmla="*/ 598 h 1206"/>
                <a:gd name="T24" fmla="*/ 998 w 1008"/>
                <a:gd name="T25" fmla="*/ 662 h 1206"/>
                <a:gd name="T26" fmla="*/ 984 w 1008"/>
                <a:gd name="T27" fmla="*/ 724 h 1206"/>
                <a:gd name="T28" fmla="*/ 962 w 1008"/>
                <a:gd name="T29" fmla="*/ 786 h 1206"/>
                <a:gd name="T30" fmla="*/ 936 w 1008"/>
                <a:gd name="T31" fmla="*/ 846 h 1206"/>
                <a:gd name="T32" fmla="*/ 902 w 1008"/>
                <a:gd name="T33" fmla="*/ 904 h 1206"/>
                <a:gd name="T34" fmla="*/ 884 w 1008"/>
                <a:gd name="T35" fmla="*/ 932 h 1206"/>
                <a:gd name="T36" fmla="*/ 842 w 1008"/>
                <a:gd name="T37" fmla="*/ 984 h 1206"/>
                <a:gd name="T38" fmla="*/ 798 w 1008"/>
                <a:gd name="T39" fmla="*/ 1030 h 1206"/>
                <a:gd name="T40" fmla="*/ 748 w 1008"/>
                <a:gd name="T41" fmla="*/ 1072 h 1206"/>
                <a:gd name="T42" fmla="*/ 696 w 1008"/>
                <a:gd name="T43" fmla="*/ 1108 h 1206"/>
                <a:gd name="T44" fmla="*/ 640 w 1008"/>
                <a:gd name="T45" fmla="*/ 1138 h 1206"/>
                <a:gd name="T46" fmla="*/ 582 w 1008"/>
                <a:gd name="T47" fmla="*/ 1164 h 1206"/>
                <a:gd name="T48" fmla="*/ 524 w 1008"/>
                <a:gd name="T49" fmla="*/ 1182 h 1206"/>
                <a:gd name="T50" fmla="*/ 462 w 1008"/>
                <a:gd name="T51" fmla="*/ 1196 h 1206"/>
                <a:gd name="T52" fmla="*/ 400 w 1008"/>
                <a:gd name="T53" fmla="*/ 1204 h 1206"/>
                <a:gd name="T54" fmla="*/ 336 w 1008"/>
                <a:gd name="T55" fmla="*/ 1206 h 1206"/>
                <a:gd name="T56" fmla="*/ 274 w 1008"/>
                <a:gd name="T57" fmla="*/ 1200 h 1206"/>
                <a:gd name="T58" fmla="*/ 210 w 1008"/>
                <a:gd name="T59" fmla="*/ 1190 h 1206"/>
                <a:gd name="T60" fmla="*/ 148 w 1008"/>
                <a:gd name="T61" fmla="*/ 1174 h 1206"/>
                <a:gd name="T62" fmla="*/ 88 w 1008"/>
                <a:gd name="T63" fmla="*/ 1150 h 1206"/>
                <a:gd name="T64" fmla="*/ 28 w 1008"/>
                <a:gd name="T65" fmla="*/ 1120 h 1206"/>
                <a:gd name="T66" fmla="*/ 718 w 1008"/>
                <a:gd name="T67" fmla="*/ 0 h 1206"/>
                <a:gd name="connsiteX0" fmla="*/ 7240 w 10000"/>
                <a:gd name="connsiteY0" fmla="*/ 65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7240 w 10000"/>
                <a:gd name="connsiteY67" fmla="*/ 65 h 10000"/>
                <a:gd name="connsiteX0" fmla="*/ 6927 w 10000"/>
                <a:gd name="connsiteY0" fmla="*/ 9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6927 w 10000"/>
                <a:gd name="connsiteY67" fmla="*/ 98 h 10000"/>
                <a:gd name="connsiteX0" fmla="*/ 0 w 10000"/>
                <a:gd name="connsiteY0" fmla="*/ 913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0" fmla="*/ 0 w 10000"/>
                <a:gd name="connsiteY0" fmla="*/ 9073 h 9935"/>
                <a:gd name="connsiteX1" fmla="*/ 7221 w 10000"/>
                <a:gd name="connsiteY1" fmla="*/ 0 h 9935"/>
                <a:gd name="connsiteX2" fmla="*/ 7401 w 10000"/>
                <a:gd name="connsiteY2" fmla="*/ 84 h 9935"/>
                <a:gd name="connsiteX3" fmla="*/ 7659 w 10000"/>
                <a:gd name="connsiteY3" fmla="*/ 250 h 9935"/>
                <a:gd name="connsiteX4" fmla="*/ 7897 w 10000"/>
                <a:gd name="connsiteY4" fmla="*/ 433 h 9935"/>
                <a:gd name="connsiteX5" fmla="*/ 8135 w 10000"/>
                <a:gd name="connsiteY5" fmla="*/ 615 h 9935"/>
                <a:gd name="connsiteX6" fmla="*/ 8353 w 10000"/>
                <a:gd name="connsiteY6" fmla="*/ 797 h 9935"/>
                <a:gd name="connsiteX7" fmla="*/ 8571 w 10000"/>
                <a:gd name="connsiteY7" fmla="*/ 996 h 9935"/>
                <a:gd name="connsiteX8" fmla="*/ 8770 w 10000"/>
                <a:gd name="connsiteY8" fmla="*/ 1212 h 9935"/>
                <a:gd name="connsiteX9" fmla="*/ 8948 w 10000"/>
                <a:gd name="connsiteY9" fmla="*/ 1428 h 9935"/>
                <a:gd name="connsiteX10" fmla="*/ 9107 w 10000"/>
                <a:gd name="connsiteY10" fmla="*/ 1643 h 9935"/>
                <a:gd name="connsiteX11" fmla="*/ 9266 w 10000"/>
                <a:gd name="connsiteY11" fmla="*/ 1875 h 9935"/>
                <a:gd name="connsiteX12" fmla="*/ 9405 w 10000"/>
                <a:gd name="connsiteY12" fmla="*/ 2107 h 9935"/>
                <a:gd name="connsiteX13" fmla="*/ 9524 w 10000"/>
                <a:gd name="connsiteY13" fmla="*/ 2340 h 9935"/>
                <a:gd name="connsiteX14" fmla="*/ 9643 w 10000"/>
                <a:gd name="connsiteY14" fmla="*/ 2588 h 9935"/>
                <a:gd name="connsiteX15" fmla="*/ 9742 w 10000"/>
                <a:gd name="connsiteY15" fmla="*/ 2837 h 9935"/>
                <a:gd name="connsiteX16" fmla="*/ 9821 w 10000"/>
                <a:gd name="connsiteY16" fmla="*/ 3086 h 9935"/>
                <a:gd name="connsiteX17" fmla="*/ 9881 w 10000"/>
                <a:gd name="connsiteY17" fmla="*/ 3335 h 9935"/>
                <a:gd name="connsiteX18" fmla="*/ 9940 w 10000"/>
                <a:gd name="connsiteY18" fmla="*/ 3583 h 9935"/>
                <a:gd name="connsiteX19" fmla="*/ 9980 w 10000"/>
                <a:gd name="connsiteY19" fmla="*/ 3849 h 9935"/>
                <a:gd name="connsiteX20" fmla="*/ 10000 w 10000"/>
                <a:gd name="connsiteY20" fmla="*/ 4114 h 9935"/>
                <a:gd name="connsiteX21" fmla="*/ 10000 w 10000"/>
                <a:gd name="connsiteY21" fmla="*/ 4363 h 9935"/>
                <a:gd name="connsiteX22" fmla="*/ 10000 w 10000"/>
                <a:gd name="connsiteY22" fmla="*/ 4628 h 9935"/>
                <a:gd name="connsiteX23" fmla="*/ 9980 w 10000"/>
                <a:gd name="connsiteY23" fmla="*/ 4894 h 9935"/>
                <a:gd name="connsiteX24" fmla="*/ 9940 w 10000"/>
                <a:gd name="connsiteY24" fmla="*/ 5159 h 9935"/>
                <a:gd name="connsiteX25" fmla="*/ 9901 w 10000"/>
                <a:gd name="connsiteY25" fmla="*/ 5424 h 9935"/>
                <a:gd name="connsiteX26" fmla="*/ 9841 w 10000"/>
                <a:gd name="connsiteY26" fmla="*/ 5673 h 9935"/>
                <a:gd name="connsiteX27" fmla="*/ 9762 w 10000"/>
                <a:gd name="connsiteY27" fmla="*/ 5938 h 9935"/>
                <a:gd name="connsiteX28" fmla="*/ 9663 w 10000"/>
                <a:gd name="connsiteY28" fmla="*/ 6187 h 9935"/>
                <a:gd name="connsiteX29" fmla="*/ 9544 w 10000"/>
                <a:gd name="connsiteY29" fmla="*/ 6452 h 9935"/>
                <a:gd name="connsiteX30" fmla="*/ 9425 w 10000"/>
                <a:gd name="connsiteY30" fmla="*/ 6701 h 9935"/>
                <a:gd name="connsiteX31" fmla="*/ 9286 w 10000"/>
                <a:gd name="connsiteY31" fmla="*/ 6950 h 9935"/>
                <a:gd name="connsiteX32" fmla="*/ 9127 w 10000"/>
                <a:gd name="connsiteY32" fmla="*/ 7182 h 9935"/>
                <a:gd name="connsiteX33" fmla="*/ 8948 w 10000"/>
                <a:gd name="connsiteY33" fmla="*/ 7431 h 9935"/>
                <a:gd name="connsiteX34" fmla="*/ 8948 w 10000"/>
                <a:gd name="connsiteY34" fmla="*/ 7431 h 9935"/>
                <a:gd name="connsiteX35" fmla="*/ 8770 w 10000"/>
                <a:gd name="connsiteY35" fmla="*/ 7663 h 9935"/>
                <a:gd name="connsiteX36" fmla="*/ 8571 w 10000"/>
                <a:gd name="connsiteY36" fmla="*/ 7879 h 9935"/>
                <a:gd name="connsiteX37" fmla="*/ 8353 w 10000"/>
                <a:gd name="connsiteY37" fmla="*/ 8094 h 9935"/>
                <a:gd name="connsiteX38" fmla="*/ 8135 w 10000"/>
                <a:gd name="connsiteY38" fmla="*/ 8293 h 9935"/>
                <a:gd name="connsiteX39" fmla="*/ 7917 w 10000"/>
                <a:gd name="connsiteY39" fmla="*/ 8476 h 9935"/>
                <a:gd name="connsiteX40" fmla="*/ 7679 w 10000"/>
                <a:gd name="connsiteY40" fmla="*/ 8658 h 9935"/>
                <a:gd name="connsiteX41" fmla="*/ 7421 w 10000"/>
                <a:gd name="connsiteY41" fmla="*/ 8824 h 9935"/>
                <a:gd name="connsiteX42" fmla="*/ 7163 w 10000"/>
                <a:gd name="connsiteY42" fmla="*/ 8973 h 9935"/>
                <a:gd name="connsiteX43" fmla="*/ 6905 w 10000"/>
                <a:gd name="connsiteY43" fmla="*/ 9122 h 9935"/>
                <a:gd name="connsiteX44" fmla="*/ 6627 w 10000"/>
                <a:gd name="connsiteY44" fmla="*/ 9255 h 9935"/>
                <a:gd name="connsiteX45" fmla="*/ 6349 w 10000"/>
                <a:gd name="connsiteY45" fmla="*/ 9371 h 9935"/>
                <a:gd name="connsiteX46" fmla="*/ 6071 w 10000"/>
                <a:gd name="connsiteY46" fmla="*/ 9487 h 9935"/>
                <a:gd name="connsiteX47" fmla="*/ 5774 w 10000"/>
                <a:gd name="connsiteY47" fmla="*/ 9587 h 9935"/>
                <a:gd name="connsiteX48" fmla="*/ 5496 w 10000"/>
                <a:gd name="connsiteY48" fmla="*/ 9670 h 9935"/>
                <a:gd name="connsiteX49" fmla="*/ 5198 w 10000"/>
                <a:gd name="connsiteY49" fmla="*/ 9736 h 9935"/>
                <a:gd name="connsiteX50" fmla="*/ 4881 w 10000"/>
                <a:gd name="connsiteY50" fmla="*/ 9802 h 9935"/>
                <a:gd name="connsiteX51" fmla="*/ 4583 w 10000"/>
                <a:gd name="connsiteY51" fmla="*/ 9852 h 9935"/>
                <a:gd name="connsiteX52" fmla="*/ 4266 w 10000"/>
                <a:gd name="connsiteY52" fmla="*/ 9885 h 9935"/>
                <a:gd name="connsiteX53" fmla="*/ 3968 w 10000"/>
                <a:gd name="connsiteY53" fmla="*/ 9918 h 9935"/>
                <a:gd name="connsiteX54" fmla="*/ 3651 w 10000"/>
                <a:gd name="connsiteY54" fmla="*/ 9935 h 9935"/>
                <a:gd name="connsiteX55" fmla="*/ 3333 w 10000"/>
                <a:gd name="connsiteY55" fmla="*/ 9935 h 9935"/>
                <a:gd name="connsiteX56" fmla="*/ 3036 w 10000"/>
                <a:gd name="connsiteY56" fmla="*/ 9918 h 9935"/>
                <a:gd name="connsiteX57" fmla="*/ 2718 w 10000"/>
                <a:gd name="connsiteY57" fmla="*/ 9885 h 9935"/>
                <a:gd name="connsiteX58" fmla="*/ 2401 w 10000"/>
                <a:gd name="connsiteY58" fmla="*/ 9852 h 9935"/>
                <a:gd name="connsiteX59" fmla="*/ 2083 w 10000"/>
                <a:gd name="connsiteY59" fmla="*/ 9802 h 9935"/>
                <a:gd name="connsiteX60" fmla="*/ 1786 w 10000"/>
                <a:gd name="connsiteY60" fmla="*/ 9736 h 9935"/>
                <a:gd name="connsiteX61" fmla="*/ 1468 w 10000"/>
                <a:gd name="connsiteY61" fmla="*/ 9670 h 9935"/>
                <a:gd name="connsiteX62" fmla="*/ 1171 w 10000"/>
                <a:gd name="connsiteY62" fmla="*/ 9570 h 9935"/>
                <a:gd name="connsiteX63" fmla="*/ 873 w 10000"/>
                <a:gd name="connsiteY63" fmla="*/ 9471 h 9935"/>
                <a:gd name="connsiteX64" fmla="*/ 575 w 10000"/>
                <a:gd name="connsiteY64" fmla="*/ 9355 h 9935"/>
                <a:gd name="connsiteX65" fmla="*/ 278 w 10000"/>
                <a:gd name="connsiteY65" fmla="*/ 9222 h 9935"/>
                <a:gd name="connsiteX66" fmla="*/ 0 w 10000"/>
                <a:gd name="connsiteY66" fmla="*/ 9073 h 9935"/>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000" h="10000">
                  <a:moveTo>
                    <a:pt x="0" y="9132"/>
                  </a:moveTo>
                  <a:cubicBezTo>
                    <a:pt x="-59" y="9118"/>
                    <a:pt x="7182" y="-52"/>
                    <a:pt x="7221" y="0"/>
                  </a:cubicBezTo>
                  <a:lnTo>
                    <a:pt x="7401" y="85"/>
                  </a:lnTo>
                  <a:lnTo>
                    <a:pt x="7659" y="252"/>
                  </a:lnTo>
                  <a:lnTo>
                    <a:pt x="7897" y="436"/>
                  </a:lnTo>
                  <a:lnTo>
                    <a:pt x="8135" y="619"/>
                  </a:lnTo>
                  <a:lnTo>
                    <a:pt x="8353" y="802"/>
                  </a:lnTo>
                  <a:lnTo>
                    <a:pt x="8571" y="1003"/>
                  </a:lnTo>
                  <a:lnTo>
                    <a:pt x="8770" y="1220"/>
                  </a:lnTo>
                  <a:lnTo>
                    <a:pt x="8948" y="1437"/>
                  </a:lnTo>
                  <a:lnTo>
                    <a:pt x="9107" y="1654"/>
                  </a:lnTo>
                  <a:lnTo>
                    <a:pt x="9266" y="1887"/>
                  </a:lnTo>
                  <a:cubicBezTo>
                    <a:pt x="9312" y="1965"/>
                    <a:pt x="9359" y="2043"/>
                    <a:pt x="9405" y="2121"/>
                  </a:cubicBezTo>
                  <a:cubicBezTo>
                    <a:pt x="9445" y="2199"/>
                    <a:pt x="9484" y="2277"/>
                    <a:pt x="9524" y="2355"/>
                  </a:cubicBezTo>
                  <a:cubicBezTo>
                    <a:pt x="9564" y="2438"/>
                    <a:pt x="9603" y="2522"/>
                    <a:pt x="9643" y="2605"/>
                  </a:cubicBezTo>
                  <a:cubicBezTo>
                    <a:pt x="9676" y="2689"/>
                    <a:pt x="9709" y="2772"/>
                    <a:pt x="9742" y="2856"/>
                  </a:cubicBezTo>
                  <a:cubicBezTo>
                    <a:pt x="9768" y="2939"/>
                    <a:pt x="9795" y="3023"/>
                    <a:pt x="9821" y="3106"/>
                  </a:cubicBezTo>
                  <a:cubicBezTo>
                    <a:pt x="9841" y="3190"/>
                    <a:pt x="9861" y="3273"/>
                    <a:pt x="9881" y="3357"/>
                  </a:cubicBezTo>
                  <a:cubicBezTo>
                    <a:pt x="9901" y="3440"/>
                    <a:pt x="9920" y="3523"/>
                    <a:pt x="9940" y="3606"/>
                  </a:cubicBezTo>
                  <a:cubicBezTo>
                    <a:pt x="9953" y="3696"/>
                    <a:pt x="9967" y="3785"/>
                    <a:pt x="9980" y="3874"/>
                  </a:cubicBezTo>
                  <a:cubicBezTo>
                    <a:pt x="9987" y="3963"/>
                    <a:pt x="9993" y="4052"/>
                    <a:pt x="10000" y="4141"/>
                  </a:cubicBezTo>
                  <a:lnTo>
                    <a:pt x="10000" y="4392"/>
                  </a:lnTo>
                  <a:lnTo>
                    <a:pt x="10000" y="4658"/>
                  </a:lnTo>
                  <a:cubicBezTo>
                    <a:pt x="9993" y="4748"/>
                    <a:pt x="9987" y="4836"/>
                    <a:pt x="9980" y="4926"/>
                  </a:cubicBezTo>
                  <a:cubicBezTo>
                    <a:pt x="9967" y="5015"/>
                    <a:pt x="9953" y="5104"/>
                    <a:pt x="9940" y="5193"/>
                  </a:cubicBezTo>
                  <a:cubicBezTo>
                    <a:pt x="9927" y="5281"/>
                    <a:pt x="9914" y="5371"/>
                    <a:pt x="9901" y="5459"/>
                  </a:cubicBezTo>
                  <a:cubicBezTo>
                    <a:pt x="9881" y="5543"/>
                    <a:pt x="9861" y="5626"/>
                    <a:pt x="9841" y="5710"/>
                  </a:cubicBezTo>
                  <a:cubicBezTo>
                    <a:pt x="9815" y="5799"/>
                    <a:pt x="9788" y="5888"/>
                    <a:pt x="9762" y="5977"/>
                  </a:cubicBezTo>
                  <a:cubicBezTo>
                    <a:pt x="9729" y="6060"/>
                    <a:pt x="9696" y="6144"/>
                    <a:pt x="9663" y="6227"/>
                  </a:cubicBezTo>
                  <a:cubicBezTo>
                    <a:pt x="9623" y="6316"/>
                    <a:pt x="9584" y="6406"/>
                    <a:pt x="9544" y="6494"/>
                  </a:cubicBezTo>
                  <a:lnTo>
                    <a:pt x="9425" y="6745"/>
                  </a:lnTo>
                  <a:lnTo>
                    <a:pt x="9286" y="6995"/>
                  </a:lnTo>
                  <a:lnTo>
                    <a:pt x="9127" y="7229"/>
                  </a:lnTo>
                  <a:lnTo>
                    <a:pt x="8948" y="7480"/>
                  </a:lnTo>
                  <a:lnTo>
                    <a:pt x="8948" y="7480"/>
                  </a:lnTo>
                  <a:cubicBezTo>
                    <a:pt x="8889" y="7558"/>
                    <a:pt x="8829" y="7635"/>
                    <a:pt x="8770" y="7713"/>
                  </a:cubicBezTo>
                  <a:cubicBezTo>
                    <a:pt x="8704" y="7786"/>
                    <a:pt x="8637" y="7858"/>
                    <a:pt x="8571" y="7931"/>
                  </a:cubicBezTo>
                  <a:lnTo>
                    <a:pt x="8353" y="8147"/>
                  </a:lnTo>
                  <a:lnTo>
                    <a:pt x="8135" y="8347"/>
                  </a:lnTo>
                  <a:lnTo>
                    <a:pt x="7917" y="8531"/>
                  </a:lnTo>
                  <a:lnTo>
                    <a:pt x="7679" y="8715"/>
                  </a:lnTo>
                  <a:lnTo>
                    <a:pt x="7421" y="8882"/>
                  </a:lnTo>
                  <a:lnTo>
                    <a:pt x="7163" y="9032"/>
                  </a:lnTo>
                  <a:lnTo>
                    <a:pt x="6905" y="9182"/>
                  </a:lnTo>
                  <a:lnTo>
                    <a:pt x="6627" y="9316"/>
                  </a:lnTo>
                  <a:lnTo>
                    <a:pt x="6349" y="9432"/>
                  </a:lnTo>
                  <a:lnTo>
                    <a:pt x="6071" y="9549"/>
                  </a:lnTo>
                  <a:lnTo>
                    <a:pt x="5774" y="9650"/>
                  </a:lnTo>
                  <a:lnTo>
                    <a:pt x="5496" y="9733"/>
                  </a:lnTo>
                  <a:lnTo>
                    <a:pt x="5198" y="9800"/>
                  </a:lnTo>
                  <a:lnTo>
                    <a:pt x="4881" y="9866"/>
                  </a:lnTo>
                  <a:lnTo>
                    <a:pt x="4583" y="9916"/>
                  </a:lnTo>
                  <a:lnTo>
                    <a:pt x="4266" y="9950"/>
                  </a:lnTo>
                  <a:lnTo>
                    <a:pt x="3968" y="9983"/>
                  </a:lnTo>
                  <a:lnTo>
                    <a:pt x="3651" y="10000"/>
                  </a:lnTo>
                  <a:lnTo>
                    <a:pt x="3333" y="10000"/>
                  </a:lnTo>
                  <a:lnTo>
                    <a:pt x="3036" y="9983"/>
                  </a:lnTo>
                  <a:lnTo>
                    <a:pt x="2718" y="9950"/>
                  </a:lnTo>
                  <a:lnTo>
                    <a:pt x="2401" y="9916"/>
                  </a:lnTo>
                  <a:lnTo>
                    <a:pt x="2083" y="9866"/>
                  </a:lnTo>
                  <a:lnTo>
                    <a:pt x="1786" y="9800"/>
                  </a:lnTo>
                  <a:lnTo>
                    <a:pt x="1468" y="9733"/>
                  </a:lnTo>
                  <a:lnTo>
                    <a:pt x="1171" y="9633"/>
                  </a:lnTo>
                  <a:lnTo>
                    <a:pt x="873" y="9533"/>
                  </a:lnTo>
                  <a:lnTo>
                    <a:pt x="575" y="9416"/>
                  </a:lnTo>
                  <a:lnTo>
                    <a:pt x="278" y="9282"/>
                  </a:lnTo>
                  <a:lnTo>
                    <a:pt x="0" y="913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cxnSp>
        <p:nvCxnSpPr>
          <p:cNvPr id="24" name="Straight Connector 23"/>
          <p:cNvCxnSpPr/>
          <p:nvPr/>
        </p:nvCxnSpPr>
        <p:spPr>
          <a:xfrm>
            <a:off x="4097547" y="2563891"/>
            <a:ext cx="4822428" cy="0"/>
          </a:xfrm>
          <a:prstGeom prst="line">
            <a:avLst/>
          </a:prstGeom>
          <a:noFill/>
          <a:ln w="6350">
            <a:solidFill>
              <a:schemeClr val="bg2">
                <a:lumMod val="75000"/>
              </a:schemeClr>
            </a:solidFill>
            <a:round/>
            <a:headEnd/>
            <a:tailEnd/>
          </a:ln>
          <a:effectLst/>
          <a:extLst>
            <a:ext uri="{909E8E84-426E-40dd-AFC4-6F175D3DCCD1}">
              <a14:hiddenFill xmlns:a14="http://schemas.microsoft.com/office/drawing/2010/main">
                <a:noFill/>
              </a14:hiddenFill>
            </a:ext>
          </a:extLst>
        </p:spPr>
      </p:cxnSp>
      <p:sp>
        <p:nvSpPr>
          <p:cNvPr id="2" name="Title 1"/>
          <p:cNvSpPr>
            <a:spLocks noGrp="1"/>
          </p:cNvSpPr>
          <p:nvPr>
            <p:ph type="ctrTitle"/>
          </p:nvPr>
        </p:nvSpPr>
        <p:spPr/>
        <p:txBody>
          <a:bodyPr/>
          <a:lstStyle/>
          <a:p>
            <a:r>
              <a:rPr lang="nl-BE" dirty="0"/>
              <a:t>Resultaten 2016 - Limburg</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378" y="3093588"/>
            <a:ext cx="13049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7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a:xfrm>
            <a:off x="4770408" y="2006621"/>
            <a:ext cx="4131740" cy="1185340"/>
          </a:xfrm>
        </p:spPr>
        <p:txBody>
          <a:bodyPr/>
          <a:lstStyle/>
          <a:p>
            <a:r>
              <a:rPr lang="nl-BE" dirty="0"/>
              <a:t>METHODOLOGIE</a:t>
            </a:r>
          </a:p>
        </p:txBody>
      </p:sp>
      <p:sp>
        <p:nvSpPr>
          <p:cNvPr id="35" name="TextBox 34"/>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a:t>
            </a:fld>
            <a:endParaRPr lang="en-GB" sz="800" kern="1200" dirty="0">
              <a:solidFill>
                <a:schemeClr val="bg1"/>
              </a:solidFill>
              <a:latin typeface="+mn-lt"/>
              <a:ea typeface="+mn-ea"/>
              <a:cs typeface="+mn-cs"/>
            </a:endParaRPr>
          </a:p>
        </p:txBody>
      </p:sp>
      <p:pic>
        <p:nvPicPr>
          <p:cNvPr id="29" name="Picture 2" descr="http://3z9lfx2jjuv41ye0f1x7blj2o0.wpengine.netdna-cdn.com/wp-content/uploads/2015/02/questions-x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4457700" cy="5141765"/>
          </a:xfrm>
          <a:prstGeom prst="rect">
            <a:avLst/>
          </a:prstGeom>
          <a:noFill/>
          <a:extLst>
            <a:ext uri="{909E8E84-426E-40dd-AFC4-6F175D3DCCD1}">
              <a14:hiddenFill xmlns:a14="http://schemas.microsoft.com/office/drawing/2010/main">
                <a:solidFill>
                  <a:srgbClr val="FFFFFF"/>
                </a:solidFill>
              </a14:hiddenFill>
            </a:ext>
          </a:extLst>
        </p:spPr>
      </p:pic>
      <p:sp>
        <p:nvSpPr>
          <p:cNvPr id="41" name="Freeform 6"/>
          <p:cNvSpPr>
            <a:spLocks/>
          </p:cNvSpPr>
          <p:nvPr/>
        </p:nvSpPr>
        <p:spPr bwMode="white">
          <a:xfrm flipH="1">
            <a:off x="2703083" y="424"/>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8" name="Freeform 6"/>
          <p:cNvSpPr>
            <a:spLocks/>
          </p:cNvSpPr>
          <p:nvPr/>
        </p:nvSpPr>
        <p:spPr bwMode="white">
          <a:xfrm flipH="1">
            <a:off x="2853172" y="14386"/>
            <a:ext cx="1949633" cy="51273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3" name="Group 2"/>
          <p:cNvGrpSpPr/>
          <p:nvPr/>
        </p:nvGrpSpPr>
        <p:grpSpPr>
          <a:xfrm>
            <a:off x="2679547" y="0"/>
            <a:ext cx="2892126" cy="5141765"/>
            <a:chOff x="2679547" y="-13132"/>
            <a:chExt cx="2892126" cy="5174320"/>
          </a:xfrm>
        </p:grpSpPr>
        <p:sp>
          <p:nvSpPr>
            <p:cNvPr id="55" name="Freeform 6"/>
            <p:cNvSpPr>
              <a:spLocks/>
            </p:cNvSpPr>
            <p:nvPr/>
          </p:nvSpPr>
          <p:spPr bwMode="white">
            <a:xfrm flipH="1">
              <a:off x="2700814" y="19847"/>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7"/>
            <p:cNvSpPr>
              <a:spLocks/>
            </p:cNvSpPr>
            <p:nvPr/>
          </p:nvSpPr>
          <p:spPr bwMode="ltGray">
            <a:xfrm flipH="1">
              <a:off x="2679547" y="-13132"/>
              <a:ext cx="2892126" cy="2176595"/>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8"/>
            <p:cNvSpPr>
              <a:spLocks/>
            </p:cNvSpPr>
            <p:nvPr/>
          </p:nvSpPr>
          <p:spPr bwMode="ltGray">
            <a:xfrm flipH="1">
              <a:off x="3195767" y="1535100"/>
              <a:ext cx="1224672" cy="1807351"/>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4" name="Freeform 9"/>
            <p:cNvSpPr>
              <a:spLocks/>
            </p:cNvSpPr>
            <p:nvPr/>
          </p:nvSpPr>
          <p:spPr bwMode="ltGray">
            <a:xfrm flipH="1">
              <a:off x="3457116" y="572044"/>
              <a:ext cx="589657" cy="589494"/>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10"/>
            <p:cNvSpPr>
              <a:spLocks/>
            </p:cNvSpPr>
            <p:nvPr/>
          </p:nvSpPr>
          <p:spPr bwMode="ltGray">
            <a:xfrm flipH="1">
              <a:off x="2995974" y="2422581"/>
              <a:ext cx="922284" cy="1373328"/>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11"/>
            <p:cNvSpPr>
              <a:spLocks/>
            </p:cNvSpPr>
            <p:nvPr/>
          </p:nvSpPr>
          <p:spPr bwMode="ltGray">
            <a:xfrm flipH="1">
              <a:off x="4524114" y="658417"/>
              <a:ext cx="440623" cy="449139"/>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176181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34"/>
          <p:cNvSpPr>
            <a:spLocks noGrp="1"/>
          </p:cNvSpPr>
          <p:nvPr>
            <p:ph type="body" sz="quarter" idx="13"/>
          </p:nvPr>
        </p:nvSpPr>
        <p:spPr/>
        <p:txBody>
          <a:bodyPr/>
          <a:lstStyle/>
          <a:p>
            <a:r>
              <a:rPr lang="en-CA"/>
              <a:t>Research methodology</a:t>
            </a:r>
            <a:endParaRPr lang="en-GB" dirty="0"/>
          </a:p>
        </p:txBody>
      </p:sp>
      <p:grpSp>
        <p:nvGrpSpPr>
          <p:cNvPr id="7" name="Group 6"/>
          <p:cNvGrpSpPr/>
          <p:nvPr/>
        </p:nvGrpSpPr>
        <p:grpSpPr>
          <a:xfrm>
            <a:off x="569839" y="663599"/>
            <a:ext cx="3332921" cy="1255055"/>
            <a:chOff x="271669" y="769615"/>
            <a:chExt cx="3332921" cy="1255055"/>
          </a:xfrm>
        </p:grpSpPr>
        <p:sp>
          <p:nvSpPr>
            <p:cNvPr id="3" name="Rectangle 2"/>
            <p:cNvSpPr/>
            <p:nvPr/>
          </p:nvSpPr>
          <p:spPr>
            <a:xfrm>
              <a:off x="271669" y="769615"/>
              <a:ext cx="3332921" cy="276999"/>
            </a:xfrm>
            <a:prstGeom prst="rect">
              <a:avLst/>
            </a:prstGeom>
          </p:spPr>
          <p:txBody>
            <a:bodyPr wrap="square">
              <a:spAutoFit/>
            </a:bodyPr>
            <a:lstStyle/>
            <a:p>
              <a:pPr>
                <a:lnSpc>
                  <a:spcPct val="100000"/>
                </a:lnSpc>
                <a:spcBef>
                  <a:spcPts val="0"/>
                </a:spcBef>
              </a:pPr>
              <a:r>
                <a:rPr lang="en-GB" sz="1200" b="1" dirty="0"/>
                <a:t>STEEKPROEFBESCHRIJVING</a:t>
              </a:r>
            </a:p>
          </p:txBody>
        </p:sp>
        <p:grpSp>
          <p:nvGrpSpPr>
            <p:cNvPr id="6" name="Group 5"/>
            <p:cNvGrpSpPr/>
            <p:nvPr/>
          </p:nvGrpSpPr>
          <p:grpSpPr>
            <a:xfrm>
              <a:off x="364474" y="1020111"/>
              <a:ext cx="3240116" cy="1004559"/>
              <a:chOff x="364474" y="1020111"/>
              <a:chExt cx="3240116" cy="1004559"/>
            </a:xfrm>
          </p:grpSpPr>
          <p:pic>
            <p:nvPicPr>
              <p:cNvPr id="30" name="Picture 1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4474" y="1020111"/>
                <a:ext cx="1114391" cy="1004559"/>
              </a:xfrm>
              <a:prstGeom prst="roundRect">
                <a:avLst>
                  <a:gd name="adj" fmla="val 2494"/>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1431235" y="1020111"/>
                <a:ext cx="2173355" cy="1004559"/>
                <a:chOff x="1431235" y="1020111"/>
                <a:chExt cx="2173355" cy="1004559"/>
              </a:xfrm>
            </p:grpSpPr>
            <p:sp>
              <p:nvSpPr>
                <p:cNvPr id="32" name="Text Placeholder 11"/>
                <p:cNvSpPr txBox="1">
                  <a:spLocks/>
                </p:cNvSpPr>
                <p:nvPr/>
              </p:nvSpPr>
              <p:spPr>
                <a:xfrm>
                  <a:off x="1431235" y="1020111"/>
                  <a:ext cx="2173355" cy="1004559"/>
                </a:xfrm>
                <a:prstGeom prst="roundRect">
                  <a:avLst>
                    <a:gd name="adj" fmla="val 3475"/>
                  </a:avLst>
                </a:prstGeom>
                <a:solidFill>
                  <a:srgbClr val="1B365D"/>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200" b="1" cap="none" dirty="0" err="1">
                      <a:solidFill>
                        <a:schemeClr val="bg1"/>
                      </a:solidFill>
                    </a:rPr>
                    <a:t>Belgische</a:t>
                  </a:r>
                  <a:r>
                    <a:rPr lang="en-GB" sz="1200" b="1" cap="none" dirty="0">
                      <a:solidFill>
                        <a:schemeClr val="bg1"/>
                      </a:solidFill>
                    </a:rPr>
                    <a:t> </a:t>
                  </a:r>
                  <a:r>
                    <a:rPr lang="en-GB" sz="1200" b="1" cap="none" dirty="0" err="1">
                      <a:solidFill>
                        <a:schemeClr val="bg1"/>
                      </a:solidFill>
                    </a:rPr>
                    <a:t>bevolking</a:t>
                  </a:r>
                  <a:r>
                    <a:rPr lang="en-GB" sz="1200" b="1" cap="none" dirty="0">
                      <a:solidFill>
                        <a:schemeClr val="bg1"/>
                      </a:solidFill>
                    </a:rPr>
                    <a:t> van 18 </a:t>
                  </a:r>
                  <a:r>
                    <a:rPr lang="en-GB" sz="1200" b="1" cap="none" dirty="0" err="1">
                      <a:solidFill>
                        <a:schemeClr val="bg1"/>
                      </a:solidFill>
                    </a:rPr>
                    <a:t>jaar</a:t>
                  </a:r>
                  <a:r>
                    <a:rPr lang="en-GB" sz="1200" b="1" cap="none" dirty="0">
                      <a:solidFill>
                        <a:schemeClr val="bg1"/>
                      </a:solidFill>
                    </a:rPr>
                    <a:t> </a:t>
                  </a:r>
                  <a:r>
                    <a:rPr lang="en-GB" sz="1200" b="1" cap="none" dirty="0" err="1">
                      <a:solidFill>
                        <a:schemeClr val="bg1"/>
                      </a:solidFill>
                    </a:rPr>
                    <a:t>en</a:t>
                  </a:r>
                  <a:r>
                    <a:rPr lang="en-GB" sz="1200" b="1" cap="none" dirty="0">
                      <a:solidFill>
                        <a:schemeClr val="bg1"/>
                      </a:solidFill>
                    </a:rPr>
                    <a:t> </a:t>
                  </a:r>
                  <a:r>
                    <a:rPr lang="en-GB" sz="1200" b="1" cap="none" dirty="0" err="1">
                      <a:solidFill>
                        <a:schemeClr val="bg1"/>
                      </a:solidFill>
                    </a:rPr>
                    <a:t>ouder</a:t>
                  </a:r>
                  <a:endParaRPr lang="en-GB" sz="1200" b="1" cap="none" dirty="0">
                    <a:solidFill>
                      <a:schemeClr val="bg1"/>
                    </a:solidFill>
                  </a:endParaRPr>
                </a:p>
              </p:txBody>
            </p:sp>
            <p:sp>
              <p:nvSpPr>
                <p:cNvPr id="4" name="Rectangle 3"/>
                <p:cNvSpPr/>
                <p:nvPr/>
              </p:nvSpPr>
              <p:spPr>
                <a:xfrm>
                  <a:off x="1431235" y="1020111"/>
                  <a:ext cx="47817" cy="1004559"/>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grpSp>
        <p:nvGrpSpPr>
          <p:cNvPr id="2" name="Group 1"/>
          <p:cNvGrpSpPr/>
          <p:nvPr/>
        </p:nvGrpSpPr>
        <p:grpSpPr>
          <a:xfrm>
            <a:off x="569839" y="1945158"/>
            <a:ext cx="3332921" cy="1252383"/>
            <a:chOff x="569839" y="1945158"/>
            <a:chExt cx="3332921" cy="1252383"/>
          </a:xfrm>
        </p:grpSpPr>
        <p:pic>
          <p:nvPicPr>
            <p:cNvPr id="33" name="Picture 17" descr="http://blog.outlawsalesgroup.com/wp-content/uploads/2013/03/friends.jpg"/>
            <p:cNvPicPr>
              <a:picLocks noChangeAspect="1" noChangeArrowheads="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57557" y="2191921"/>
              <a:ext cx="1071848" cy="1005620"/>
            </a:xfrm>
            <a:prstGeom prst="roundRect">
              <a:avLst>
                <a:gd name="adj" fmla="val 2576"/>
              </a:avLst>
            </a:prstGeom>
            <a:noFill/>
            <a:extLst>
              <a:ext uri="{909E8E84-426E-40dd-AFC4-6F175D3DCCD1}">
                <a14:hiddenFill xmlns:a14="http://schemas.microsoft.com/office/drawing/2010/main">
                  <a:solidFill>
                    <a:srgbClr val="FFFFFF"/>
                  </a:solidFill>
                </a14:hiddenFill>
              </a:ext>
            </a:extLst>
          </p:spPr>
        </p:pic>
        <p:sp>
          <p:nvSpPr>
            <p:cNvPr id="40" name="Text Placeholder 11"/>
            <p:cNvSpPr txBox="1">
              <a:spLocks/>
            </p:cNvSpPr>
            <p:nvPr/>
          </p:nvSpPr>
          <p:spPr>
            <a:xfrm>
              <a:off x="1729404" y="2192982"/>
              <a:ext cx="2173355" cy="1004559"/>
            </a:xfrm>
            <a:prstGeom prst="roundRect">
              <a:avLst>
                <a:gd name="adj" fmla="val 3475"/>
              </a:avLst>
            </a:prstGeom>
            <a:solidFill>
              <a:schemeClr val="accent6"/>
            </a:solidFill>
            <a:ln>
              <a:noFill/>
            </a:ln>
          </p:spPr>
          <p:txBody>
            <a:bodyPr anchor="t"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nl-BE" sz="1800" b="1" dirty="0">
                  <a:solidFill>
                    <a:schemeClr val="bg1"/>
                  </a:solidFill>
                </a:rPr>
                <a:t>Totaal: N=3250</a:t>
              </a:r>
              <a:br>
                <a:rPr lang="nl-BE" sz="1800" b="1" dirty="0">
                  <a:solidFill>
                    <a:schemeClr val="bg1"/>
                  </a:solidFill>
                </a:rPr>
              </a:br>
              <a:r>
                <a:rPr lang="nl-BE" sz="1800" b="1" dirty="0">
                  <a:solidFill>
                    <a:schemeClr val="bg1"/>
                  </a:solidFill>
                </a:rPr>
                <a:t>(België)</a:t>
              </a:r>
              <a:br>
                <a:rPr lang="nl-BE" sz="1800" b="1" dirty="0">
                  <a:solidFill>
                    <a:schemeClr val="bg1"/>
                  </a:solidFill>
                </a:rPr>
              </a:br>
              <a:r>
                <a:rPr lang="nl-BE" sz="950" b="1" cap="none" dirty="0">
                  <a:solidFill>
                    <a:schemeClr val="bg1"/>
                  </a:solidFill>
                </a:rPr>
                <a:t>Elke provincie + Brussel heeft een steekproefgrootte van 300 met uitzondering van Luxemburg (n=250).</a:t>
              </a:r>
              <a:r>
                <a:rPr lang="en-GB" sz="950" b="1" cap="none" dirty="0">
                  <a:solidFill>
                    <a:schemeClr val="bg1"/>
                  </a:solidFill>
                </a:rPr>
                <a:t/>
              </a:r>
              <a:br>
                <a:rPr lang="en-GB" sz="950" b="1" cap="none" dirty="0">
                  <a:solidFill>
                    <a:schemeClr val="bg1"/>
                  </a:solidFill>
                </a:rPr>
              </a:br>
              <a:r>
                <a:rPr lang="en-GB" sz="1000" b="1" cap="none" dirty="0">
                  <a:solidFill>
                    <a:schemeClr val="bg1"/>
                  </a:solidFill>
                </a:rPr>
                <a:t/>
              </a:r>
              <a:br>
                <a:rPr lang="en-GB" sz="1000" b="1" cap="none" dirty="0">
                  <a:solidFill>
                    <a:schemeClr val="bg1"/>
                  </a:solidFill>
                </a:rPr>
              </a:br>
              <a:endParaRPr lang="en-GB" sz="1000" b="1" dirty="0">
                <a:solidFill>
                  <a:schemeClr val="bg1"/>
                </a:solidFill>
              </a:endParaRPr>
            </a:p>
          </p:txBody>
        </p:sp>
        <p:sp>
          <p:nvSpPr>
            <p:cNvPr id="41" name="Rectangle 40"/>
            <p:cNvSpPr/>
            <p:nvPr/>
          </p:nvSpPr>
          <p:spPr>
            <a:xfrm>
              <a:off x="1729404" y="2192982"/>
              <a:ext cx="47817" cy="1004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5" name="Rectangle 44"/>
            <p:cNvSpPr/>
            <p:nvPr/>
          </p:nvSpPr>
          <p:spPr>
            <a:xfrm>
              <a:off x="569839" y="1945158"/>
              <a:ext cx="3332921" cy="276999"/>
            </a:xfrm>
            <a:prstGeom prst="rect">
              <a:avLst/>
            </a:prstGeom>
          </p:spPr>
          <p:txBody>
            <a:bodyPr wrap="square">
              <a:spAutoFit/>
            </a:bodyPr>
            <a:lstStyle/>
            <a:p>
              <a:pPr>
                <a:lnSpc>
                  <a:spcPct val="100000"/>
                </a:lnSpc>
                <a:spcBef>
                  <a:spcPts val="0"/>
                </a:spcBef>
              </a:pPr>
              <a:r>
                <a:rPr lang="en-GB" sz="1200" b="1" dirty="0"/>
                <a:t>STEEKPROEFGROOTTE</a:t>
              </a:r>
            </a:p>
          </p:txBody>
        </p:sp>
      </p:grpSp>
      <p:grpSp>
        <p:nvGrpSpPr>
          <p:cNvPr id="8" name="Group 7"/>
          <p:cNvGrpSpPr/>
          <p:nvPr/>
        </p:nvGrpSpPr>
        <p:grpSpPr>
          <a:xfrm>
            <a:off x="569839" y="3220597"/>
            <a:ext cx="3332919" cy="1256115"/>
            <a:chOff x="569839" y="3220597"/>
            <a:chExt cx="3332919" cy="1256115"/>
          </a:xfrm>
        </p:grpSpPr>
        <p:pic>
          <p:nvPicPr>
            <p:cNvPr id="37" name="Picture 13" descr="http://tidalshares.com/wp-content/uploads/2015/02/tidalshares-write-goals-2.jpg"/>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664616" y="3471092"/>
              <a:ext cx="1112606" cy="1005620"/>
            </a:xfrm>
            <a:prstGeom prst="roundRect">
              <a:avLst>
                <a:gd name="adj" fmla="val 2509"/>
              </a:avLst>
            </a:prstGeom>
            <a:noFill/>
            <a:extLst>
              <a:ext uri="{909E8E84-426E-40dd-AFC4-6F175D3DCCD1}">
                <a14:hiddenFill xmlns:a14="http://schemas.microsoft.com/office/drawing/2010/main">
                  <a:solidFill>
                    <a:srgbClr val="FFFFFF"/>
                  </a:solidFill>
                </a14:hiddenFill>
              </a:ext>
            </a:extLst>
          </p:spPr>
        </p:pic>
        <p:sp>
          <p:nvSpPr>
            <p:cNvPr id="46" name="Text Placeholder 11"/>
            <p:cNvSpPr txBox="1">
              <a:spLocks/>
            </p:cNvSpPr>
            <p:nvPr/>
          </p:nvSpPr>
          <p:spPr>
            <a:xfrm>
              <a:off x="1729403" y="3471092"/>
              <a:ext cx="2173355" cy="1004559"/>
            </a:xfrm>
            <a:prstGeom prst="roundRect">
              <a:avLst>
                <a:gd name="adj" fmla="val 3475"/>
              </a:avLst>
            </a:prstGeom>
            <a:solidFill>
              <a:schemeClr val="accent2"/>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marL="285750" indent="-285750">
                <a:spcBef>
                  <a:spcPts val="0"/>
                </a:spcBef>
                <a:buFont typeface="Arial" panose="020B0604020202020204" pitchFamily="34" charset="0"/>
                <a:buChar char="•"/>
              </a:pPr>
              <a:r>
                <a:rPr lang="nl-BE" sz="1200" cap="none" dirty="0">
                  <a:solidFill>
                    <a:schemeClr val="bg1"/>
                  </a:solidFill>
                </a:rPr>
                <a:t>Geslacht</a:t>
              </a:r>
            </a:p>
            <a:p>
              <a:pPr marL="285750" indent="-285750">
                <a:spcBef>
                  <a:spcPts val="0"/>
                </a:spcBef>
                <a:buFont typeface="Arial" panose="020B0604020202020204" pitchFamily="34" charset="0"/>
                <a:buChar char="•"/>
              </a:pPr>
              <a:r>
                <a:rPr lang="nl-BE" sz="1200" cap="none" dirty="0">
                  <a:solidFill>
                    <a:schemeClr val="bg1"/>
                  </a:solidFill>
                </a:rPr>
                <a:t>Leeftijd</a:t>
              </a:r>
            </a:p>
            <a:p>
              <a:pPr marL="285750" indent="-285750">
                <a:spcBef>
                  <a:spcPts val="0"/>
                </a:spcBef>
                <a:buFont typeface="Arial" panose="020B0604020202020204" pitchFamily="34" charset="0"/>
                <a:buChar char="•"/>
              </a:pPr>
              <a:r>
                <a:rPr lang="nl-BE" sz="1200" cap="none" dirty="0">
                  <a:solidFill>
                    <a:schemeClr val="bg1"/>
                  </a:solidFill>
                </a:rPr>
                <a:t>Habitat</a:t>
              </a:r>
            </a:p>
            <a:p>
              <a:pPr marL="285750" indent="-285750">
                <a:spcBef>
                  <a:spcPts val="0"/>
                </a:spcBef>
                <a:buFont typeface="Arial" panose="020B0604020202020204" pitchFamily="34" charset="0"/>
                <a:buChar char="•"/>
              </a:pPr>
              <a:r>
                <a:rPr lang="nl-BE" sz="1200" cap="none" dirty="0">
                  <a:solidFill>
                    <a:schemeClr val="bg1"/>
                  </a:solidFill>
                </a:rPr>
                <a:t>Activiteit</a:t>
              </a:r>
            </a:p>
            <a:p>
              <a:pPr marL="285750" indent="-285750">
                <a:spcBef>
                  <a:spcPts val="0"/>
                </a:spcBef>
                <a:buFont typeface="Arial" panose="020B0604020202020204" pitchFamily="34" charset="0"/>
                <a:buChar char="•"/>
              </a:pPr>
              <a:r>
                <a:rPr lang="nl-BE" sz="1200" cap="none" dirty="0">
                  <a:solidFill>
                    <a:schemeClr val="bg1"/>
                  </a:solidFill>
                </a:rPr>
                <a:t>Opleidingsniveau</a:t>
              </a:r>
            </a:p>
            <a:p>
              <a:pPr marL="285750" indent="-285750">
                <a:spcBef>
                  <a:spcPts val="0"/>
                </a:spcBef>
                <a:buFont typeface="Arial" panose="020B0604020202020204" pitchFamily="34" charset="0"/>
                <a:buChar char="•"/>
              </a:pPr>
              <a:r>
                <a:rPr lang="nl-BE" sz="1200" cap="none" dirty="0">
                  <a:solidFill>
                    <a:schemeClr val="bg1"/>
                  </a:solidFill>
                </a:rPr>
                <a:t>Gezinssamenstelling</a:t>
              </a:r>
            </a:p>
          </p:txBody>
        </p:sp>
        <p:sp>
          <p:nvSpPr>
            <p:cNvPr id="47" name="Rectangle 46"/>
            <p:cNvSpPr/>
            <p:nvPr/>
          </p:nvSpPr>
          <p:spPr>
            <a:xfrm>
              <a:off x="1729403" y="3471092"/>
              <a:ext cx="47817" cy="1004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8" name="Rectangle 47"/>
            <p:cNvSpPr/>
            <p:nvPr/>
          </p:nvSpPr>
          <p:spPr>
            <a:xfrm>
              <a:off x="569839" y="3220597"/>
              <a:ext cx="3332919" cy="276999"/>
            </a:xfrm>
            <a:prstGeom prst="rect">
              <a:avLst/>
            </a:prstGeom>
          </p:spPr>
          <p:txBody>
            <a:bodyPr wrap="square">
              <a:spAutoFit/>
            </a:bodyPr>
            <a:lstStyle/>
            <a:p>
              <a:pPr>
                <a:lnSpc>
                  <a:spcPct val="100000"/>
                </a:lnSpc>
                <a:spcBef>
                  <a:spcPts val="0"/>
                </a:spcBef>
              </a:pPr>
              <a:r>
                <a:rPr lang="en-GB" sz="1200" b="1"/>
                <a:t>QUOTASTEEKPROEF*</a:t>
              </a:r>
              <a:endParaRPr lang="en-GB" sz="1200" b="1" dirty="0"/>
            </a:p>
          </p:txBody>
        </p:sp>
      </p:grpSp>
      <p:grpSp>
        <p:nvGrpSpPr>
          <p:cNvPr id="11" name="Group 10"/>
          <p:cNvGrpSpPr/>
          <p:nvPr/>
        </p:nvGrpSpPr>
        <p:grpSpPr>
          <a:xfrm>
            <a:off x="4474081" y="663598"/>
            <a:ext cx="3338072" cy="1255056"/>
            <a:chOff x="4474081" y="663598"/>
            <a:chExt cx="3338072" cy="1255056"/>
          </a:xfrm>
        </p:grpSpPr>
        <p:pic>
          <p:nvPicPr>
            <p:cNvPr id="49" name="Picture 4"/>
            <p:cNvPicPr>
              <a:picLocks noChangeAspect="1" noChangeArrowheads="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ltGray">
            <a:xfrm>
              <a:off x="4572037" y="914094"/>
              <a:ext cx="1114391"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Text Placeholder 11"/>
            <p:cNvSpPr txBox="1">
              <a:spLocks/>
            </p:cNvSpPr>
            <p:nvPr/>
          </p:nvSpPr>
          <p:spPr>
            <a:xfrm>
              <a:off x="5638798" y="914096"/>
              <a:ext cx="2173355" cy="1004558"/>
            </a:xfrm>
            <a:prstGeom prst="roundRect">
              <a:avLst>
                <a:gd name="adj" fmla="val 3475"/>
              </a:avLst>
            </a:prstGeom>
            <a:solidFill>
              <a:schemeClr val="accent1"/>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5 </a:t>
              </a:r>
              <a:r>
                <a:rPr lang="nl-BE" sz="1800" b="1" cap="none" dirty="0">
                  <a:solidFill>
                    <a:schemeClr val="bg1"/>
                  </a:solidFill>
                </a:rPr>
                <a:t>minuten</a:t>
              </a:r>
            </a:p>
          </p:txBody>
        </p:sp>
        <p:sp>
          <p:nvSpPr>
            <p:cNvPr id="51" name="Rectangle 50"/>
            <p:cNvSpPr/>
            <p:nvPr/>
          </p:nvSpPr>
          <p:spPr>
            <a:xfrm>
              <a:off x="5638798" y="914096"/>
              <a:ext cx="47817" cy="10045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2" name="Rectangle 51"/>
            <p:cNvSpPr/>
            <p:nvPr/>
          </p:nvSpPr>
          <p:spPr>
            <a:xfrm>
              <a:off x="4474081" y="663598"/>
              <a:ext cx="3338072" cy="276999"/>
            </a:xfrm>
            <a:prstGeom prst="rect">
              <a:avLst/>
            </a:prstGeom>
          </p:spPr>
          <p:txBody>
            <a:bodyPr wrap="square">
              <a:spAutoFit/>
            </a:bodyPr>
            <a:lstStyle/>
            <a:p>
              <a:pPr>
                <a:lnSpc>
                  <a:spcPct val="100000"/>
                </a:lnSpc>
                <a:spcBef>
                  <a:spcPts val="0"/>
                </a:spcBef>
              </a:pPr>
              <a:r>
                <a:rPr lang="en-GB" sz="1200" b="1" dirty="0"/>
                <a:t>DUUR INTERVIEW</a:t>
              </a:r>
            </a:p>
          </p:txBody>
        </p:sp>
      </p:grpSp>
      <p:grpSp>
        <p:nvGrpSpPr>
          <p:cNvPr id="10" name="Group 9"/>
          <p:cNvGrpSpPr/>
          <p:nvPr/>
        </p:nvGrpSpPr>
        <p:grpSpPr>
          <a:xfrm>
            <a:off x="4474081" y="1945157"/>
            <a:ext cx="3338072" cy="1251323"/>
            <a:chOff x="4474081" y="1945157"/>
            <a:chExt cx="3338072" cy="1251323"/>
          </a:xfrm>
        </p:grpSpPr>
        <p:pic>
          <p:nvPicPr>
            <p:cNvPr id="53" name="Picture 6"/>
            <p:cNvPicPr>
              <a:picLocks noChangeAspect="1" noChangeArrowheads="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ltGray">
            <a:xfrm>
              <a:off x="4572037" y="2191921"/>
              <a:ext cx="1114578"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Text Placeholder 11"/>
            <p:cNvSpPr txBox="1">
              <a:spLocks/>
            </p:cNvSpPr>
            <p:nvPr/>
          </p:nvSpPr>
          <p:spPr>
            <a:xfrm>
              <a:off x="5638797" y="2192982"/>
              <a:ext cx="2173355" cy="1000585"/>
            </a:xfrm>
            <a:prstGeom prst="roundRect">
              <a:avLst>
                <a:gd name="adj" fmla="val 3475"/>
              </a:avLst>
            </a:prstGeom>
            <a:solidFill>
              <a:schemeClr val="accent5"/>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CAWI</a:t>
              </a:r>
            </a:p>
            <a:p>
              <a:r>
                <a:rPr lang="en-GB" sz="1000" b="1" cap="none" dirty="0" err="1">
                  <a:solidFill>
                    <a:schemeClr val="bg1"/>
                  </a:solidFill>
                </a:rPr>
                <a:t>Steekproef</a:t>
              </a:r>
              <a:r>
                <a:rPr lang="en-GB" sz="1000" b="1" cap="none" dirty="0">
                  <a:solidFill>
                    <a:schemeClr val="bg1"/>
                  </a:solidFill>
                </a:rPr>
                <a:t> online </a:t>
              </a:r>
              <a:r>
                <a:rPr lang="en-GB" sz="1000" b="1" cap="none" dirty="0" err="1">
                  <a:solidFill>
                    <a:schemeClr val="bg1"/>
                  </a:solidFill>
                </a:rPr>
                <a:t>bevraagd</a:t>
              </a:r>
              <a:r>
                <a:rPr lang="en-GB" sz="1000" b="1" cap="none" dirty="0">
                  <a:solidFill>
                    <a:schemeClr val="bg1"/>
                  </a:solidFill>
                </a:rPr>
                <a:t> via het </a:t>
              </a:r>
              <a:r>
                <a:rPr lang="en-GB" sz="1000" b="1" cap="none" dirty="0" err="1">
                  <a:solidFill>
                    <a:schemeClr val="bg1"/>
                  </a:solidFill>
                </a:rPr>
                <a:t>Ipsos</a:t>
              </a:r>
              <a:r>
                <a:rPr lang="en-GB" sz="1000" b="1" cap="none" dirty="0">
                  <a:solidFill>
                    <a:schemeClr val="bg1"/>
                  </a:solidFill>
                </a:rPr>
                <a:t> Access Panel.</a:t>
              </a:r>
            </a:p>
          </p:txBody>
        </p:sp>
        <p:sp>
          <p:nvSpPr>
            <p:cNvPr id="55" name="Rectangle 54"/>
            <p:cNvSpPr/>
            <p:nvPr/>
          </p:nvSpPr>
          <p:spPr>
            <a:xfrm>
              <a:off x="5638797" y="2192982"/>
              <a:ext cx="47817" cy="10005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6" name="Rectangle 55"/>
            <p:cNvSpPr/>
            <p:nvPr/>
          </p:nvSpPr>
          <p:spPr>
            <a:xfrm>
              <a:off x="4474081" y="1945157"/>
              <a:ext cx="3338072" cy="276999"/>
            </a:xfrm>
            <a:prstGeom prst="rect">
              <a:avLst/>
            </a:prstGeom>
          </p:spPr>
          <p:txBody>
            <a:bodyPr wrap="square">
              <a:spAutoFit/>
            </a:bodyPr>
            <a:lstStyle/>
            <a:p>
              <a:pPr>
                <a:lnSpc>
                  <a:spcPct val="100000"/>
                </a:lnSpc>
                <a:spcBef>
                  <a:spcPts val="0"/>
                </a:spcBef>
              </a:pPr>
              <a:r>
                <a:rPr lang="en-GB" sz="1200" b="1" dirty="0"/>
                <a:t>DATACOLLECTIEMETHODE</a:t>
              </a:r>
            </a:p>
          </p:txBody>
        </p:sp>
      </p:grpSp>
      <p:grpSp>
        <p:nvGrpSpPr>
          <p:cNvPr id="9" name="Group 8"/>
          <p:cNvGrpSpPr/>
          <p:nvPr/>
        </p:nvGrpSpPr>
        <p:grpSpPr>
          <a:xfrm>
            <a:off x="4474079" y="3220596"/>
            <a:ext cx="3338072" cy="1255054"/>
            <a:chOff x="4474079" y="3220596"/>
            <a:chExt cx="3338072" cy="1255054"/>
          </a:xfrm>
        </p:grpSpPr>
        <p:pic>
          <p:nvPicPr>
            <p:cNvPr id="57" name="Picture 11" descr="http://www.aiche.org/sites/default/files/styles/aiche_content/public/images/page/lead/edit_calendar_ssk_47433454.jpg?itok=GOEK7rfr"/>
            <p:cNvPicPr>
              <a:picLocks noChangeAspect="1" noChangeArrowheads="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4572037" y="3471091"/>
              <a:ext cx="1114578" cy="1004559"/>
            </a:xfrm>
            <a:prstGeom prst="roundRect">
              <a:avLst>
                <a:gd name="adj" fmla="val 3475"/>
              </a:avLst>
            </a:prstGeom>
            <a:noFill/>
            <a:extLst>
              <a:ext uri="{909E8E84-426E-40dd-AFC4-6F175D3DCCD1}">
                <a14:hiddenFill xmlns:a14="http://schemas.microsoft.com/office/drawing/2010/main">
                  <a:solidFill>
                    <a:srgbClr val="FFFFFF"/>
                  </a:solidFill>
                </a14:hiddenFill>
              </a:ext>
            </a:extLst>
          </p:spPr>
        </p:pic>
        <p:sp>
          <p:nvSpPr>
            <p:cNvPr id="58" name="Text Placeholder 11"/>
            <p:cNvSpPr txBox="1">
              <a:spLocks/>
            </p:cNvSpPr>
            <p:nvPr/>
          </p:nvSpPr>
          <p:spPr>
            <a:xfrm>
              <a:off x="5638796" y="3471091"/>
              <a:ext cx="2173355" cy="1000585"/>
            </a:xfrm>
            <a:prstGeom prst="roundRect">
              <a:avLst>
                <a:gd name="adj" fmla="val 3475"/>
              </a:avLst>
            </a:prstGeom>
            <a:solidFill>
              <a:schemeClr val="accent3"/>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a:spcBef>
                  <a:spcPts val="0"/>
                </a:spcBef>
              </a:pPr>
              <a:r>
                <a:rPr lang="en-GB" sz="1200" dirty="0">
                  <a:solidFill>
                    <a:schemeClr val="bg1"/>
                  </a:solidFill>
                </a:rPr>
                <a:t>van:  </a:t>
              </a:r>
            </a:p>
            <a:p>
              <a:pPr>
                <a:spcBef>
                  <a:spcPts val="0"/>
                </a:spcBef>
              </a:pPr>
              <a:r>
                <a:rPr lang="en-GB" sz="1200" b="1" dirty="0">
                  <a:solidFill>
                    <a:schemeClr val="bg1"/>
                  </a:solidFill>
                </a:rPr>
                <a:t>25/05/2016 </a:t>
              </a:r>
            </a:p>
            <a:p>
              <a:pPr>
                <a:spcBef>
                  <a:spcPts val="0"/>
                </a:spcBef>
              </a:pPr>
              <a:endParaRPr lang="en-GB" sz="1200" b="1" dirty="0">
                <a:solidFill>
                  <a:schemeClr val="bg1"/>
                </a:solidFill>
              </a:endParaRPr>
            </a:p>
            <a:p>
              <a:pPr>
                <a:spcBef>
                  <a:spcPts val="0"/>
                </a:spcBef>
              </a:pPr>
              <a:r>
                <a:rPr lang="en-GB" sz="1200" dirty="0">
                  <a:solidFill>
                    <a:schemeClr val="bg1"/>
                  </a:solidFill>
                </a:rPr>
                <a:t>tot: </a:t>
              </a:r>
            </a:p>
            <a:p>
              <a:pPr>
                <a:spcBef>
                  <a:spcPts val="0"/>
                </a:spcBef>
              </a:pPr>
              <a:r>
                <a:rPr lang="en-GB" sz="1200" b="1" dirty="0">
                  <a:solidFill>
                    <a:schemeClr val="bg1"/>
                  </a:solidFill>
                </a:rPr>
                <a:t>06/06/2016</a:t>
              </a:r>
            </a:p>
          </p:txBody>
        </p:sp>
        <p:sp>
          <p:nvSpPr>
            <p:cNvPr id="59" name="Rectangle 58"/>
            <p:cNvSpPr/>
            <p:nvPr/>
          </p:nvSpPr>
          <p:spPr>
            <a:xfrm>
              <a:off x="5638796" y="3471091"/>
              <a:ext cx="47817" cy="10005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0" name="Rectangle 59"/>
            <p:cNvSpPr/>
            <p:nvPr/>
          </p:nvSpPr>
          <p:spPr>
            <a:xfrm>
              <a:off x="4474079" y="3220596"/>
              <a:ext cx="3338072" cy="276999"/>
            </a:xfrm>
            <a:prstGeom prst="rect">
              <a:avLst/>
            </a:prstGeom>
          </p:spPr>
          <p:txBody>
            <a:bodyPr wrap="square">
              <a:spAutoFit/>
            </a:bodyPr>
            <a:lstStyle/>
            <a:p>
              <a:pPr>
                <a:lnSpc>
                  <a:spcPct val="100000"/>
                </a:lnSpc>
                <a:spcBef>
                  <a:spcPts val="0"/>
                </a:spcBef>
              </a:pPr>
              <a:r>
                <a:rPr lang="en-GB" sz="1200" b="1" dirty="0"/>
                <a:t>PERIODE VELDWERK</a:t>
              </a:r>
            </a:p>
          </p:txBody>
        </p:sp>
      </p:grpSp>
      <p:sp>
        <p:nvSpPr>
          <p:cNvPr id="38" name="TextBox 37"/>
          <p:cNvSpPr txBox="1"/>
          <p:nvPr/>
        </p:nvSpPr>
        <p:spPr>
          <a:xfrm>
            <a:off x="664616" y="4476712"/>
            <a:ext cx="3238141" cy="169277"/>
          </a:xfrm>
          <a:prstGeom prst="rect">
            <a:avLst/>
          </a:prstGeom>
        </p:spPr>
        <p:txBody>
          <a:bodyPr vert="horz" wrap="square" lIns="0" tIns="0" rIns="0" bIns="0" rtlCol="0">
            <a:spAutoFit/>
          </a:bodyPr>
          <a:lstStyle/>
          <a:p>
            <a:pPr marL="4763"/>
            <a:r>
              <a:rPr lang="nl-BE" sz="1100" b="1" dirty="0">
                <a:solidFill>
                  <a:schemeClr val="accent2"/>
                </a:solidFill>
              </a:rPr>
              <a:t>*De weging is per provincie uitgevoerd.</a:t>
            </a:r>
          </a:p>
        </p:txBody>
      </p:sp>
    </p:spTree>
    <p:extLst>
      <p:ext uri="{BB962C8B-B14F-4D97-AF65-F5344CB8AC3E}">
        <p14:creationId xmlns:p14="http://schemas.microsoft.com/office/powerpoint/2010/main" val="121346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p:cNvSpPr/>
          <p:nvPr/>
        </p:nvSpPr>
        <p:spPr>
          <a:xfrm>
            <a:off x="245166" y="2819870"/>
            <a:ext cx="2325756" cy="1642063"/>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ounded Rectangle 3"/>
          <p:cNvSpPr/>
          <p:nvPr/>
        </p:nvSpPr>
        <p:spPr>
          <a:xfrm>
            <a:off x="245165" y="876591"/>
            <a:ext cx="2325757"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2678550" y="2821092"/>
            <a:ext cx="2342245" cy="1640841"/>
          </a:xfrm>
          <a:prstGeom prst="roundRect">
            <a:avLst>
              <a:gd name="adj" fmla="val 1726"/>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t" anchorCtr="0"/>
          <a:lstStyle/>
          <a:p>
            <a:pPr algn="ctr" fontAlgn="b"/>
            <a:endParaRPr lang="en-US" sz="1200" b="1" dirty="0">
              <a:solidFill>
                <a:schemeClr val="bg2">
                  <a:lumMod val="50000"/>
                </a:schemeClr>
              </a:solidFill>
            </a:endParaRPr>
          </a:p>
        </p:txBody>
      </p:sp>
      <p:graphicFrame>
        <p:nvGraphicFramePr>
          <p:cNvPr id="22" name="Chart 21"/>
          <p:cNvGraphicFramePr/>
          <p:nvPr>
            <p:extLst>
              <p:ext uri="{D42A27DB-BD31-4B8C-83A1-F6EECF244321}">
                <p14:modId xmlns:p14="http://schemas.microsoft.com/office/powerpoint/2010/main" val="3919663678"/>
              </p:ext>
            </p:extLst>
          </p:nvPr>
        </p:nvGraphicFramePr>
        <p:xfrm>
          <a:off x="2678550" y="2788390"/>
          <a:ext cx="2342245" cy="1705021"/>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2678550" y="876591"/>
            <a:ext cx="3598332"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 Placeholder 28"/>
          <p:cNvSpPr>
            <a:spLocks noGrp="1"/>
          </p:cNvSpPr>
          <p:nvPr>
            <p:ph type="body" sz="quarter" idx="13"/>
          </p:nvPr>
        </p:nvSpPr>
        <p:spPr/>
        <p:txBody>
          <a:bodyPr/>
          <a:lstStyle/>
          <a:p>
            <a:r>
              <a:rPr lang="nl-BE" dirty="0" err="1"/>
              <a:t>Socio</a:t>
            </a:r>
            <a:r>
              <a:rPr lang="nl-BE" dirty="0"/>
              <a:t>-demografisch profiel van de steekproef</a:t>
            </a:r>
          </a:p>
        </p:txBody>
      </p:sp>
      <p:sp>
        <p:nvSpPr>
          <p:cNvPr id="8" name="Rounded Rectangle 7"/>
          <p:cNvSpPr/>
          <p:nvPr/>
        </p:nvSpPr>
        <p:spPr>
          <a:xfrm>
            <a:off x="6382283" y="883217"/>
            <a:ext cx="2507716" cy="1832391"/>
          </a:xfrm>
          <a:prstGeom prst="roundRect">
            <a:avLst>
              <a:gd name="adj" fmla="val 2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43"/>
          <p:cNvSpPr>
            <a:spLocks noEditPoints="1"/>
          </p:cNvSpPr>
          <p:nvPr/>
        </p:nvSpPr>
        <p:spPr bwMode="auto">
          <a:xfrm>
            <a:off x="1214164" y="1479501"/>
            <a:ext cx="1068106" cy="1119958"/>
          </a:xfrm>
          <a:custGeom>
            <a:avLst/>
            <a:gdLst/>
            <a:ahLst/>
            <a:cxnLst>
              <a:cxn ang="0">
                <a:pos x="173" y="55"/>
              </a:cxn>
              <a:cxn ang="0">
                <a:pos x="169" y="66"/>
              </a:cxn>
              <a:cxn ang="0">
                <a:pos x="155" y="65"/>
              </a:cxn>
              <a:cxn ang="0">
                <a:pos x="149" y="51"/>
              </a:cxn>
              <a:cxn ang="0">
                <a:pos x="139" y="52"/>
              </a:cxn>
              <a:cxn ang="0">
                <a:pos x="123" y="69"/>
              </a:cxn>
              <a:cxn ang="0">
                <a:pos x="121" y="81"/>
              </a:cxn>
              <a:cxn ang="0">
                <a:pos x="124" y="91"/>
              </a:cxn>
              <a:cxn ang="0">
                <a:pos x="129" y="108"/>
              </a:cxn>
              <a:cxn ang="0">
                <a:pos x="124" y="145"/>
              </a:cxn>
              <a:cxn ang="0">
                <a:pos x="90" y="178"/>
              </a:cxn>
              <a:cxn ang="0">
                <a:pos x="37" y="178"/>
              </a:cxn>
              <a:cxn ang="0">
                <a:pos x="5" y="143"/>
              </a:cxn>
              <a:cxn ang="0">
                <a:pos x="5" y="92"/>
              </a:cxn>
              <a:cxn ang="0">
                <a:pos x="37" y="59"/>
              </a:cxn>
              <a:cxn ang="0">
                <a:pos x="74" y="55"/>
              </a:cxn>
              <a:cxn ang="0">
                <a:pos x="89" y="57"/>
              </a:cxn>
              <a:cxn ang="0">
                <a:pos x="101" y="54"/>
              </a:cxn>
              <a:cxn ang="0">
                <a:pos x="119" y="36"/>
              </a:cxn>
              <a:cxn ang="0">
                <a:pos x="120" y="24"/>
              </a:cxn>
              <a:cxn ang="0">
                <a:pos x="111" y="18"/>
              </a:cxn>
              <a:cxn ang="0">
                <a:pos x="113" y="3"/>
              </a:cxn>
              <a:cxn ang="0">
                <a:pos x="163" y="0"/>
              </a:cxn>
              <a:cxn ang="0">
                <a:pos x="173" y="7"/>
              </a:cxn>
              <a:cxn ang="0">
                <a:pos x="174" y="20"/>
              </a:cxn>
              <a:cxn ang="0">
                <a:pos x="103" y="102"/>
              </a:cxn>
              <a:cxn ang="0">
                <a:pos x="82" y="79"/>
              </a:cxn>
              <a:cxn ang="0">
                <a:pos x="48" y="79"/>
              </a:cxn>
              <a:cxn ang="0">
                <a:pos x="27" y="101"/>
              </a:cxn>
              <a:cxn ang="0">
                <a:pos x="27" y="134"/>
              </a:cxn>
              <a:cxn ang="0">
                <a:pos x="47" y="157"/>
              </a:cxn>
              <a:cxn ang="0">
                <a:pos x="81" y="157"/>
              </a:cxn>
              <a:cxn ang="0">
                <a:pos x="102" y="135"/>
              </a:cxn>
              <a:cxn ang="0">
                <a:pos x="103" y="102"/>
              </a:cxn>
            </a:cxnLst>
            <a:rect l="0" t="0" r="r" b="b"/>
            <a:pathLst>
              <a:path w="174" h="183">
                <a:moveTo>
                  <a:pt x="174" y="49"/>
                </a:moveTo>
                <a:cubicBezTo>
                  <a:pt x="174" y="50"/>
                  <a:pt x="174" y="52"/>
                  <a:pt x="173" y="55"/>
                </a:cubicBezTo>
                <a:cubicBezTo>
                  <a:pt x="173" y="57"/>
                  <a:pt x="173" y="59"/>
                  <a:pt x="172" y="61"/>
                </a:cubicBezTo>
                <a:cubicBezTo>
                  <a:pt x="171" y="63"/>
                  <a:pt x="170" y="65"/>
                  <a:pt x="169" y="66"/>
                </a:cubicBezTo>
                <a:cubicBezTo>
                  <a:pt x="167" y="67"/>
                  <a:pt x="165" y="68"/>
                  <a:pt x="163" y="68"/>
                </a:cubicBezTo>
                <a:cubicBezTo>
                  <a:pt x="159" y="68"/>
                  <a:pt x="156" y="67"/>
                  <a:pt x="155" y="65"/>
                </a:cubicBezTo>
                <a:cubicBezTo>
                  <a:pt x="153" y="63"/>
                  <a:pt x="152" y="61"/>
                  <a:pt x="151" y="58"/>
                </a:cubicBezTo>
                <a:cubicBezTo>
                  <a:pt x="150" y="56"/>
                  <a:pt x="150" y="54"/>
                  <a:pt x="149" y="51"/>
                </a:cubicBezTo>
                <a:cubicBezTo>
                  <a:pt x="148" y="49"/>
                  <a:pt x="147" y="48"/>
                  <a:pt x="145" y="48"/>
                </a:cubicBezTo>
                <a:cubicBezTo>
                  <a:pt x="143" y="48"/>
                  <a:pt x="142" y="50"/>
                  <a:pt x="139" y="52"/>
                </a:cubicBezTo>
                <a:cubicBezTo>
                  <a:pt x="136" y="54"/>
                  <a:pt x="134" y="57"/>
                  <a:pt x="131" y="60"/>
                </a:cubicBezTo>
                <a:cubicBezTo>
                  <a:pt x="128" y="63"/>
                  <a:pt x="125" y="66"/>
                  <a:pt x="123" y="69"/>
                </a:cubicBezTo>
                <a:cubicBezTo>
                  <a:pt x="121" y="72"/>
                  <a:pt x="120" y="74"/>
                  <a:pt x="120" y="75"/>
                </a:cubicBezTo>
                <a:cubicBezTo>
                  <a:pt x="120" y="77"/>
                  <a:pt x="120" y="79"/>
                  <a:pt x="121" y="81"/>
                </a:cubicBezTo>
                <a:cubicBezTo>
                  <a:pt x="121" y="83"/>
                  <a:pt x="122" y="85"/>
                  <a:pt x="122" y="86"/>
                </a:cubicBezTo>
                <a:cubicBezTo>
                  <a:pt x="123" y="88"/>
                  <a:pt x="124" y="90"/>
                  <a:pt x="124" y="91"/>
                </a:cubicBezTo>
                <a:cubicBezTo>
                  <a:pt x="125" y="93"/>
                  <a:pt x="126" y="95"/>
                  <a:pt x="127" y="97"/>
                </a:cubicBezTo>
                <a:cubicBezTo>
                  <a:pt x="128" y="101"/>
                  <a:pt x="129" y="104"/>
                  <a:pt x="129" y="108"/>
                </a:cubicBezTo>
                <a:cubicBezTo>
                  <a:pt x="129" y="112"/>
                  <a:pt x="129" y="115"/>
                  <a:pt x="129" y="119"/>
                </a:cubicBezTo>
                <a:cubicBezTo>
                  <a:pt x="129" y="129"/>
                  <a:pt x="128" y="137"/>
                  <a:pt x="124" y="145"/>
                </a:cubicBezTo>
                <a:cubicBezTo>
                  <a:pt x="121" y="153"/>
                  <a:pt x="117" y="160"/>
                  <a:pt x="111" y="165"/>
                </a:cubicBezTo>
                <a:cubicBezTo>
                  <a:pt x="105" y="171"/>
                  <a:pt x="98" y="175"/>
                  <a:pt x="90" y="178"/>
                </a:cubicBezTo>
                <a:cubicBezTo>
                  <a:pt x="82" y="181"/>
                  <a:pt x="73" y="183"/>
                  <a:pt x="64" y="183"/>
                </a:cubicBezTo>
                <a:cubicBezTo>
                  <a:pt x="54" y="183"/>
                  <a:pt x="45" y="181"/>
                  <a:pt x="37" y="178"/>
                </a:cubicBezTo>
                <a:cubicBezTo>
                  <a:pt x="30" y="174"/>
                  <a:pt x="23" y="170"/>
                  <a:pt x="17" y="164"/>
                </a:cubicBezTo>
                <a:cubicBezTo>
                  <a:pt x="12" y="158"/>
                  <a:pt x="8" y="151"/>
                  <a:pt x="5" y="143"/>
                </a:cubicBezTo>
                <a:cubicBezTo>
                  <a:pt x="2" y="135"/>
                  <a:pt x="0" y="126"/>
                  <a:pt x="0" y="117"/>
                </a:cubicBezTo>
                <a:cubicBezTo>
                  <a:pt x="0" y="108"/>
                  <a:pt x="2" y="100"/>
                  <a:pt x="5" y="92"/>
                </a:cubicBezTo>
                <a:cubicBezTo>
                  <a:pt x="8" y="85"/>
                  <a:pt x="12" y="78"/>
                  <a:pt x="18" y="72"/>
                </a:cubicBezTo>
                <a:cubicBezTo>
                  <a:pt x="23" y="67"/>
                  <a:pt x="29" y="62"/>
                  <a:pt x="37" y="59"/>
                </a:cubicBezTo>
                <a:cubicBezTo>
                  <a:pt x="45" y="56"/>
                  <a:pt x="53" y="54"/>
                  <a:pt x="62" y="54"/>
                </a:cubicBezTo>
                <a:cubicBezTo>
                  <a:pt x="67" y="54"/>
                  <a:pt x="71" y="54"/>
                  <a:pt x="74" y="55"/>
                </a:cubicBezTo>
                <a:cubicBezTo>
                  <a:pt x="78" y="55"/>
                  <a:pt x="81" y="56"/>
                  <a:pt x="83" y="56"/>
                </a:cubicBezTo>
                <a:cubicBezTo>
                  <a:pt x="85" y="56"/>
                  <a:pt x="88" y="57"/>
                  <a:pt x="89" y="57"/>
                </a:cubicBezTo>
                <a:cubicBezTo>
                  <a:pt x="91" y="58"/>
                  <a:pt x="93" y="58"/>
                  <a:pt x="95" y="58"/>
                </a:cubicBezTo>
                <a:cubicBezTo>
                  <a:pt x="96" y="58"/>
                  <a:pt x="98" y="56"/>
                  <a:pt x="101" y="54"/>
                </a:cubicBezTo>
                <a:cubicBezTo>
                  <a:pt x="104" y="52"/>
                  <a:pt x="107" y="49"/>
                  <a:pt x="110" y="45"/>
                </a:cubicBezTo>
                <a:cubicBezTo>
                  <a:pt x="114" y="42"/>
                  <a:pt x="116" y="39"/>
                  <a:pt x="119" y="36"/>
                </a:cubicBezTo>
                <a:cubicBezTo>
                  <a:pt x="121" y="33"/>
                  <a:pt x="122" y="30"/>
                  <a:pt x="122" y="29"/>
                </a:cubicBezTo>
                <a:cubicBezTo>
                  <a:pt x="122" y="27"/>
                  <a:pt x="122" y="25"/>
                  <a:pt x="120" y="24"/>
                </a:cubicBezTo>
                <a:cubicBezTo>
                  <a:pt x="119" y="23"/>
                  <a:pt x="118" y="22"/>
                  <a:pt x="116" y="21"/>
                </a:cubicBezTo>
                <a:cubicBezTo>
                  <a:pt x="114" y="21"/>
                  <a:pt x="113" y="20"/>
                  <a:pt x="111" y="18"/>
                </a:cubicBezTo>
                <a:cubicBezTo>
                  <a:pt x="110" y="17"/>
                  <a:pt x="109" y="15"/>
                  <a:pt x="109" y="11"/>
                </a:cubicBezTo>
                <a:cubicBezTo>
                  <a:pt x="109" y="7"/>
                  <a:pt x="110" y="4"/>
                  <a:pt x="113" y="3"/>
                </a:cubicBezTo>
                <a:cubicBezTo>
                  <a:pt x="115" y="1"/>
                  <a:pt x="119" y="0"/>
                  <a:pt x="122" y="0"/>
                </a:cubicBezTo>
                <a:cubicBezTo>
                  <a:pt x="163" y="0"/>
                  <a:pt x="163" y="0"/>
                  <a:pt x="163" y="0"/>
                </a:cubicBezTo>
                <a:cubicBezTo>
                  <a:pt x="166" y="0"/>
                  <a:pt x="168" y="1"/>
                  <a:pt x="169" y="2"/>
                </a:cubicBezTo>
                <a:cubicBezTo>
                  <a:pt x="171" y="3"/>
                  <a:pt x="172" y="5"/>
                  <a:pt x="173" y="7"/>
                </a:cubicBezTo>
                <a:cubicBezTo>
                  <a:pt x="173" y="9"/>
                  <a:pt x="174" y="11"/>
                  <a:pt x="174" y="14"/>
                </a:cubicBezTo>
                <a:cubicBezTo>
                  <a:pt x="174" y="16"/>
                  <a:pt x="174" y="18"/>
                  <a:pt x="174" y="20"/>
                </a:cubicBezTo>
                <a:lnTo>
                  <a:pt x="174" y="49"/>
                </a:lnTo>
                <a:close/>
                <a:moveTo>
                  <a:pt x="103" y="102"/>
                </a:moveTo>
                <a:cubicBezTo>
                  <a:pt x="101" y="96"/>
                  <a:pt x="98" y="92"/>
                  <a:pt x="95" y="88"/>
                </a:cubicBezTo>
                <a:cubicBezTo>
                  <a:pt x="91" y="84"/>
                  <a:pt x="87" y="81"/>
                  <a:pt x="82" y="79"/>
                </a:cubicBezTo>
                <a:cubicBezTo>
                  <a:pt x="77" y="77"/>
                  <a:pt x="71" y="76"/>
                  <a:pt x="64" y="76"/>
                </a:cubicBezTo>
                <a:cubicBezTo>
                  <a:pt x="59" y="76"/>
                  <a:pt x="53" y="77"/>
                  <a:pt x="48" y="79"/>
                </a:cubicBezTo>
                <a:cubicBezTo>
                  <a:pt x="44" y="81"/>
                  <a:pt x="39" y="84"/>
                  <a:pt x="36" y="88"/>
                </a:cubicBezTo>
                <a:cubicBezTo>
                  <a:pt x="32" y="91"/>
                  <a:pt x="29" y="96"/>
                  <a:pt x="27" y="101"/>
                </a:cubicBezTo>
                <a:cubicBezTo>
                  <a:pt x="25" y="106"/>
                  <a:pt x="24" y="111"/>
                  <a:pt x="24" y="117"/>
                </a:cubicBezTo>
                <a:cubicBezTo>
                  <a:pt x="24" y="123"/>
                  <a:pt x="25" y="129"/>
                  <a:pt x="27" y="134"/>
                </a:cubicBezTo>
                <a:cubicBezTo>
                  <a:pt x="29" y="140"/>
                  <a:pt x="31" y="144"/>
                  <a:pt x="35" y="148"/>
                </a:cubicBezTo>
                <a:cubicBezTo>
                  <a:pt x="38" y="152"/>
                  <a:pt x="42" y="155"/>
                  <a:pt x="47" y="157"/>
                </a:cubicBezTo>
                <a:cubicBezTo>
                  <a:pt x="52" y="159"/>
                  <a:pt x="58" y="160"/>
                  <a:pt x="65" y="160"/>
                </a:cubicBezTo>
                <a:cubicBezTo>
                  <a:pt x="71" y="160"/>
                  <a:pt x="76" y="159"/>
                  <a:pt x="81" y="157"/>
                </a:cubicBezTo>
                <a:cubicBezTo>
                  <a:pt x="86" y="155"/>
                  <a:pt x="91" y="152"/>
                  <a:pt x="94" y="149"/>
                </a:cubicBezTo>
                <a:cubicBezTo>
                  <a:pt x="98" y="145"/>
                  <a:pt x="100" y="140"/>
                  <a:pt x="102" y="135"/>
                </a:cubicBezTo>
                <a:cubicBezTo>
                  <a:pt x="104" y="130"/>
                  <a:pt x="105" y="125"/>
                  <a:pt x="105" y="119"/>
                </a:cubicBezTo>
                <a:cubicBezTo>
                  <a:pt x="105" y="113"/>
                  <a:pt x="104" y="107"/>
                  <a:pt x="103" y="10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sp>
        <p:nvSpPr>
          <p:cNvPr id="12" name="Freeform 45"/>
          <p:cNvSpPr>
            <a:spLocks noEditPoints="1"/>
          </p:cNvSpPr>
          <p:nvPr/>
        </p:nvSpPr>
        <p:spPr bwMode="auto">
          <a:xfrm>
            <a:off x="395798" y="1298182"/>
            <a:ext cx="783292" cy="1301277"/>
          </a:xfrm>
          <a:custGeom>
            <a:avLst/>
            <a:gdLst/>
            <a:ahLst/>
            <a:cxnLst>
              <a:cxn ang="0">
                <a:pos x="98" y="122"/>
              </a:cxn>
              <a:cxn ang="0">
                <a:pos x="86" y="128"/>
              </a:cxn>
              <a:cxn ang="0">
                <a:pos x="80" y="138"/>
              </a:cxn>
              <a:cxn ang="0">
                <a:pos x="82" y="159"/>
              </a:cxn>
              <a:cxn ang="0">
                <a:pos x="94" y="165"/>
              </a:cxn>
              <a:cxn ang="0">
                <a:pos x="106" y="169"/>
              </a:cxn>
              <a:cxn ang="0">
                <a:pos x="104" y="188"/>
              </a:cxn>
              <a:cxn ang="0">
                <a:pos x="85" y="193"/>
              </a:cxn>
              <a:cxn ang="0">
                <a:pos x="79" y="204"/>
              </a:cxn>
              <a:cxn ang="0">
                <a:pos x="74" y="216"/>
              </a:cxn>
              <a:cxn ang="0">
                <a:pos x="58" y="216"/>
              </a:cxn>
              <a:cxn ang="0">
                <a:pos x="54" y="204"/>
              </a:cxn>
              <a:cxn ang="0">
                <a:pos x="47" y="193"/>
              </a:cxn>
              <a:cxn ang="0">
                <a:pos x="28" y="187"/>
              </a:cxn>
              <a:cxn ang="0">
                <a:pos x="26" y="169"/>
              </a:cxn>
              <a:cxn ang="0">
                <a:pos x="38" y="165"/>
              </a:cxn>
              <a:cxn ang="0">
                <a:pos x="50" y="159"/>
              </a:cxn>
              <a:cxn ang="0">
                <a:pos x="52" y="138"/>
              </a:cxn>
              <a:cxn ang="0">
                <a:pos x="41" y="126"/>
              </a:cxn>
              <a:cxn ang="0">
                <a:pos x="0" y="64"/>
              </a:cxn>
              <a:cxn ang="0">
                <a:pos x="19" y="18"/>
              </a:cxn>
              <a:cxn ang="0">
                <a:pos x="65" y="0"/>
              </a:cxn>
              <a:cxn ang="0">
                <a:pos x="112" y="18"/>
              </a:cxn>
              <a:cxn ang="0">
                <a:pos x="131" y="65"/>
              </a:cxn>
              <a:cxn ang="0">
                <a:pos x="103" y="48"/>
              </a:cxn>
              <a:cxn ang="0">
                <a:pos x="81" y="26"/>
              </a:cxn>
              <a:cxn ang="0">
                <a:pos x="48" y="26"/>
              </a:cxn>
              <a:cxn ang="0">
                <a:pos x="28" y="49"/>
              </a:cxn>
              <a:cxn ang="0">
                <a:pos x="28" y="82"/>
              </a:cxn>
              <a:cxn ang="0">
                <a:pos x="49" y="104"/>
              </a:cxn>
              <a:cxn ang="0">
                <a:pos x="83" y="104"/>
              </a:cxn>
              <a:cxn ang="0">
                <a:pos x="103" y="81"/>
              </a:cxn>
              <a:cxn ang="0">
                <a:pos x="103" y="48"/>
              </a:cxn>
            </a:cxnLst>
            <a:rect l="0" t="0" r="r" b="b"/>
            <a:pathLst>
              <a:path w="131" h="218">
                <a:moveTo>
                  <a:pt x="123" y="98"/>
                </a:moveTo>
                <a:cubicBezTo>
                  <a:pt x="117" y="108"/>
                  <a:pt x="109" y="116"/>
                  <a:pt x="98" y="122"/>
                </a:cubicBezTo>
                <a:cubicBezTo>
                  <a:pt x="97" y="123"/>
                  <a:pt x="95" y="124"/>
                  <a:pt x="92" y="125"/>
                </a:cubicBezTo>
                <a:cubicBezTo>
                  <a:pt x="90" y="126"/>
                  <a:pt x="88" y="127"/>
                  <a:pt x="86" y="128"/>
                </a:cubicBezTo>
                <a:cubicBezTo>
                  <a:pt x="84" y="129"/>
                  <a:pt x="83" y="131"/>
                  <a:pt x="82" y="132"/>
                </a:cubicBezTo>
                <a:cubicBezTo>
                  <a:pt x="80" y="134"/>
                  <a:pt x="80" y="136"/>
                  <a:pt x="80" y="138"/>
                </a:cubicBezTo>
                <a:cubicBezTo>
                  <a:pt x="80" y="149"/>
                  <a:pt x="80" y="149"/>
                  <a:pt x="80" y="149"/>
                </a:cubicBezTo>
                <a:cubicBezTo>
                  <a:pt x="80" y="154"/>
                  <a:pt x="80" y="157"/>
                  <a:pt x="82" y="159"/>
                </a:cubicBezTo>
                <a:cubicBezTo>
                  <a:pt x="83" y="162"/>
                  <a:pt x="85" y="163"/>
                  <a:pt x="87" y="164"/>
                </a:cubicBezTo>
                <a:cubicBezTo>
                  <a:pt x="89" y="165"/>
                  <a:pt x="91" y="165"/>
                  <a:pt x="94" y="165"/>
                </a:cubicBezTo>
                <a:cubicBezTo>
                  <a:pt x="97" y="165"/>
                  <a:pt x="99" y="165"/>
                  <a:pt x="101" y="166"/>
                </a:cubicBezTo>
                <a:cubicBezTo>
                  <a:pt x="103" y="166"/>
                  <a:pt x="105" y="168"/>
                  <a:pt x="106" y="169"/>
                </a:cubicBezTo>
                <a:cubicBezTo>
                  <a:pt x="108" y="171"/>
                  <a:pt x="108" y="174"/>
                  <a:pt x="108" y="178"/>
                </a:cubicBezTo>
                <a:cubicBezTo>
                  <a:pt x="108" y="183"/>
                  <a:pt x="107" y="186"/>
                  <a:pt x="104" y="188"/>
                </a:cubicBezTo>
                <a:cubicBezTo>
                  <a:pt x="101" y="190"/>
                  <a:pt x="98" y="191"/>
                  <a:pt x="94" y="191"/>
                </a:cubicBezTo>
                <a:cubicBezTo>
                  <a:pt x="90" y="191"/>
                  <a:pt x="87" y="191"/>
                  <a:pt x="85" y="193"/>
                </a:cubicBezTo>
                <a:cubicBezTo>
                  <a:pt x="83" y="194"/>
                  <a:pt x="81" y="196"/>
                  <a:pt x="81" y="198"/>
                </a:cubicBezTo>
                <a:cubicBezTo>
                  <a:pt x="80" y="200"/>
                  <a:pt x="79" y="202"/>
                  <a:pt x="79" y="204"/>
                </a:cubicBezTo>
                <a:cubicBezTo>
                  <a:pt x="79" y="207"/>
                  <a:pt x="78" y="209"/>
                  <a:pt x="78" y="211"/>
                </a:cubicBezTo>
                <a:cubicBezTo>
                  <a:pt x="77" y="213"/>
                  <a:pt x="76" y="215"/>
                  <a:pt x="74" y="216"/>
                </a:cubicBezTo>
                <a:cubicBezTo>
                  <a:pt x="73" y="217"/>
                  <a:pt x="70" y="218"/>
                  <a:pt x="66" y="218"/>
                </a:cubicBezTo>
                <a:cubicBezTo>
                  <a:pt x="63" y="218"/>
                  <a:pt x="60" y="217"/>
                  <a:pt x="58" y="216"/>
                </a:cubicBezTo>
                <a:cubicBezTo>
                  <a:pt x="57" y="215"/>
                  <a:pt x="56" y="213"/>
                  <a:pt x="55" y="211"/>
                </a:cubicBezTo>
                <a:cubicBezTo>
                  <a:pt x="54" y="209"/>
                  <a:pt x="54" y="207"/>
                  <a:pt x="54" y="204"/>
                </a:cubicBezTo>
                <a:cubicBezTo>
                  <a:pt x="54" y="202"/>
                  <a:pt x="53" y="200"/>
                  <a:pt x="52" y="198"/>
                </a:cubicBezTo>
                <a:cubicBezTo>
                  <a:pt x="51" y="196"/>
                  <a:pt x="49" y="194"/>
                  <a:pt x="47" y="193"/>
                </a:cubicBezTo>
                <a:cubicBezTo>
                  <a:pt x="45" y="191"/>
                  <a:pt x="42" y="191"/>
                  <a:pt x="38" y="191"/>
                </a:cubicBezTo>
                <a:cubicBezTo>
                  <a:pt x="34" y="191"/>
                  <a:pt x="31" y="190"/>
                  <a:pt x="28" y="187"/>
                </a:cubicBezTo>
                <a:cubicBezTo>
                  <a:pt x="25" y="185"/>
                  <a:pt x="24" y="182"/>
                  <a:pt x="24" y="178"/>
                </a:cubicBezTo>
                <a:cubicBezTo>
                  <a:pt x="24" y="174"/>
                  <a:pt x="25" y="171"/>
                  <a:pt x="26" y="169"/>
                </a:cubicBezTo>
                <a:cubicBezTo>
                  <a:pt x="27" y="168"/>
                  <a:pt x="29" y="166"/>
                  <a:pt x="31" y="166"/>
                </a:cubicBezTo>
                <a:cubicBezTo>
                  <a:pt x="33" y="165"/>
                  <a:pt x="36" y="165"/>
                  <a:pt x="38" y="165"/>
                </a:cubicBezTo>
                <a:cubicBezTo>
                  <a:pt x="40" y="165"/>
                  <a:pt x="43" y="164"/>
                  <a:pt x="45" y="163"/>
                </a:cubicBezTo>
                <a:cubicBezTo>
                  <a:pt x="47" y="163"/>
                  <a:pt x="49" y="161"/>
                  <a:pt x="50" y="159"/>
                </a:cubicBezTo>
                <a:cubicBezTo>
                  <a:pt x="52" y="157"/>
                  <a:pt x="52" y="154"/>
                  <a:pt x="52" y="149"/>
                </a:cubicBezTo>
                <a:cubicBezTo>
                  <a:pt x="52" y="138"/>
                  <a:pt x="52" y="138"/>
                  <a:pt x="52" y="138"/>
                </a:cubicBezTo>
                <a:cubicBezTo>
                  <a:pt x="52" y="134"/>
                  <a:pt x="51" y="132"/>
                  <a:pt x="49" y="130"/>
                </a:cubicBezTo>
                <a:cubicBezTo>
                  <a:pt x="47" y="129"/>
                  <a:pt x="44" y="127"/>
                  <a:pt x="41" y="126"/>
                </a:cubicBezTo>
                <a:cubicBezTo>
                  <a:pt x="28" y="120"/>
                  <a:pt x="18" y="112"/>
                  <a:pt x="10" y="102"/>
                </a:cubicBezTo>
                <a:cubicBezTo>
                  <a:pt x="3" y="92"/>
                  <a:pt x="0" y="79"/>
                  <a:pt x="0" y="64"/>
                </a:cubicBezTo>
                <a:cubicBezTo>
                  <a:pt x="0" y="55"/>
                  <a:pt x="1" y="46"/>
                  <a:pt x="5" y="39"/>
                </a:cubicBezTo>
                <a:cubicBezTo>
                  <a:pt x="8" y="31"/>
                  <a:pt x="13" y="24"/>
                  <a:pt x="19" y="18"/>
                </a:cubicBezTo>
                <a:cubicBezTo>
                  <a:pt x="25" y="13"/>
                  <a:pt x="32" y="8"/>
                  <a:pt x="40" y="5"/>
                </a:cubicBezTo>
                <a:cubicBezTo>
                  <a:pt x="48" y="2"/>
                  <a:pt x="56" y="0"/>
                  <a:pt x="65" y="0"/>
                </a:cubicBezTo>
                <a:cubicBezTo>
                  <a:pt x="75" y="0"/>
                  <a:pt x="83" y="2"/>
                  <a:pt x="91" y="5"/>
                </a:cubicBezTo>
                <a:cubicBezTo>
                  <a:pt x="100" y="8"/>
                  <a:pt x="107" y="13"/>
                  <a:pt x="112" y="18"/>
                </a:cubicBezTo>
                <a:cubicBezTo>
                  <a:pt x="118" y="24"/>
                  <a:pt x="123" y="31"/>
                  <a:pt x="126" y="39"/>
                </a:cubicBezTo>
                <a:cubicBezTo>
                  <a:pt x="129" y="47"/>
                  <a:pt x="131" y="56"/>
                  <a:pt x="131" y="65"/>
                </a:cubicBezTo>
                <a:cubicBezTo>
                  <a:pt x="131" y="77"/>
                  <a:pt x="128" y="88"/>
                  <a:pt x="123" y="98"/>
                </a:cubicBezTo>
                <a:close/>
                <a:moveTo>
                  <a:pt x="103" y="48"/>
                </a:moveTo>
                <a:cubicBezTo>
                  <a:pt x="101" y="43"/>
                  <a:pt x="98" y="38"/>
                  <a:pt x="94" y="34"/>
                </a:cubicBezTo>
                <a:cubicBezTo>
                  <a:pt x="91" y="31"/>
                  <a:pt x="86" y="28"/>
                  <a:pt x="81" y="26"/>
                </a:cubicBezTo>
                <a:cubicBezTo>
                  <a:pt x="76" y="24"/>
                  <a:pt x="70" y="23"/>
                  <a:pt x="64" y="23"/>
                </a:cubicBezTo>
                <a:cubicBezTo>
                  <a:pt x="58" y="23"/>
                  <a:pt x="53" y="24"/>
                  <a:pt x="48" y="26"/>
                </a:cubicBezTo>
                <a:cubicBezTo>
                  <a:pt x="43" y="29"/>
                  <a:pt x="39" y="32"/>
                  <a:pt x="36" y="36"/>
                </a:cubicBezTo>
                <a:cubicBezTo>
                  <a:pt x="33" y="40"/>
                  <a:pt x="30" y="44"/>
                  <a:pt x="28" y="49"/>
                </a:cubicBezTo>
                <a:cubicBezTo>
                  <a:pt x="26" y="54"/>
                  <a:pt x="25" y="60"/>
                  <a:pt x="25" y="65"/>
                </a:cubicBezTo>
                <a:cubicBezTo>
                  <a:pt x="25" y="72"/>
                  <a:pt x="26" y="77"/>
                  <a:pt x="28" y="82"/>
                </a:cubicBezTo>
                <a:cubicBezTo>
                  <a:pt x="30" y="88"/>
                  <a:pt x="33" y="92"/>
                  <a:pt x="37" y="96"/>
                </a:cubicBezTo>
                <a:cubicBezTo>
                  <a:pt x="40" y="99"/>
                  <a:pt x="44" y="102"/>
                  <a:pt x="49" y="104"/>
                </a:cubicBezTo>
                <a:cubicBezTo>
                  <a:pt x="55" y="106"/>
                  <a:pt x="60" y="107"/>
                  <a:pt x="66" y="107"/>
                </a:cubicBezTo>
                <a:cubicBezTo>
                  <a:pt x="72" y="107"/>
                  <a:pt x="78" y="106"/>
                  <a:pt x="83" y="104"/>
                </a:cubicBezTo>
                <a:cubicBezTo>
                  <a:pt x="88" y="102"/>
                  <a:pt x="92" y="99"/>
                  <a:pt x="95" y="95"/>
                </a:cubicBezTo>
                <a:cubicBezTo>
                  <a:pt x="99" y="91"/>
                  <a:pt x="101" y="86"/>
                  <a:pt x="103" y="81"/>
                </a:cubicBezTo>
                <a:cubicBezTo>
                  <a:pt x="105" y="76"/>
                  <a:pt x="106" y="70"/>
                  <a:pt x="106" y="64"/>
                </a:cubicBezTo>
                <a:cubicBezTo>
                  <a:pt x="106" y="58"/>
                  <a:pt x="105" y="53"/>
                  <a:pt x="103" y="48"/>
                </a:cubicBez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graphicFrame>
        <p:nvGraphicFramePr>
          <p:cNvPr id="43" name="Chart 42"/>
          <p:cNvGraphicFramePr/>
          <p:nvPr>
            <p:extLst>
              <p:ext uri="{D42A27DB-BD31-4B8C-83A1-F6EECF244321}">
                <p14:modId xmlns:p14="http://schemas.microsoft.com/office/powerpoint/2010/main" val="2475149389"/>
              </p:ext>
            </p:extLst>
          </p:nvPr>
        </p:nvGraphicFramePr>
        <p:xfrm>
          <a:off x="6258713" y="1504271"/>
          <a:ext cx="2602566" cy="1069231"/>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3135137" y="1553621"/>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26%</a:t>
            </a:r>
          </a:p>
        </p:txBody>
      </p:sp>
      <p:sp>
        <p:nvSpPr>
          <p:cNvPr id="25" name="TextBox 24"/>
          <p:cNvSpPr txBox="1"/>
          <p:nvPr/>
        </p:nvSpPr>
        <p:spPr>
          <a:xfrm>
            <a:off x="3191166" y="2380487"/>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15-34</a:t>
            </a:r>
          </a:p>
        </p:txBody>
      </p:sp>
      <p:sp>
        <p:nvSpPr>
          <p:cNvPr id="27" name="Oval 26"/>
          <p:cNvSpPr/>
          <p:nvPr/>
        </p:nvSpPr>
        <p:spPr>
          <a:xfrm>
            <a:off x="4277160" y="1537046"/>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35%</a:t>
            </a:r>
          </a:p>
        </p:txBody>
      </p:sp>
      <p:sp>
        <p:nvSpPr>
          <p:cNvPr id="30" name="Freeform 60"/>
          <p:cNvSpPr>
            <a:spLocks/>
          </p:cNvSpPr>
          <p:nvPr/>
        </p:nvSpPr>
        <p:spPr bwMode="auto">
          <a:xfrm>
            <a:off x="3896260" y="1514209"/>
            <a:ext cx="417917" cy="1159781"/>
          </a:xfrm>
          <a:custGeom>
            <a:avLst/>
            <a:gdLst>
              <a:gd name="T0" fmla="*/ 287338 w 507"/>
              <a:gd name="T1" fmla="*/ 61913 h 1407"/>
              <a:gd name="T2" fmla="*/ 282575 w 507"/>
              <a:gd name="T3" fmla="*/ 201613 h 1407"/>
              <a:gd name="T4" fmla="*/ 327025 w 507"/>
              <a:gd name="T5" fmla="*/ 290513 h 1407"/>
              <a:gd name="T6" fmla="*/ 258763 w 507"/>
              <a:gd name="T7" fmla="*/ 346075 h 1407"/>
              <a:gd name="T8" fmla="*/ 187325 w 507"/>
              <a:gd name="T9" fmla="*/ 373063 h 1407"/>
              <a:gd name="T10" fmla="*/ 112713 w 507"/>
              <a:gd name="T11" fmla="*/ 425450 h 1407"/>
              <a:gd name="T12" fmla="*/ 82550 w 507"/>
              <a:gd name="T13" fmla="*/ 641350 h 1407"/>
              <a:gd name="T14" fmla="*/ 42863 w 507"/>
              <a:gd name="T15" fmla="*/ 711200 h 1407"/>
              <a:gd name="T16" fmla="*/ 46038 w 507"/>
              <a:gd name="T17" fmla="*/ 788988 h 1407"/>
              <a:gd name="T18" fmla="*/ 31750 w 507"/>
              <a:gd name="T19" fmla="*/ 860425 h 1407"/>
              <a:gd name="T20" fmla="*/ 11113 w 507"/>
              <a:gd name="T21" fmla="*/ 1027113 h 1407"/>
              <a:gd name="T22" fmla="*/ 22225 w 507"/>
              <a:gd name="T23" fmla="*/ 1139825 h 1407"/>
              <a:gd name="T24" fmla="*/ 196850 w 507"/>
              <a:gd name="T25" fmla="*/ 1174750 h 1407"/>
              <a:gd name="T26" fmla="*/ 231775 w 507"/>
              <a:gd name="T27" fmla="*/ 1144588 h 1407"/>
              <a:gd name="T28" fmla="*/ 228600 w 507"/>
              <a:gd name="T29" fmla="*/ 1265238 h 1407"/>
              <a:gd name="T30" fmla="*/ 242888 w 507"/>
              <a:gd name="T31" fmla="*/ 1325563 h 1407"/>
              <a:gd name="T32" fmla="*/ 255588 w 507"/>
              <a:gd name="T33" fmla="*/ 1441450 h 1407"/>
              <a:gd name="T34" fmla="*/ 277813 w 507"/>
              <a:gd name="T35" fmla="*/ 1520825 h 1407"/>
              <a:gd name="T36" fmla="*/ 242888 w 507"/>
              <a:gd name="T37" fmla="*/ 1689101 h 1407"/>
              <a:gd name="T38" fmla="*/ 242888 w 507"/>
              <a:gd name="T39" fmla="*/ 1981201 h 1407"/>
              <a:gd name="T40" fmla="*/ 261938 w 507"/>
              <a:gd name="T41" fmla="*/ 2093913 h 1407"/>
              <a:gd name="T42" fmla="*/ 298450 w 507"/>
              <a:gd name="T43" fmla="*/ 2173288 h 1407"/>
              <a:gd name="T44" fmla="*/ 369888 w 507"/>
              <a:gd name="T45" fmla="*/ 2225676 h 1407"/>
              <a:gd name="T46" fmla="*/ 501650 w 507"/>
              <a:gd name="T47" fmla="*/ 2212976 h 1407"/>
              <a:gd name="T48" fmla="*/ 474663 w 507"/>
              <a:gd name="T49" fmla="*/ 2149476 h 1407"/>
              <a:gd name="T50" fmla="*/ 420688 w 507"/>
              <a:gd name="T51" fmla="*/ 2043113 h 1407"/>
              <a:gd name="T52" fmla="*/ 423863 w 507"/>
              <a:gd name="T53" fmla="*/ 1914526 h 1407"/>
              <a:gd name="T54" fmla="*/ 409575 w 507"/>
              <a:gd name="T55" fmla="*/ 1677988 h 1407"/>
              <a:gd name="T56" fmla="*/ 417513 w 507"/>
              <a:gd name="T57" fmla="*/ 1600200 h 1407"/>
              <a:gd name="T58" fmla="*/ 466725 w 507"/>
              <a:gd name="T59" fmla="*/ 1408113 h 1407"/>
              <a:gd name="T60" fmla="*/ 479425 w 507"/>
              <a:gd name="T61" fmla="*/ 1571625 h 1407"/>
              <a:gd name="T62" fmla="*/ 492125 w 507"/>
              <a:gd name="T63" fmla="*/ 1635126 h 1407"/>
              <a:gd name="T64" fmla="*/ 479425 w 507"/>
              <a:gd name="T65" fmla="*/ 1701801 h 1407"/>
              <a:gd name="T66" fmla="*/ 452438 w 507"/>
              <a:gd name="T67" fmla="*/ 1879601 h 1407"/>
              <a:gd name="T68" fmla="*/ 458788 w 507"/>
              <a:gd name="T69" fmla="*/ 2012951 h 1407"/>
              <a:gd name="T70" fmla="*/ 484188 w 507"/>
              <a:gd name="T71" fmla="*/ 2125663 h 1407"/>
              <a:gd name="T72" fmla="*/ 527050 w 507"/>
              <a:gd name="T73" fmla="*/ 2192338 h 1407"/>
              <a:gd name="T74" fmla="*/ 652463 w 507"/>
              <a:gd name="T75" fmla="*/ 2184401 h 1407"/>
              <a:gd name="T76" fmla="*/ 617538 w 507"/>
              <a:gd name="T77" fmla="*/ 2076451 h 1407"/>
              <a:gd name="T78" fmla="*/ 615950 w 507"/>
              <a:gd name="T79" fmla="*/ 1997076 h 1407"/>
              <a:gd name="T80" fmla="*/ 623888 w 507"/>
              <a:gd name="T81" fmla="*/ 1887538 h 1407"/>
              <a:gd name="T82" fmla="*/ 628650 w 507"/>
              <a:gd name="T83" fmla="*/ 1638301 h 1407"/>
              <a:gd name="T84" fmla="*/ 639763 w 507"/>
              <a:gd name="T85" fmla="*/ 1506538 h 1407"/>
              <a:gd name="T86" fmla="*/ 652463 w 507"/>
              <a:gd name="T87" fmla="*/ 1411288 h 1407"/>
              <a:gd name="T88" fmla="*/ 663575 w 507"/>
              <a:gd name="T89" fmla="*/ 1276350 h 1407"/>
              <a:gd name="T90" fmla="*/ 708025 w 507"/>
              <a:gd name="T91" fmla="*/ 1136650 h 1407"/>
              <a:gd name="T92" fmla="*/ 711200 w 507"/>
              <a:gd name="T93" fmla="*/ 1198563 h 1407"/>
              <a:gd name="T94" fmla="*/ 715963 w 507"/>
              <a:gd name="T95" fmla="*/ 1238250 h 1407"/>
              <a:gd name="T96" fmla="*/ 735013 w 507"/>
              <a:gd name="T97" fmla="*/ 1184275 h 1407"/>
              <a:gd name="T98" fmla="*/ 757238 w 507"/>
              <a:gd name="T99" fmla="*/ 1219200 h 1407"/>
              <a:gd name="T100" fmla="*/ 742950 w 507"/>
              <a:gd name="T101" fmla="*/ 1246188 h 1407"/>
              <a:gd name="T102" fmla="*/ 762000 w 507"/>
              <a:gd name="T103" fmla="*/ 1265238 h 1407"/>
              <a:gd name="T104" fmla="*/ 801688 w 507"/>
              <a:gd name="T105" fmla="*/ 1201738 h 1407"/>
              <a:gd name="T106" fmla="*/ 793750 w 507"/>
              <a:gd name="T107" fmla="*/ 1139825 h 1407"/>
              <a:gd name="T108" fmla="*/ 782638 w 507"/>
              <a:gd name="T109" fmla="*/ 1025525 h 1407"/>
              <a:gd name="T110" fmla="*/ 722313 w 507"/>
              <a:gd name="T111" fmla="*/ 722313 h 1407"/>
              <a:gd name="T112" fmla="*/ 687388 w 507"/>
              <a:gd name="T113" fmla="*/ 596900 h 1407"/>
              <a:gd name="T114" fmla="*/ 649288 w 507"/>
              <a:gd name="T115" fmla="*/ 423863 h 1407"/>
              <a:gd name="T116" fmla="*/ 533400 w 507"/>
              <a:gd name="T117" fmla="*/ 349250 h 1407"/>
              <a:gd name="T118" fmla="*/ 503238 w 507"/>
              <a:gd name="T119" fmla="*/ 295275 h 1407"/>
              <a:gd name="T120" fmla="*/ 527050 w 507"/>
              <a:gd name="T121" fmla="*/ 185738 h 1407"/>
              <a:gd name="T122" fmla="*/ 538163 w 507"/>
              <a:gd name="T123" fmla="*/ 106363 h 1407"/>
              <a:gd name="T124" fmla="*/ 431800 w 507"/>
              <a:gd name="T125" fmla="*/ 4763 h 1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07"/>
              <a:gd name="T190" fmla="*/ 0 h 1407"/>
              <a:gd name="T191" fmla="*/ 507 w 507"/>
              <a:gd name="T192" fmla="*/ 1407 h 1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07" h="1407">
                <a:moveTo>
                  <a:pt x="245" y="0"/>
                </a:moveTo>
                <a:lnTo>
                  <a:pt x="245" y="0"/>
                </a:lnTo>
                <a:lnTo>
                  <a:pt x="235" y="0"/>
                </a:lnTo>
                <a:lnTo>
                  <a:pt x="225" y="2"/>
                </a:lnTo>
                <a:lnTo>
                  <a:pt x="215" y="3"/>
                </a:lnTo>
                <a:lnTo>
                  <a:pt x="205" y="8"/>
                </a:lnTo>
                <a:lnTo>
                  <a:pt x="198" y="13"/>
                </a:lnTo>
                <a:lnTo>
                  <a:pt x="190" y="20"/>
                </a:lnTo>
                <a:lnTo>
                  <a:pt x="185" y="28"/>
                </a:lnTo>
                <a:lnTo>
                  <a:pt x="181" y="39"/>
                </a:lnTo>
                <a:lnTo>
                  <a:pt x="175" y="62"/>
                </a:lnTo>
                <a:lnTo>
                  <a:pt x="171" y="74"/>
                </a:lnTo>
                <a:lnTo>
                  <a:pt x="170" y="86"/>
                </a:lnTo>
                <a:lnTo>
                  <a:pt x="170" y="96"/>
                </a:lnTo>
                <a:lnTo>
                  <a:pt x="171" y="107"/>
                </a:lnTo>
                <a:lnTo>
                  <a:pt x="173" y="117"/>
                </a:lnTo>
                <a:lnTo>
                  <a:pt x="178" y="127"/>
                </a:lnTo>
                <a:lnTo>
                  <a:pt x="181" y="136"/>
                </a:lnTo>
                <a:lnTo>
                  <a:pt x="188" y="144"/>
                </a:lnTo>
                <a:lnTo>
                  <a:pt x="195" y="154"/>
                </a:lnTo>
                <a:lnTo>
                  <a:pt x="200" y="164"/>
                </a:lnTo>
                <a:lnTo>
                  <a:pt x="203" y="173"/>
                </a:lnTo>
                <a:lnTo>
                  <a:pt x="205" y="178"/>
                </a:lnTo>
                <a:lnTo>
                  <a:pt x="206" y="183"/>
                </a:lnTo>
                <a:lnTo>
                  <a:pt x="205" y="193"/>
                </a:lnTo>
                <a:lnTo>
                  <a:pt x="203" y="196"/>
                </a:lnTo>
                <a:lnTo>
                  <a:pt x="201" y="201"/>
                </a:lnTo>
                <a:lnTo>
                  <a:pt x="198" y="205"/>
                </a:lnTo>
                <a:lnTo>
                  <a:pt x="195" y="208"/>
                </a:lnTo>
                <a:lnTo>
                  <a:pt x="185" y="211"/>
                </a:lnTo>
                <a:lnTo>
                  <a:pt x="163" y="218"/>
                </a:lnTo>
                <a:lnTo>
                  <a:pt x="154" y="223"/>
                </a:lnTo>
                <a:lnTo>
                  <a:pt x="151" y="226"/>
                </a:lnTo>
                <a:lnTo>
                  <a:pt x="148" y="228"/>
                </a:lnTo>
                <a:lnTo>
                  <a:pt x="138" y="231"/>
                </a:lnTo>
                <a:lnTo>
                  <a:pt x="128" y="233"/>
                </a:lnTo>
                <a:lnTo>
                  <a:pt x="118" y="235"/>
                </a:lnTo>
                <a:lnTo>
                  <a:pt x="112" y="235"/>
                </a:lnTo>
                <a:lnTo>
                  <a:pt x="107" y="238"/>
                </a:lnTo>
                <a:lnTo>
                  <a:pt x="97" y="243"/>
                </a:lnTo>
                <a:lnTo>
                  <a:pt x="87" y="250"/>
                </a:lnTo>
                <a:lnTo>
                  <a:pt x="81" y="257"/>
                </a:lnTo>
                <a:lnTo>
                  <a:pt x="74" y="263"/>
                </a:lnTo>
                <a:lnTo>
                  <a:pt x="71" y="268"/>
                </a:lnTo>
                <a:lnTo>
                  <a:pt x="69" y="273"/>
                </a:lnTo>
                <a:lnTo>
                  <a:pt x="67" y="285"/>
                </a:lnTo>
                <a:lnTo>
                  <a:pt x="59" y="329"/>
                </a:lnTo>
                <a:lnTo>
                  <a:pt x="52" y="372"/>
                </a:lnTo>
                <a:lnTo>
                  <a:pt x="52" y="391"/>
                </a:lnTo>
                <a:lnTo>
                  <a:pt x="52" y="404"/>
                </a:lnTo>
                <a:lnTo>
                  <a:pt x="49" y="408"/>
                </a:lnTo>
                <a:lnTo>
                  <a:pt x="45" y="411"/>
                </a:lnTo>
                <a:lnTo>
                  <a:pt x="39" y="419"/>
                </a:lnTo>
                <a:lnTo>
                  <a:pt x="34" y="428"/>
                </a:lnTo>
                <a:lnTo>
                  <a:pt x="29" y="436"/>
                </a:lnTo>
                <a:lnTo>
                  <a:pt x="27" y="443"/>
                </a:lnTo>
                <a:lnTo>
                  <a:pt x="27" y="448"/>
                </a:lnTo>
                <a:lnTo>
                  <a:pt x="25" y="451"/>
                </a:lnTo>
                <a:lnTo>
                  <a:pt x="24" y="456"/>
                </a:lnTo>
                <a:lnTo>
                  <a:pt x="22" y="468"/>
                </a:lnTo>
                <a:lnTo>
                  <a:pt x="20" y="478"/>
                </a:lnTo>
                <a:lnTo>
                  <a:pt x="22" y="488"/>
                </a:lnTo>
                <a:lnTo>
                  <a:pt x="25" y="493"/>
                </a:lnTo>
                <a:lnTo>
                  <a:pt x="29" y="497"/>
                </a:lnTo>
                <a:lnTo>
                  <a:pt x="39" y="502"/>
                </a:lnTo>
                <a:lnTo>
                  <a:pt x="37" y="505"/>
                </a:lnTo>
                <a:lnTo>
                  <a:pt x="34" y="512"/>
                </a:lnTo>
                <a:lnTo>
                  <a:pt x="29" y="520"/>
                </a:lnTo>
                <a:lnTo>
                  <a:pt x="24" y="528"/>
                </a:lnTo>
                <a:lnTo>
                  <a:pt x="20" y="538"/>
                </a:lnTo>
                <a:lnTo>
                  <a:pt x="20" y="542"/>
                </a:lnTo>
                <a:lnTo>
                  <a:pt x="20" y="545"/>
                </a:lnTo>
                <a:lnTo>
                  <a:pt x="17" y="559"/>
                </a:lnTo>
                <a:lnTo>
                  <a:pt x="14" y="569"/>
                </a:lnTo>
                <a:lnTo>
                  <a:pt x="12" y="580"/>
                </a:lnTo>
                <a:lnTo>
                  <a:pt x="10" y="602"/>
                </a:lnTo>
                <a:lnTo>
                  <a:pt x="7" y="647"/>
                </a:lnTo>
                <a:lnTo>
                  <a:pt x="3" y="666"/>
                </a:lnTo>
                <a:lnTo>
                  <a:pt x="0" y="686"/>
                </a:lnTo>
                <a:lnTo>
                  <a:pt x="0" y="694"/>
                </a:lnTo>
                <a:lnTo>
                  <a:pt x="2" y="705"/>
                </a:lnTo>
                <a:lnTo>
                  <a:pt x="3" y="710"/>
                </a:lnTo>
                <a:lnTo>
                  <a:pt x="5" y="713"/>
                </a:lnTo>
                <a:lnTo>
                  <a:pt x="8" y="716"/>
                </a:lnTo>
                <a:lnTo>
                  <a:pt x="14" y="718"/>
                </a:lnTo>
                <a:lnTo>
                  <a:pt x="60" y="728"/>
                </a:lnTo>
                <a:lnTo>
                  <a:pt x="104" y="736"/>
                </a:lnTo>
                <a:lnTo>
                  <a:pt x="114" y="738"/>
                </a:lnTo>
                <a:lnTo>
                  <a:pt x="119" y="738"/>
                </a:lnTo>
                <a:lnTo>
                  <a:pt x="124" y="740"/>
                </a:lnTo>
                <a:lnTo>
                  <a:pt x="129" y="738"/>
                </a:lnTo>
                <a:lnTo>
                  <a:pt x="133" y="736"/>
                </a:lnTo>
                <a:lnTo>
                  <a:pt x="139" y="730"/>
                </a:lnTo>
                <a:lnTo>
                  <a:pt x="143" y="720"/>
                </a:lnTo>
                <a:lnTo>
                  <a:pt x="146" y="715"/>
                </a:lnTo>
                <a:lnTo>
                  <a:pt x="148" y="713"/>
                </a:lnTo>
                <a:lnTo>
                  <a:pt x="146" y="716"/>
                </a:lnTo>
                <a:lnTo>
                  <a:pt x="146" y="721"/>
                </a:lnTo>
                <a:lnTo>
                  <a:pt x="144" y="733"/>
                </a:lnTo>
                <a:lnTo>
                  <a:pt x="141" y="755"/>
                </a:lnTo>
                <a:lnTo>
                  <a:pt x="139" y="775"/>
                </a:lnTo>
                <a:lnTo>
                  <a:pt x="143" y="785"/>
                </a:lnTo>
                <a:lnTo>
                  <a:pt x="144" y="797"/>
                </a:lnTo>
                <a:lnTo>
                  <a:pt x="143" y="802"/>
                </a:lnTo>
                <a:lnTo>
                  <a:pt x="143" y="807"/>
                </a:lnTo>
                <a:lnTo>
                  <a:pt x="146" y="810"/>
                </a:lnTo>
                <a:lnTo>
                  <a:pt x="149" y="815"/>
                </a:lnTo>
                <a:lnTo>
                  <a:pt x="151" y="819"/>
                </a:lnTo>
                <a:lnTo>
                  <a:pt x="151" y="824"/>
                </a:lnTo>
                <a:lnTo>
                  <a:pt x="153" y="835"/>
                </a:lnTo>
                <a:lnTo>
                  <a:pt x="158" y="857"/>
                </a:lnTo>
                <a:lnTo>
                  <a:pt x="161" y="867"/>
                </a:lnTo>
                <a:lnTo>
                  <a:pt x="161" y="872"/>
                </a:lnTo>
                <a:lnTo>
                  <a:pt x="161" y="877"/>
                </a:lnTo>
                <a:lnTo>
                  <a:pt x="161" y="897"/>
                </a:lnTo>
                <a:lnTo>
                  <a:pt x="161" y="908"/>
                </a:lnTo>
                <a:lnTo>
                  <a:pt x="165" y="918"/>
                </a:lnTo>
                <a:lnTo>
                  <a:pt x="170" y="928"/>
                </a:lnTo>
                <a:lnTo>
                  <a:pt x="173" y="938"/>
                </a:lnTo>
                <a:lnTo>
                  <a:pt x="176" y="951"/>
                </a:lnTo>
                <a:lnTo>
                  <a:pt x="176" y="954"/>
                </a:lnTo>
                <a:lnTo>
                  <a:pt x="175" y="958"/>
                </a:lnTo>
                <a:lnTo>
                  <a:pt x="170" y="968"/>
                </a:lnTo>
                <a:lnTo>
                  <a:pt x="168" y="980"/>
                </a:lnTo>
                <a:lnTo>
                  <a:pt x="168" y="990"/>
                </a:lnTo>
                <a:lnTo>
                  <a:pt x="166" y="1000"/>
                </a:lnTo>
                <a:lnTo>
                  <a:pt x="163" y="1022"/>
                </a:lnTo>
                <a:lnTo>
                  <a:pt x="158" y="1043"/>
                </a:lnTo>
                <a:lnTo>
                  <a:pt x="153" y="1064"/>
                </a:lnTo>
                <a:lnTo>
                  <a:pt x="151" y="1074"/>
                </a:lnTo>
                <a:lnTo>
                  <a:pt x="149" y="1084"/>
                </a:lnTo>
                <a:lnTo>
                  <a:pt x="149" y="1129"/>
                </a:lnTo>
                <a:lnTo>
                  <a:pt x="149" y="1173"/>
                </a:lnTo>
                <a:lnTo>
                  <a:pt x="149" y="1218"/>
                </a:lnTo>
                <a:lnTo>
                  <a:pt x="151" y="1238"/>
                </a:lnTo>
                <a:lnTo>
                  <a:pt x="153" y="1248"/>
                </a:lnTo>
                <a:lnTo>
                  <a:pt x="156" y="1258"/>
                </a:lnTo>
                <a:lnTo>
                  <a:pt x="163" y="1278"/>
                </a:lnTo>
                <a:lnTo>
                  <a:pt x="168" y="1288"/>
                </a:lnTo>
                <a:lnTo>
                  <a:pt x="170" y="1293"/>
                </a:lnTo>
                <a:lnTo>
                  <a:pt x="170" y="1298"/>
                </a:lnTo>
                <a:lnTo>
                  <a:pt x="166" y="1308"/>
                </a:lnTo>
                <a:lnTo>
                  <a:pt x="165" y="1319"/>
                </a:lnTo>
                <a:lnTo>
                  <a:pt x="166" y="1329"/>
                </a:lnTo>
                <a:lnTo>
                  <a:pt x="168" y="1337"/>
                </a:lnTo>
                <a:lnTo>
                  <a:pt x="170" y="1349"/>
                </a:lnTo>
                <a:lnTo>
                  <a:pt x="171" y="1355"/>
                </a:lnTo>
                <a:lnTo>
                  <a:pt x="175" y="1359"/>
                </a:lnTo>
                <a:lnTo>
                  <a:pt x="183" y="1365"/>
                </a:lnTo>
                <a:lnTo>
                  <a:pt x="188" y="1369"/>
                </a:lnTo>
                <a:lnTo>
                  <a:pt x="193" y="1369"/>
                </a:lnTo>
                <a:lnTo>
                  <a:pt x="196" y="1371"/>
                </a:lnTo>
                <a:lnTo>
                  <a:pt x="200" y="1374"/>
                </a:lnTo>
                <a:lnTo>
                  <a:pt x="208" y="1382"/>
                </a:lnTo>
                <a:lnTo>
                  <a:pt x="215" y="1391"/>
                </a:lnTo>
                <a:lnTo>
                  <a:pt x="225" y="1397"/>
                </a:lnTo>
                <a:lnTo>
                  <a:pt x="233" y="1402"/>
                </a:lnTo>
                <a:lnTo>
                  <a:pt x="243" y="1406"/>
                </a:lnTo>
                <a:lnTo>
                  <a:pt x="265" y="1407"/>
                </a:lnTo>
                <a:lnTo>
                  <a:pt x="275" y="1407"/>
                </a:lnTo>
                <a:lnTo>
                  <a:pt x="285" y="1406"/>
                </a:lnTo>
                <a:lnTo>
                  <a:pt x="295" y="1402"/>
                </a:lnTo>
                <a:lnTo>
                  <a:pt x="305" y="1399"/>
                </a:lnTo>
                <a:lnTo>
                  <a:pt x="316" y="1394"/>
                </a:lnTo>
                <a:lnTo>
                  <a:pt x="319" y="1391"/>
                </a:lnTo>
                <a:lnTo>
                  <a:pt x="322" y="1387"/>
                </a:lnTo>
                <a:lnTo>
                  <a:pt x="322" y="1382"/>
                </a:lnTo>
                <a:lnTo>
                  <a:pt x="321" y="1377"/>
                </a:lnTo>
                <a:lnTo>
                  <a:pt x="316" y="1369"/>
                </a:lnTo>
                <a:lnTo>
                  <a:pt x="307" y="1362"/>
                </a:lnTo>
                <a:lnTo>
                  <a:pt x="299" y="1354"/>
                </a:lnTo>
                <a:lnTo>
                  <a:pt x="285" y="1339"/>
                </a:lnTo>
                <a:lnTo>
                  <a:pt x="282" y="1334"/>
                </a:lnTo>
                <a:lnTo>
                  <a:pt x="282" y="1329"/>
                </a:lnTo>
                <a:lnTo>
                  <a:pt x="280" y="1315"/>
                </a:lnTo>
                <a:lnTo>
                  <a:pt x="275" y="1303"/>
                </a:lnTo>
                <a:lnTo>
                  <a:pt x="274" y="1297"/>
                </a:lnTo>
                <a:lnTo>
                  <a:pt x="270" y="1292"/>
                </a:lnTo>
                <a:lnTo>
                  <a:pt x="265" y="1287"/>
                </a:lnTo>
                <a:lnTo>
                  <a:pt x="260" y="1283"/>
                </a:lnTo>
                <a:lnTo>
                  <a:pt x="265" y="1275"/>
                </a:lnTo>
                <a:lnTo>
                  <a:pt x="269" y="1265"/>
                </a:lnTo>
                <a:lnTo>
                  <a:pt x="270" y="1255"/>
                </a:lnTo>
                <a:lnTo>
                  <a:pt x="270" y="1245"/>
                </a:lnTo>
                <a:lnTo>
                  <a:pt x="267" y="1230"/>
                </a:lnTo>
                <a:lnTo>
                  <a:pt x="267" y="1206"/>
                </a:lnTo>
                <a:lnTo>
                  <a:pt x="262" y="1114"/>
                </a:lnTo>
                <a:lnTo>
                  <a:pt x="260" y="1082"/>
                </a:lnTo>
                <a:lnTo>
                  <a:pt x="258" y="1075"/>
                </a:lnTo>
                <a:lnTo>
                  <a:pt x="258" y="1067"/>
                </a:lnTo>
                <a:lnTo>
                  <a:pt x="260" y="1062"/>
                </a:lnTo>
                <a:lnTo>
                  <a:pt x="258" y="1057"/>
                </a:lnTo>
                <a:lnTo>
                  <a:pt x="257" y="1047"/>
                </a:lnTo>
                <a:lnTo>
                  <a:pt x="258" y="1042"/>
                </a:lnTo>
                <a:lnTo>
                  <a:pt x="260" y="1038"/>
                </a:lnTo>
                <a:lnTo>
                  <a:pt x="263" y="1027"/>
                </a:lnTo>
                <a:lnTo>
                  <a:pt x="263" y="1018"/>
                </a:lnTo>
                <a:lnTo>
                  <a:pt x="263" y="1008"/>
                </a:lnTo>
                <a:lnTo>
                  <a:pt x="270" y="985"/>
                </a:lnTo>
                <a:lnTo>
                  <a:pt x="279" y="944"/>
                </a:lnTo>
                <a:lnTo>
                  <a:pt x="290" y="889"/>
                </a:lnTo>
                <a:lnTo>
                  <a:pt x="290" y="884"/>
                </a:lnTo>
                <a:lnTo>
                  <a:pt x="292" y="884"/>
                </a:lnTo>
                <a:lnTo>
                  <a:pt x="294" y="887"/>
                </a:lnTo>
                <a:lnTo>
                  <a:pt x="297" y="892"/>
                </a:lnTo>
                <a:lnTo>
                  <a:pt x="297" y="899"/>
                </a:lnTo>
                <a:lnTo>
                  <a:pt x="297" y="909"/>
                </a:lnTo>
                <a:lnTo>
                  <a:pt x="297" y="953"/>
                </a:lnTo>
                <a:lnTo>
                  <a:pt x="299" y="976"/>
                </a:lnTo>
                <a:lnTo>
                  <a:pt x="300" y="985"/>
                </a:lnTo>
                <a:lnTo>
                  <a:pt x="302" y="990"/>
                </a:lnTo>
                <a:lnTo>
                  <a:pt x="304" y="993"/>
                </a:lnTo>
                <a:lnTo>
                  <a:pt x="304" y="998"/>
                </a:lnTo>
                <a:lnTo>
                  <a:pt x="304" y="1001"/>
                </a:lnTo>
                <a:lnTo>
                  <a:pt x="304" y="1012"/>
                </a:lnTo>
                <a:lnTo>
                  <a:pt x="305" y="1022"/>
                </a:lnTo>
                <a:lnTo>
                  <a:pt x="310" y="1028"/>
                </a:lnTo>
                <a:lnTo>
                  <a:pt x="310" y="1030"/>
                </a:lnTo>
                <a:lnTo>
                  <a:pt x="310" y="1033"/>
                </a:lnTo>
                <a:lnTo>
                  <a:pt x="307" y="1037"/>
                </a:lnTo>
                <a:lnTo>
                  <a:pt x="304" y="1042"/>
                </a:lnTo>
                <a:lnTo>
                  <a:pt x="304" y="1047"/>
                </a:lnTo>
                <a:lnTo>
                  <a:pt x="302" y="1057"/>
                </a:lnTo>
                <a:lnTo>
                  <a:pt x="302" y="1067"/>
                </a:lnTo>
                <a:lnTo>
                  <a:pt x="302" y="1072"/>
                </a:lnTo>
                <a:lnTo>
                  <a:pt x="300" y="1075"/>
                </a:lnTo>
                <a:lnTo>
                  <a:pt x="299" y="1090"/>
                </a:lnTo>
                <a:lnTo>
                  <a:pt x="295" y="1110"/>
                </a:lnTo>
                <a:lnTo>
                  <a:pt x="289" y="1154"/>
                </a:lnTo>
                <a:lnTo>
                  <a:pt x="285" y="1174"/>
                </a:lnTo>
                <a:lnTo>
                  <a:pt x="285" y="1184"/>
                </a:lnTo>
                <a:lnTo>
                  <a:pt x="285" y="1194"/>
                </a:lnTo>
                <a:lnTo>
                  <a:pt x="285" y="1216"/>
                </a:lnTo>
                <a:lnTo>
                  <a:pt x="287" y="1238"/>
                </a:lnTo>
                <a:lnTo>
                  <a:pt x="287" y="1250"/>
                </a:lnTo>
                <a:lnTo>
                  <a:pt x="289" y="1260"/>
                </a:lnTo>
                <a:lnTo>
                  <a:pt x="289" y="1265"/>
                </a:lnTo>
                <a:lnTo>
                  <a:pt x="289" y="1268"/>
                </a:lnTo>
                <a:lnTo>
                  <a:pt x="287" y="1280"/>
                </a:lnTo>
                <a:lnTo>
                  <a:pt x="287" y="1290"/>
                </a:lnTo>
                <a:lnTo>
                  <a:pt x="289" y="1300"/>
                </a:lnTo>
                <a:lnTo>
                  <a:pt x="290" y="1310"/>
                </a:lnTo>
                <a:lnTo>
                  <a:pt x="295" y="1319"/>
                </a:lnTo>
                <a:lnTo>
                  <a:pt x="302" y="1329"/>
                </a:lnTo>
                <a:lnTo>
                  <a:pt x="305" y="1339"/>
                </a:lnTo>
                <a:lnTo>
                  <a:pt x="310" y="1349"/>
                </a:lnTo>
                <a:lnTo>
                  <a:pt x="316" y="1357"/>
                </a:lnTo>
                <a:lnTo>
                  <a:pt x="317" y="1360"/>
                </a:lnTo>
                <a:lnTo>
                  <a:pt x="319" y="1365"/>
                </a:lnTo>
                <a:lnTo>
                  <a:pt x="326" y="1374"/>
                </a:lnTo>
                <a:lnTo>
                  <a:pt x="332" y="1381"/>
                </a:lnTo>
                <a:lnTo>
                  <a:pt x="342" y="1386"/>
                </a:lnTo>
                <a:lnTo>
                  <a:pt x="362" y="1389"/>
                </a:lnTo>
                <a:lnTo>
                  <a:pt x="384" y="1389"/>
                </a:lnTo>
                <a:lnTo>
                  <a:pt x="394" y="1386"/>
                </a:lnTo>
                <a:lnTo>
                  <a:pt x="404" y="1382"/>
                </a:lnTo>
                <a:lnTo>
                  <a:pt x="408" y="1379"/>
                </a:lnTo>
                <a:lnTo>
                  <a:pt x="411" y="1376"/>
                </a:lnTo>
                <a:lnTo>
                  <a:pt x="413" y="1371"/>
                </a:lnTo>
                <a:lnTo>
                  <a:pt x="414" y="1365"/>
                </a:lnTo>
                <a:lnTo>
                  <a:pt x="414" y="1354"/>
                </a:lnTo>
                <a:lnTo>
                  <a:pt x="411" y="1344"/>
                </a:lnTo>
                <a:lnTo>
                  <a:pt x="404" y="1334"/>
                </a:lnTo>
                <a:lnTo>
                  <a:pt x="399" y="1325"/>
                </a:lnTo>
                <a:lnTo>
                  <a:pt x="389" y="1308"/>
                </a:lnTo>
                <a:lnTo>
                  <a:pt x="383" y="1297"/>
                </a:lnTo>
                <a:lnTo>
                  <a:pt x="384" y="1293"/>
                </a:lnTo>
                <a:lnTo>
                  <a:pt x="388" y="1288"/>
                </a:lnTo>
                <a:lnTo>
                  <a:pt x="389" y="1278"/>
                </a:lnTo>
                <a:lnTo>
                  <a:pt x="391" y="1268"/>
                </a:lnTo>
                <a:lnTo>
                  <a:pt x="389" y="1263"/>
                </a:lnTo>
                <a:lnTo>
                  <a:pt x="388" y="1258"/>
                </a:lnTo>
                <a:lnTo>
                  <a:pt x="388" y="1256"/>
                </a:lnTo>
                <a:lnTo>
                  <a:pt x="388" y="1255"/>
                </a:lnTo>
                <a:lnTo>
                  <a:pt x="391" y="1250"/>
                </a:lnTo>
                <a:lnTo>
                  <a:pt x="394" y="1240"/>
                </a:lnTo>
                <a:lnTo>
                  <a:pt x="396" y="1230"/>
                </a:lnTo>
                <a:lnTo>
                  <a:pt x="396" y="1209"/>
                </a:lnTo>
                <a:lnTo>
                  <a:pt x="393" y="1189"/>
                </a:lnTo>
                <a:lnTo>
                  <a:pt x="391" y="1184"/>
                </a:lnTo>
                <a:lnTo>
                  <a:pt x="389" y="1179"/>
                </a:lnTo>
                <a:lnTo>
                  <a:pt x="391" y="1166"/>
                </a:lnTo>
                <a:lnTo>
                  <a:pt x="394" y="1119"/>
                </a:lnTo>
                <a:lnTo>
                  <a:pt x="396" y="1075"/>
                </a:lnTo>
                <a:lnTo>
                  <a:pt x="396" y="1032"/>
                </a:lnTo>
                <a:lnTo>
                  <a:pt x="394" y="1013"/>
                </a:lnTo>
                <a:lnTo>
                  <a:pt x="396" y="1008"/>
                </a:lnTo>
                <a:lnTo>
                  <a:pt x="396" y="1003"/>
                </a:lnTo>
                <a:lnTo>
                  <a:pt x="399" y="995"/>
                </a:lnTo>
                <a:lnTo>
                  <a:pt x="403" y="971"/>
                </a:lnTo>
                <a:lnTo>
                  <a:pt x="403" y="961"/>
                </a:lnTo>
                <a:lnTo>
                  <a:pt x="403" y="949"/>
                </a:lnTo>
                <a:lnTo>
                  <a:pt x="399" y="939"/>
                </a:lnTo>
                <a:lnTo>
                  <a:pt x="399" y="938"/>
                </a:lnTo>
                <a:lnTo>
                  <a:pt x="399" y="934"/>
                </a:lnTo>
                <a:lnTo>
                  <a:pt x="401" y="928"/>
                </a:lnTo>
                <a:lnTo>
                  <a:pt x="406" y="911"/>
                </a:lnTo>
                <a:lnTo>
                  <a:pt x="411" y="889"/>
                </a:lnTo>
                <a:lnTo>
                  <a:pt x="414" y="866"/>
                </a:lnTo>
                <a:lnTo>
                  <a:pt x="416" y="845"/>
                </a:lnTo>
                <a:lnTo>
                  <a:pt x="416" y="824"/>
                </a:lnTo>
                <a:lnTo>
                  <a:pt x="414" y="814"/>
                </a:lnTo>
                <a:lnTo>
                  <a:pt x="416" y="809"/>
                </a:lnTo>
                <a:lnTo>
                  <a:pt x="418" y="804"/>
                </a:lnTo>
                <a:lnTo>
                  <a:pt x="421" y="785"/>
                </a:lnTo>
                <a:lnTo>
                  <a:pt x="426" y="765"/>
                </a:lnTo>
                <a:lnTo>
                  <a:pt x="430" y="745"/>
                </a:lnTo>
                <a:lnTo>
                  <a:pt x="430" y="725"/>
                </a:lnTo>
                <a:lnTo>
                  <a:pt x="428" y="705"/>
                </a:lnTo>
                <a:lnTo>
                  <a:pt x="436" y="711"/>
                </a:lnTo>
                <a:lnTo>
                  <a:pt x="446" y="716"/>
                </a:lnTo>
                <a:lnTo>
                  <a:pt x="448" y="718"/>
                </a:lnTo>
                <a:lnTo>
                  <a:pt x="448" y="720"/>
                </a:lnTo>
                <a:lnTo>
                  <a:pt x="448" y="725"/>
                </a:lnTo>
                <a:lnTo>
                  <a:pt x="448" y="735"/>
                </a:lnTo>
                <a:lnTo>
                  <a:pt x="450" y="738"/>
                </a:lnTo>
                <a:lnTo>
                  <a:pt x="450" y="743"/>
                </a:lnTo>
                <a:lnTo>
                  <a:pt x="448" y="755"/>
                </a:lnTo>
                <a:lnTo>
                  <a:pt x="448" y="760"/>
                </a:lnTo>
                <a:lnTo>
                  <a:pt x="448" y="765"/>
                </a:lnTo>
                <a:lnTo>
                  <a:pt x="446" y="770"/>
                </a:lnTo>
                <a:lnTo>
                  <a:pt x="446" y="775"/>
                </a:lnTo>
                <a:lnTo>
                  <a:pt x="448" y="778"/>
                </a:lnTo>
                <a:lnTo>
                  <a:pt x="450" y="780"/>
                </a:lnTo>
                <a:lnTo>
                  <a:pt x="451" y="780"/>
                </a:lnTo>
                <a:lnTo>
                  <a:pt x="453" y="780"/>
                </a:lnTo>
                <a:lnTo>
                  <a:pt x="455" y="780"/>
                </a:lnTo>
                <a:lnTo>
                  <a:pt x="458" y="777"/>
                </a:lnTo>
                <a:lnTo>
                  <a:pt x="461" y="772"/>
                </a:lnTo>
                <a:lnTo>
                  <a:pt x="463" y="767"/>
                </a:lnTo>
                <a:lnTo>
                  <a:pt x="463" y="755"/>
                </a:lnTo>
                <a:lnTo>
                  <a:pt x="463" y="746"/>
                </a:lnTo>
                <a:lnTo>
                  <a:pt x="467" y="743"/>
                </a:lnTo>
                <a:lnTo>
                  <a:pt x="470" y="745"/>
                </a:lnTo>
                <a:lnTo>
                  <a:pt x="473" y="748"/>
                </a:lnTo>
                <a:lnTo>
                  <a:pt x="475" y="753"/>
                </a:lnTo>
                <a:lnTo>
                  <a:pt x="477" y="758"/>
                </a:lnTo>
                <a:lnTo>
                  <a:pt x="477" y="763"/>
                </a:lnTo>
                <a:lnTo>
                  <a:pt x="477" y="768"/>
                </a:lnTo>
                <a:lnTo>
                  <a:pt x="478" y="773"/>
                </a:lnTo>
                <a:lnTo>
                  <a:pt x="477" y="773"/>
                </a:lnTo>
                <a:lnTo>
                  <a:pt x="475" y="775"/>
                </a:lnTo>
                <a:lnTo>
                  <a:pt x="472" y="780"/>
                </a:lnTo>
                <a:lnTo>
                  <a:pt x="470" y="780"/>
                </a:lnTo>
                <a:lnTo>
                  <a:pt x="470" y="782"/>
                </a:lnTo>
                <a:lnTo>
                  <a:pt x="468" y="785"/>
                </a:lnTo>
                <a:lnTo>
                  <a:pt x="467" y="785"/>
                </a:lnTo>
                <a:lnTo>
                  <a:pt x="460" y="793"/>
                </a:lnTo>
                <a:lnTo>
                  <a:pt x="458" y="798"/>
                </a:lnTo>
                <a:lnTo>
                  <a:pt x="458" y="800"/>
                </a:lnTo>
                <a:lnTo>
                  <a:pt x="460" y="802"/>
                </a:lnTo>
                <a:lnTo>
                  <a:pt x="465" y="804"/>
                </a:lnTo>
                <a:lnTo>
                  <a:pt x="470" y="802"/>
                </a:lnTo>
                <a:lnTo>
                  <a:pt x="480" y="797"/>
                </a:lnTo>
                <a:lnTo>
                  <a:pt x="495" y="785"/>
                </a:lnTo>
                <a:lnTo>
                  <a:pt x="498" y="780"/>
                </a:lnTo>
                <a:lnTo>
                  <a:pt x="500" y="777"/>
                </a:lnTo>
                <a:lnTo>
                  <a:pt x="502" y="772"/>
                </a:lnTo>
                <a:lnTo>
                  <a:pt x="503" y="767"/>
                </a:lnTo>
                <a:lnTo>
                  <a:pt x="505" y="763"/>
                </a:lnTo>
                <a:lnTo>
                  <a:pt x="505" y="757"/>
                </a:lnTo>
                <a:lnTo>
                  <a:pt x="505" y="752"/>
                </a:lnTo>
                <a:lnTo>
                  <a:pt x="505" y="746"/>
                </a:lnTo>
                <a:lnTo>
                  <a:pt x="505" y="743"/>
                </a:lnTo>
                <a:lnTo>
                  <a:pt x="507" y="738"/>
                </a:lnTo>
                <a:lnTo>
                  <a:pt x="503" y="728"/>
                </a:lnTo>
                <a:lnTo>
                  <a:pt x="502" y="723"/>
                </a:lnTo>
                <a:lnTo>
                  <a:pt x="500" y="718"/>
                </a:lnTo>
                <a:lnTo>
                  <a:pt x="502" y="706"/>
                </a:lnTo>
                <a:lnTo>
                  <a:pt x="503" y="686"/>
                </a:lnTo>
                <a:lnTo>
                  <a:pt x="503" y="676"/>
                </a:lnTo>
                <a:lnTo>
                  <a:pt x="502" y="666"/>
                </a:lnTo>
                <a:lnTo>
                  <a:pt x="497" y="656"/>
                </a:lnTo>
                <a:lnTo>
                  <a:pt x="493" y="646"/>
                </a:lnTo>
                <a:lnTo>
                  <a:pt x="492" y="636"/>
                </a:lnTo>
                <a:lnTo>
                  <a:pt x="492" y="626"/>
                </a:lnTo>
                <a:lnTo>
                  <a:pt x="488" y="607"/>
                </a:lnTo>
                <a:lnTo>
                  <a:pt x="485" y="587"/>
                </a:lnTo>
                <a:lnTo>
                  <a:pt x="475" y="540"/>
                </a:lnTo>
                <a:lnTo>
                  <a:pt x="467" y="498"/>
                </a:lnTo>
                <a:lnTo>
                  <a:pt x="455" y="455"/>
                </a:lnTo>
                <a:lnTo>
                  <a:pt x="450" y="434"/>
                </a:lnTo>
                <a:lnTo>
                  <a:pt x="443" y="414"/>
                </a:lnTo>
                <a:lnTo>
                  <a:pt x="438" y="403"/>
                </a:lnTo>
                <a:lnTo>
                  <a:pt x="436" y="399"/>
                </a:lnTo>
                <a:lnTo>
                  <a:pt x="435" y="396"/>
                </a:lnTo>
                <a:lnTo>
                  <a:pt x="433" y="376"/>
                </a:lnTo>
                <a:lnTo>
                  <a:pt x="425" y="327"/>
                </a:lnTo>
                <a:lnTo>
                  <a:pt x="421" y="307"/>
                </a:lnTo>
                <a:lnTo>
                  <a:pt x="416" y="287"/>
                </a:lnTo>
                <a:lnTo>
                  <a:pt x="413" y="278"/>
                </a:lnTo>
                <a:lnTo>
                  <a:pt x="409" y="267"/>
                </a:lnTo>
                <a:lnTo>
                  <a:pt x="404" y="257"/>
                </a:lnTo>
                <a:lnTo>
                  <a:pt x="398" y="250"/>
                </a:lnTo>
                <a:lnTo>
                  <a:pt x="391" y="242"/>
                </a:lnTo>
                <a:lnTo>
                  <a:pt x="383" y="235"/>
                </a:lnTo>
                <a:lnTo>
                  <a:pt x="374" y="230"/>
                </a:lnTo>
                <a:lnTo>
                  <a:pt x="364" y="228"/>
                </a:lnTo>
                <a:lnTo>
                  <a:pt x="336" y="220"/>
                </a:lnTo>
                <a:lnTo>
                  <a:pt x="324" y="216"/>
                </a:lnTo>
                <a:lnTo>
                  <a:pt x="317" y="215"/>
                </a:lnTo>
                <a:lnTo>
                  <a:pt x="310" y="215"/>
                </a:lnTo>
                <a:lnTo>
                  <a:pt x="314" y="211"/>
                </a:lnTo>
                <a:lnTo>
                  <a:pt x="316" y="206"/>
                </a:lnTo>
                <a:lnTo>
                  <a:pt x="316" y="196"/>
                </a:lnTo>
                <a:lnTo>
                  <a:pt x="317" y="186"/>
                </a:lnTo>
                <a:lnTo>
                  <a:pt x="319" y="176"/>
                </a:lnTo>
                <a:lnTo>
                  <a:pt x="326" y="158"/>
                </a:lnTo>
                <a:lnTo>
                  <a:pt x="329" y="146"/>
                </a:lnTo>
                <a:lnTo>
                  <a:pt x="329" y="136"/>
                </a:lnTo>
                <a:lnTo>
                  <a:pt x="329" y="126"/>
                </a:lnTo>
                <a:lnTo>
                  <a:pt x="332" y="117"/>
                </a:lnTo>
                <a:lnTo>
                  <a:pt x="334" y="112"/>
                </a:lnTo>
                <a:lnTo>
                  <a:pt x="336" y="107"/>
                </a:lnTo>
                <a:lnTo>
                  <a:pt x="336" y="97"/>
                </a:lnTo>
                <a:lnTo>
                  <a:pt x="336" y="92"/>
                </a:lnTo>
                <a:lnTo>
                  <a:pt x="337" y="87"/>
                </a:lnTo>
                <a:lnTo>
                  <a:pt x="339" y="82"/>
                </a:lnTo>
                <a:lnTo>
                  <a:pt x="339" y="77"/>
                </a:lnTo>
                <a:lnTo>
                  <a:pt x="339" y="67"/>
                </a:lnTo>
                <a:lnTo>
                  <a:pt x="336" y="57"/>
                </a:lnTo>
                <a:lnTo>
                  <a:pt x="331" y="45"/>
                </a:lnTo>
                <a:lnTo>
                  <a:pt x="322" y="32"/>
                </a:lnTo>
                <a:lnTo>
                  <a:pt x="312" y="22"/>
                </a:lnTo>
                <a:lnTo>
                  <a:pt x="307" y="17"/>
                </a:lnTo>
                <a:lnTo>
                  <a:pt x="300" y="13"/>
                </a:lnTo>
                <a:lnTo>
                  <a:pt x="287" y="8"/>
                </a:lnTo>
                <a:lnTo>
                  <a:pt x="272" y="3"/>
                </a:lnTo>
                <a:lnTo>
                  <a:pt x="258" y="0"/>
                </a:lnTo>
                <a:lnTo>
                  <a:pt x="245" y="0"/>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2" name="Oval 31"/>
          <p:cNvSpPr/>
          <p:nvPr/>
        </p:nvSpPr>
        <p:spPr>
          <a:xfrm>
            <a:off x="5468867" y="1774068"/>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38%</a:t>
            </a:r>
          </a:p>
        </p:txBody>
      </p:sp>
      <p:sp>
        <p:nvSpPr>
          <p:cNvPr id="33" name="Freeform 29"/>
          <p:cNvSpPr>
            <a:spLocks/>
          </p:cNvSpPr>
          <p:nvPr/>
        </p:nvSpPr>
        <p:spPr bwMode="auto">
          <a:xfrm>
            <a:off x="5081686" y="1532194"/>
            <a:ext cx="374455" cy="1141796"/>
          </a:xfrm>
          <a:custGeom>
            <a:avLst/>
            <a:gdLst>
              <a:gd name="T0" fmla="*/ 334963 w 508"/>
              <a:gd name="T1" fmla="*/ 301625 h 1549"/>
              <a:gd name="T2" fmla="*/ 322263 w 508"/>
              <a:gd name="T3" fmla="*/ 254000 h 1549"/>
              <a:gd name="T4" fmla="*/ 300038 w 508"/>
              <a:gd name="T5" fmla="*/ 184150 h 1549"/>
              <a:gd name="T6" fmla="*/ 290513 w 508"/>
              <a:gd name="T7" fmla="*/ 141288 h 1549"/>
              <a:gd name="T8" fmla="*/ 311150 w 508"/>
              <a:gd name="T9" fmla="*/ 58738 h 1549"/>
              <a:gd name="T10" fmla="*/ 363538 w 508"/>
              <a:gd name="T11" fmla="*/ 22225 h 1549"/>
              <a:gd name="T12" fmla="*/ 495300 w 508"/>
              <a:gd name="T13" fmla="*/ 7938 h 1549"/>
              <a:gd name="T14" fmla="*/ 508000 w 508"/>
              <a:gd name="T15" fmla="*/ 58738 h 1549"/>
              <a:gd name="T16" fmla="*/ 546100 w 508"/>
              <a:gd name="T17" fmla="*/ 131763 h 1549"/>
              <a:gd name="T18" fmla="*/ 554038 w 508"/>
              <a:gd name="T19" fmla="*/ 184150 h 1549"/>
              <a:gd name="T20" fmla="*/ 539750 w 508"/>
              <a:gd name="T21" fmla="*/ 309563 h 1549"/>
              <a:gd name="T22" fmla="*/ 530225 w 508"/>
              <a:gd name="T23" fmla="*/ 381000 h 1549"/>
              <a:gd name="T24" fmla="*/ 563563 w 508"/>
              <a:gd name="T25" fmla="*/ 403225 h 1549"/>
              <a:gd name="T26" fmla="*/ 620713 w 508"/>
              <a:gd name="T27" fmla="*/ 430213 h 1549"/>
              <a:gd name="T28" fmla="*/ 703263 w 508"/>
              <a:gd name="T29" fmla="*/ 520700 h 1549"/>
              <a:gd name="T30" fmla="*/ 763588 w 508"/>
              <a:gd name="T31" fmla="*/ 722313 h 1549"/>
              <a:gd name="T32" fmla="*/ 801688 w 508"/>
              <a:gd name="T33" fmla="*/ 833438 h 1549"/>
              <a:gd name="T34" fmla="*/ 779463 w 508"/>
              <a:gd name="T35" fmla="*/ 903288 h 1549"/>
              <a:gd name="T36" fmla="*/ 696913 w 508"/>
              <a:gd name="T37" fmla="*/ 919163 h 1549"/>
              <a:gd name="T38" fmla="*/ 654050 w 508"/>
              <a:gd name="T39" fmla="*/ 887413 h 1549"/>
              <a:gd name="T40" fmla="*/ 654050 w 508"/>
              <a:gd name="T41" fmla="*/ 974725 h 1549"/>
              <a:gd name="T42" fmla="*/ 649288 w 508"/>
              <a:gd name="T43" fmla="*/ 1044575 h 1549"/>
              <a:gd name="T44" fmla="*/ 684213 w 508"/>
              <a:gd name="T45" fmla="*/ 1177925 h 1549"/>
              <a:gd name="T46" fmla="*/ 652463 w 508"/>
              <a:gd name="T47" fmla="*/ 1406525 h 1549"/>
              <a:gd name="T48" fmla="*/ 585788 w 508"/>
              <a:gd name="T49" fmla="*/ 1963738 h 1549"/>
              <a:gd name="T50" fmla="*/ 577850 w 508"/>
              <a:gd name="T51" fmla="*/ 2171701 h 1549"/>
              <a:gd name="T52" fmla="*/ 644525 w 508"/>
              <a:gd name="T53" fmla="*/ 2274888 h 1549"/>
              <a:gd name="T54" fmla="*/ 620713 w 508"/>
              <a:gd name="T55" fmla="*/ 2317751 h 1549"/>
              <a:gd name="T56" fmla="*/ 471488 w 508"/>
              <a:gd name="T57" fmla="*/ 2278063 h 1549"/>
              <a:gd name="T58" fmla="*/ 465138 w 508"/>
              <a:gd name="T59" fmla="*/ 2357438 h 1549"/>
              <a:gd name="T60" fmla="*/ 484188 w 508"/>
              <a:gd name="T61" fmla="*/ 2416176 h 1549"/>
              <a:gd name="T62" fmla="*/ 393700 w 508"/>
              <a:gd name="T63" fmla="*/ 2459038 h 1549"/>
              <a:gd name="T64" fmla="*/ 319088 w 508"/>
              <a:gd name="T65" fmla="*/ 2439988 h 1549"/>
              <a:gd name="T66" fmla="*/ 247650 w 508"/>
              <a:gd name="T67" fmla="*/ 2259013 h 1549"/>
              <a:gd name="T68" fmla="*/ 220663 w 508"/>
              <a:gd name="T69" fmla="*/ 1979613 h 1549"/>
              <a:gd name="T70" fmla="*/ 215900 w 508"/>
              <a:gd name="T71" fmla="*/ 1878013 h 1549"/>
              <a:gd name="T72" fmla="*/ 209550 w 508"/>
              <a:gd name="T73" fmla="*/ 1555750 h 1549"/>
              <a:gd name="T74" fmla="*/ 196850 w 508"/>
              <a:gd name="T75" fmla="*/ 1425575 h 1549"/>
              <a:gd name="T76" fmla="*/ 185738 w 508"/>
              <a:gd name="T77" fmla="*/ 1308100 h 1549"/>
              <a:gd name="T78" fmla="*/ 193675 w 508"/>
              <a:gd name="T79" fmla="*/ 1155700 h 1549"/>
              <a:gd name="T80" fmla="*/ 193675 w 508"/>
              <a:gd name="T81" fmla="*/ 1060450 h 1549"/>
              <a:gd name="T82" fmla="*/ 150813 w 508"/>
              <a:gd name="T83" fmla="*/ 1049338 h 1549"/>
              <a:gd name="T84" fmla="*/ 142875 w 508"/>
              <a:gd name="T85" fmla="*/ 1065213 h 1549"/>
              <a:gd name="T86" fmla="*/ 119063 w 508"/>
              <a:gd name="T87" fmla="*/ 1116013 h 1549"/>
              <a:gd name="T88" fmla="*/ 146050 w 508"/>
              <a:gd name="T89" fmla="*/ 1268413 h 1549"/>
              <a:gd name="T90" fmla="*/ 141288 w 508"/>
              <a:gd name="T91" fmla="*/ 1354138 h 1549"/>
              <a:gd name="T92" fmla="*/ 130175 w 508"/>
              <a:gd name="T93" fmla="*/ 1387475 h 1549"/>
              <a:gd name="T94" fmla="*/ 71438 w 508"/>
              <a:gd name="T95" fmla="*/ 1370013 h 1549"/>
              <a:gd name="T96" fmla="*/ 36513 w 508"/>
              <a:gd name="T97" fmla="*/ 1257300 h 1549"/>
              <a:gd name="T98" fmla="*/ 28575 w 508"/>
              <a:gd name="T99" fmla="*/ 1212850 h 1549"/>
              <a:gd name="T100" fmla="*/ 25400 w 508"/>
              <a:gd name="T101" fmla="*/ 1114425 h 1549"/>
              <a:gd name="T102" fmla="*/ 0 w 508"/>
              <a:gd name="T103" fmla="*/ 1028700 h 1549"/>
              <a:gd name="T104" fmla="*/ 23813 w 508"/>
              <a:gd name="T105" fmla="*/ 950913 h 1549"/>
              <a:gd name="T106" fmla="*/ 20638 w 508"/>
              <a:gd name="T107" fmla="*/ 895350 h 1549"/>
              <a:gd name="T108" fmla="*/ 50800 w 508"/>
              <a:gd name="T109" fmla="*/ 768350 h 1549"/>
              <a:gd name="T110" fmla="*/ 111125 w 508"/>
              <a:gd name="T111" fmla="*/ 495300 h 1549"/>
              <a:gd name="T112" fmla="*/ 190500 w 508"/>
              <a:gd name="T113" fmla="*/ 430213 h 1549"/>
              <a:gd name="T114" fmla="*/ 300038 w 508"/>
              <a:gd name="T115" fmla="*/ 373063 h 1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1549"/>
              <a:gd name="T176" fmla="*/ 508 w 508"/>
              <a:gd name="T177" fmla="*/ 1549 h 1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1549">
                <a:moveTo>
                  <a:pt x="216" y="198"/>
                </a:moveTo>
                <a:lnTo>
                  <a:pt x="216" y="198"/>
                </a:lnTo>
                <a:lnTo>
                  <a:pt x="216" y="192"/>
                </a:lnTo>
                <a:lnTo>
                  <a:pt x="214" y="190"/>
                </a:lnTo>
                <a:lnTo>
                  <a:pt x="211" y="192"/>
                </a:lnTo>
                <a:lnTo>
                  <a:pt x="211" y="190"/>
                </a:lnTo>
                <a:lnTo>
                  <a:pt x="211" y="187"/>
                </a:lnTo>
                <a:lnTo>
                  <a:pt x="206" y="182"/>
                </a:lnTo>
                <a:lnTo>
                  <a:pt x="204" y="177"/>
                </a:lnTo>
                <a:lnTo>
                  <a:pt x="204" y="172"/>
                </a:lnTo>
                <a:lnTo>
                  <a:pt x="203" y="166"/>
                </a:lnTo>
                <a:lnTo>
                  <a:pt x="203" y="160"/>
                </a:lnTo>
                <a:lnTo>
                  <a:pt x="203" y="155"/>
                </a:lnTo>
                <a:lnTo>
                  <a:pt x="198" y="151"/>
                </a:lnTo>
                <a:lnTo>
                  <a:pt x="194" y="146"/>
                </a:lnTo>
                <a:lnTo>
                  <a:pt x="193" y="141"/>
                </a:lnTo>
                <a:lnTo>
                  <a:pt x="189" y="130"/>
                </a:lnTo>
                <a:lnTo>
                  <a:pt x="189" y="116"/>
                </a:lnTo>
                <a:lnTo>
                  <a:pt x="189" y="118"/>
                </a:lnTo>
                <a:lnTo>
                  <a:pt x="189" y="108"/>
                </a:lnTo>
                <a:lnTo>
                  <a:pt x="188" y="103"/>
                </a:lnTo>
                <a:lnTo>
                  <a:pt x="186" y="98"/>
                </a:lnTo>
                <a:lnTo>
                  <a:pt x="183" y="94"/>
                </a:lnTo>
                <a:lnTo>
                  <a:pt x="183" y="89"/>
                </a:lnTo>
                <a:lnTo>
                  <a:pt x="183" y="79"/>
                </a:lnTo>
                <a:lnTo>
                  <a:pt x="183" y="66"/>
                </a:lnTo>
                <a:lnTo>
                  <a:pt x="184" y="61"/>
                </a:lnTo>
                <a:lnTo>
                  <a:pt x="186" y="56"/>
                </a:lnTo>
                <a:lnTo>
                  <a:pt x="191" y="47"/>
                </a:lnTo>
                <a:lnTo>
                  <a:pt x="196" y="37"/>
                </a:lnTo>
                <a:lnTo>
                  <a:pt x="199" y="34"/>
                </a:lnTo>
                <a:lnTo>
                  <a:pt x="203" y="31"/>
                </a:lnTo>
                <a:lnTo>
                  <a:pt x="206" y="27"/>
                </a:lnTo>
                <a:lnTo>
                  <a:pt x="211" y="24"/>
                </a:lnTo>
                <a:lnTo>
                  <a:pt x="216" y="22"/>
                </a:lnTo>
                <a:lnTo>
                  <a:pt x="219" y="21"/>
                </a:lnTo>
                <a:lnTo>
                  <a:pt x="229" y="14"/>
                </a:lnTo>
                <a:lnTo>
                  <a:pt x="246" y="5"/>
                </a:lnTo>
                <a:lnTo>
                  <a:pt x="256" y="2"/>
                </a:lnTo>
                <a:lnTo>
                  <a:pt x="266" y="0"/>
                </a:lnTo>
                <a:lnTo>
                  <a:pt x="288" y="0"/>
                </a:lnTo>
                <a:lnTo>
                  <a:pt x="298" y="0"/>
                </a:lnTo>
                <a:lnTo>
                  <a:pt x="312" y="5"/>
                </a:lnTo>
                <a:lnTo>
                  <a:pt x="315" y="7"/>
                </a:lnTo>
                <a:lnTo>
                  <a:pt x="318" y="10"/>
                </a:lnTo>
                <a:lnTo>
                  <a:pt x="323" y="19"/>
                </a:lnTo>
                <a:lnTo>
                  <a:pt x="327" y="22"/>
                </a:lnTo>
                <a:lnTo>
                  <a:pt x="327" y="27"/>
                </a:lnTo>
                <a:lnTo>
                  <a:pt x="325" y="31"/>
                </a:lnTo>
                <a:lnTo>
                  <a:pt x="323" y="36"/>
                </a:lnTo>
                <a:lnTo>
                  <a:pt x="320" y="37"/>
                </a:lnTo>
                <a:lnTo>
                  <a:pt x="328" y="46"/>
                </a:lnTo>
                <a:lnTo>
                  <a:pt x="335" y="54"/>
                </a:lnTo>
                <a:lnTo>
                  <a:pt x="340" y="62"/>
                </a:lnTo>
                <a:lnTo>
                  <a:pt x="342" y="73"/>
                </a:lnTo>
                <a:lnTo>
                  <a:pt x="344" y="83"/>
                </a:lnTo>
                <a:lnTo>
                  <a:pt x="349" y="91"/>
                </a:lnTo>
                <a:lnTo>
                  <a:pt x="350" y="96"/>
                </a:lnTo>
                <a:lnTo>
                  <a:pt x="350" y="101"/>
                </a:lnTo>
                <a:lnTo>
                  <a:pt x="350" y="104"/>
                </a:lnTo>
                <a:lnTo>
                  <a:pt x="349" y="108"/>
                </a:lnTo>
                <a:lnTo>
                  <a:pt x="349" y="111"/>
                </a:lnTo>
                <a:lnTo>
                  <a:pt x="349" y="116"/>
                </a:lnTo>
                <a:lnTo>
                  <a:pt x="352" y="131"/>
                </a:lnTo>
                <a:lnTo>
                  <a:pt x="354" y="140"/>
                </a:lnTo>
                <a:lnTo>
                  <a:pt x="354" y="146"/>
                </a:lnTo>
                <a:lnTo>
                  <a:pt x="352" y="155"/>
                </a:lnTo>
                <a:lnTo>
                  <a:pt x="350" y="161"/>
                </a:lnTo>
                <a:lnTo>
                  <a:pt x="340" y="195"/>
                </a:lnTo>
                <a:lnTo>
                  <a:pt x="337" y="202"/>
                </a:lnTo>
                <a:lnTo>
                  <a:pt x="334" y="208"/>
                </a:lnTo>
                <a:lnTo>
                  <a:pt x="327" y="212"/>
                </a:lnTo>
                <a:lnTo>
                  <a:pt x="318" y="213"/>
                </a:lnTo>
                <a:lnTo>
                  <a:pt x="325" y="222"/>
                </a:lnTo>
                <a:lnTo>
                  <a:pt x="330" y="232"/>
                </a:lnTo>
                <a:lnTo>
                  <a:pt x="332" y="235"/>
                </a:lnTo>
                <a:lnTo>
                  <a:pt x="334" y="240"/>
                </a:lnTo>
                <a:lnTo>
                  <a:pt x="334" y="245"/>
                </a:lnTo>
                <a:lnTo>
                  <a:pt x="335" y="247"/>
                </a:lnTo>
                <a:lnTo>
                  <a:pt x="337" y="249"/>
                </a:lnTo>
                <a:lnTo>
                  <a:pt x="340" y="249"/>
                </a:lnTo>
                <a:lnTo>
                  <a:pt x="342" y="247"/>
                </a:lnTo>
                <a:lnTo>
                  <a:pt x="345" y="249"/>
                </a:lnTo>
                <a:lnTo>
                  <a:pt x="355" y="254"/>
                </a:lnTo>
                <a:lnTo>
                  <a:pt x="360" y="257"/>
                </a:lnTo>
                <a:lnTo>
                  <a:pt x="364" y="257"/>
                </a:lnTo>
                <a:lnTo>
                  <a:pt x="369" y="259"/>
                </a:lnTo>
                <a:lnTo>
                  <a:pt x="374" y="260"/>
                </a:lnTo>
                <a:lnTo>
                  <a:pt x="382" y="265"/>
                </a:lnTo>
                <a:lnTo>
                  <a:pt x="391" y="271"/>
                </a:lnTo>
                <a:lnTo>
                  <a:pt x="399" y="276"/>
                </a:lnTo>
                <a:lnTo>
                  <a:pt x="409" y="279"/>
                </a:lnTo>
                <a:lnTo>
                  <a:pt x="417" y="286"/>
                </a:lnTo>
                <a:lnTo>
                  <a:pt x="424" y="294"/>
                </a:lnTo>
                <a:lnTo>
                  <a:pt x="436" y="312"/>
                </a:lnTo>
                <a:lnTo>
                  <a:pt x="439" y="319"/>
                </a:lnTo>
                <a:lnTo>
                  <a:pt x="443" y="328"/>
                </a:lnTo>
                <a:lnTo>
                  <a:pt x="451" y="356"/>
                </a:lnTo>
                <a:lnTo>
                  <a:pt x="464" y="398"/>
                </a:lnTo>
                <a:lnTo>
                  <a:pt x="478" y="435"/>
                </a:lnTo>
                <a:lnTo>
                  <a:pt x="479" y="445"/>
                </a:lnTo>
                <a:lnTo>
                  <a:pt x="481" y="455"/>
                </a:lnTo>
                <a:lnTo>
                  <a:pt x="483" y="460"/>
                </a:lnTo>
                <a:lnTo>
                  <a:pt x="485" y="467"/>
                </a:lnTo>
                <a:lnTo>
                  <a:pt x="490" y="477"/>
                </a:lnTo>
                <a:lnTo>
                  <a:pt x="491" y="487"/>
                </a:lnTo>
                <a:lnTo>
                  <a:pt x="493" y="497"/>
                </a:lnTo>
                <a:lnTo>
                  <a:pt x="495" y="505"/>
                </a:lnTo>
                <a:lnTo>
                  <a:pt x="500" y="515"/>
                </a:lnTo>
                <a:lnTo>
                  <a:pt x="505" y="525"/>
                </a:lnTo>
                <a:lnTo>
                  <a:pt x="508" y="531"/>
                </a:lnTo>
                <a:lnTo>
                  <a:pt x="508" y="537"/>
                </a:lnTo>
                <a:lnTo>
                  <a:pt x="506" y="547"/>
                </a:lnTo>
                <a:lnTo>
                  <a:pt x="503" y="556"/>
                </a:lnTo>
                <a:lnTo>
                  <a:pt x="498" y="564"/>
                </a:lnTo>
                <a:lnTo>
                  <a:pt x="495" y="567"/>
                </a:lnTo>
                <a:lnTo>
                  <a:pt x="491" y="569"/>
                </a:lnTo>
                <a:lnTo>
                  <a:pt x="468" y="577"/>
                </a:lnTo>
                <a:lnTo>
                  <a:pt x="463" y="579"/>
                </a:lnTo>
                <a:lnTo>
                  <a:pt x="459" y="581"/>
                </a:lnTo>
                <a:lnTo>
                  <a:pt x="454" y="581"/>
                </a:lnTo>
                <a:lnTo>
                  <a:pt x="451" y="577"/>
                </a:lnTo>
                <a:lnTo>
                  <a:pt x="439" y="579"/>
                </a:lnTo>
                <a:lnTo>
                  <a:pt x="434" y="579"/>
                </a:lnTo>
                <a:lnTo>
                  <a:pt x="431" y="577"/>
                </a:lnTo>
                <a:lnTo>
                  <a:pt x="424" y="571"/>
                </a:lnTo>
                <a:lnTo>
                  <a:pt x="421" y="564"/>
                </a:lnTo>
                <a:lnTo>
                  <a:pt x="417" y="561"/>
                </a:lnTo>
                <a:lnTo>
                  <a:pt x="412" y="559"/>
                </a:lnTo>
                <a:lnTo>
                  <a:pt x="406" y="552"/>
                </a:lnTo>
                <a:lnTo>
                  <a:pt x="402" y="577"/>
                </a:lnTo>
                <a:lnTo>
                  <a:pt x="402" y="588"/>
                </a:lnTo>
                <a:lnTo>
                  <a:pt x="406" y="598"/>
                </a:lnTo>
                <a:lnTo>
                  <a:pt x="409" y="606"/>
                </a:lnTo>
                <a:lnTo>
                  <a:pt x="412" y="614"/>
                </a:lnTo>
                <a:lnTo>
                  <a:pt x="417" y="624"/>
                </a:lnTo>
                <a:lnTo>
                  <a:pt x="417" y="629"/>
                </a:lnTo>
                <a:lnTo>
                  <a:pt x="417" y="635"/>
                </a:lnTo>
                <a:lnTo>
                  <a:pt x="414" y="645"/>
                </a:lnTo>
                <a:lnTo>
                  <a:pt x="412" y="650"/>
                </a:lnTo>
                <a:lnTo>
                  <a:pt x="411" y="653"/>
                </a:lnTo>
                <a:lnTo>
                  <a:pt x="409" y="658"/>
                </a:lnTo>
                <a:lnTo>
                  <a:pt x="407" y="661"/>
                </a:lnTo>
                <a:lnTo>
                  <a:pt x="409" y="673"/>
                </a:lnTo>
                <a:lnTo>
                  <a:pt x="416" y="695"/>
                </a:lnTo>
                <a:lnTo>
                  <a:pt x="422" y="713"/>
                </a:lnTo>
                <a:lnTo>
                  <a:pt x="431" y="735"/>
                </a:lnTo>
                <a:lnTo>
                  <a:pt x="431" y="742"/>
                </a:lnTo>
                <a:lnTo>
                  <a:pt x="431" y="747"/>
                </a:lnTo>
                <a:lnTo>
                  <a:pt x="427" y="759"/>
                </a:lnTo>
                <a:lnTo>
                  <a:pt x="424" y="779"/>
                </a:lnTo>
                <a:lnTo>
                  <a:pt x="422" y="786"/>
                </a:lnTo>
                <a:lnTo>
                  <a:pt x="421" y="794"/>
                </a:lnTo>
                <a:lnTo>
                  <a:pt x="416" y="841"/>
                </a:lnTo>
                <a:lnTo>
                  <a:pt x="411" y="886"/>
                </a:lnTo>
                <a:lnTo>
                  <a:pt x="397" y="973"/>
                </a:lnTo>
                <a:lnTo>
                  <a:pt x="392" y="1012"/>
                </a:lnTo>
                <a:lnTo>
                  <a:pt x="387" y="1052"/>
                </a:lnTo>
                <a:lnTo>
                  <a:pt x="377" y="1144"/>
                </a:lnTo>
                <a:lnTo>
                  <a:pt x="372" y="1191"/>
                </a:lnTo>
                <a:lnTo>
                  <a:pt x="369" y="1237"/>
                </a:lnTo>
                <a:lnTo>
                  <a:pt x="367" y="1282"/>
                </a:lnTo>
                <a:lnTo>
                  <a:pt x="369" y="1327"/>
                </a:lnTo>
                <a:lnTo>
                  <a:pt x="369" y="1347"/>
                </a:lnTo>
                <a:lnTo>
                  <a:pt x="367" y="1358"/>
                </a:lnTo>
                <a:lnTo>
                  <a:pt x="365" y="1363"/>
                </a:lnTo>
                <a:lnTo>
                  <a:pt x="364" y="1368"/>
                </a:lnTo>
                <a:lnTo>
                  <a:pt x="364" y="1371"/>
                </a:lnTo>
                <a:lnTo>
                  <a:pt x="364" y="1378"/>
                </a:lnTo>
                <a:lnTo>
                  <a:pt x="367" y="1388"/>
                </a:lnTo>
                <a:lnTo>
                  <a:pt x="372" y="1396"/>
                </a:lnTo>
                <a:lnTo>
                  <a:pt x="379" y="1405"/>
                </a:lnTo>
                <a:lnTo>
                  <a:pt x="394" y="1416"/>
                </a:lnTo>
                <a:lnTo>
                  <a:pt x="402" y="1425"/>
                </a:lnTo>
                <a:lnTo>
                  <a:pt x="406" y="1433"/>
                </a:lnTo>
                <a:lnTo>
                  <a:pt x="407" y="1438"/>
                </a:lnTo>
                <a:lnTo>
                  <a:pt x="409" y="1441"/>
                </a:lnTo>
                <a:lnTo>
                  <a:pt x="411" y="1446"/>
                </a:lnTo>
                <a:lnTo>
                  <a:pt x="409" y="1451"/>
                </a:lnTo>
                <a:lnTo>
                  <a:pt x="406" y="1453"/>
                </a:lnTo>
                <a:lnTo>
                  <a:pt x="401" y="1457"/>
                </a:lnTo>
                <a:lnTo>
                  <a:pt x="391" y="1460"/>
                </a:lnTo>
                <a:lnTo>
                  <a:pt x="380" y="1462"/>
                </a:lnTo>
                <a:lnTo>
                  <a:pt x="370" y="1463"/>
                </a:lnTo>
                <a:lnTo>
                  <a:pt x="360" y="1462"/>
                </a:lnTo>
                <a:lnTo>
                  <a:pt x="350" y="1460"/>
                </a:lnTo>
                <a:lnTo>
                  <a:pt x="330" y="1451"/>
                </a:lnTo>
                <a:lnTo>
                  <a:pt x="312" y="1443"/>
                </a:lnTo>
                <a:lnTo>
                  <a:pt x="297" y="1435"/>
                </a:lnTo>
                <a:lnTo>
                  <a:pt x="298" y="1446"/>
                </a:lnTo>
                <a:lnTo>
                  <a:pt x="300" y="1457"/>
                </a:lnTo>
                <a:lnTo>
                  <a:pt x="300" y="1467"/>
                </a:lnTo>
                <a:lnTo>
                  <a:pt x="298" y="1472"/>
                </a:lnTo>
                <a:lnTo>
                  <a:pt x="297" y="1477"/>
                </a:lnTo>
                <a:lnTo>
                  <a:pt x="295" y="1478"/>
                </a:lnTo>
                <a:lnTo>
                  <a:pt x="293" y="1480"/>
                </a:lnTo>
                <a:lnTo>
                  <a:pt x="293" y="1485"/>
                </a:lnTo>
                <a:lnTo>
                  <a:pt x="295" y="1490"/>
                </a:lnTo>
                <a:lnTo>
                  <a:pt x="298" y="1495"/>
                </a:lnTo>
                <a:lnTo>
                  <a:pt x="302" y="1503"/>
                </a:lnTo>
                <a:lnTo>
                  <a:pt x="305" y="1514"/>
                </a:lnTo>
                <a:lnTo>
                  <a:pt x="305" y="1519"/>
                </a:lnTo>
                <a:lnTo>
                  <a:pt x="305" y="1522"/>
                </a:lnTo>
                <a:lnTo>
                  <a:pt x="293" y="1525"/>
                </a:lnTo>
                <a:lnTo>
                  <a:pt x="271" y="1532"/>
                </a:lnTo>
                <a:lnTo>
                  <a:pt x="261" y="1537"/>
                </a:lnTo>
                <a:lnTo>
                  <a:pt x="258" y="1539"/>
                </a:lnTo>
                <a:lnTo>
                  <a:pt x="255" y="1542"/>
                </a:lnTo>
                <a:lnTo>
                  <a:pt x="251" y="1545"/>
                </a:lnTo>
                <a:lnTo>
                  <a:pt x="248" y="1549"/>
                </a:lnTo>
                <a:lnTo>
                  <a:pt x="236" y="1549"/>
                </a:lnTo>
                <a:lnTo>
                  <a:pt x="224" y="1549"/>
                </a:lnTo>
                <a:lnTo>
                  <a:pt x="213" y="1549"/>
                </a:lnTo>
                <a:lnTo>
                  <a:pt x="209" y="1547"/>
                </a:lnTo>
                <a:lnTo>
                  <a:pt x="206" y="1544"/>
                </a:lnTo>
                <a:lnTo>
                  <a:pt x="201" y="1537"/>
                </a:lnTo>
                <a:lnTo>
                  <a:pt x="189" y="1519"/>
                </a:lnTo>
                <a:lnTo>
                  <a:pt x="177" y="1502"/>
                </a:lnTo>
                <a:lnTo>
                  <a:pt x="167" y="1482"/>
                </a:lnTo>
                <a:lnTo>
                  <a:pt x="164" y="1472"/>
                </a:lnTo>
                <a:lnTo>
                  <a:pt x="162" y="1460"/>
                </a:lnTo>
                <a:lnTo>
                  <a:pt x="159" y="1441"/>
                </a:lnTo>
                <a:lnTo>
                  <a:pt x="156" y="1423"/>
                </a:lnTo>
                <a:lnTo>
                  <a:pt x="146" y="1378"/>
                </a:lnTo>
                <a:lnTo>
                  <a:pt x="141" y="1354"/>
                </a:lnTo>
                <a:lnTo>
                  <a:pt x="137" y="1332"/>
                </a:lnTo>
                <a:lnTo>
                  <a:pt x="136" y="1309"/>
                </a:lnTo>
                <a:lnTo>
                  <a:pt x="136" y="1287"/>
                </a:lnTo>
                <a:lnTo>
                  <a:pt x="137" y="1267"/>
                </a:lnTo>
                <a:lnTo>
                  <a:pt x="139" y="1247"/>
                </a:lnTo>
                <a:lnTo>
                  <a:pt x="142" y="1223"/>
                </a:lnTo>
                <a:lnTo>
                  <a:pt x="144" y="1218"/>
                </a:lnTo>
                <a:lnTo>
                  <a:pt x="144" y="1213"/>
                </a:lnTo>
                <a:lnTo>
                  <a:pt x="141" y="1203"/>
                </a:lnTo>
                <a:lnTo>
                  <a:pt x="137" y="1193"/>
                </a:lnTo>
                <a:lnTo>
                  <a:pt x="136" y="1183"/>
                </a:lnTo>
                <a:lnTo>
                  <a:pt x="136" y="1170"/>
                </a:lnTo>
                <a:lnTo>
                  <a:pt x="136" y="1062"/>
                </a:lnTo>
                <a:lnTo>
                  <a:pt x="136" y="1015"/>
                </a:lnTo>
                <a:lnTo>
                  <a:pt x="134" y="997"/>
                </a:lnTo>
                <a:lnTo>
                  <a:pt x="132" y="980"/>
                </a:lnTo>
                <a:lnTo>
                  <a:pt x="129" y="963"/>
                </a:lnTo>
                <a:lnTo>
                  <a:pt x="125" y="938"/>
                </a:lnTo>
                <a:lnTo>
                  <a:pt x="124" y="918"/>
                </a:lnTo>
                <a:lnTo>
                  <a:pt x="124" y="908"/>
                </a:lnTo>
                <a:lnTo>
                  <a:pt x="124" y="903"/>
                </a:lnTo>
                <a:lnTo>
                  <a:pt x="124" y="898"/>
                </a:lnTo>
                <a:lnTo>
                  <a:pt x="119" y="876"/>
                </a:lnTo>
                <a:lnTo>
                  <a:pt x="115" y="856"/>
                </a:lnTo>
                <a:lnTo>
                  <a:pt x="115" y="844"/>
                </a:lnTo>
                <a:lnTo>
                  <a:pt x="115" y="834"/>
                </a:lnTo>
                <a:lnTo>
                  <a:pt x="117" y="829"/>
                </a:lnTo>
                <a:lnTo>
                  <a:pt x="117" y="824"/>
                </a:lnTo>
                <a:lnTo>
                  <a:pt x="115" y="814"/>
                </a:lnTo>
                <a:lnTo>
                  <a:pt x="115" y="792"/>
                </a:lnTo>
                <a:lnTo>
                  <a:pt x="115" y="769"/>
                </a:lnTo>
                <a:lnTo>
                  <a:pt x="117" y="749"/>
                </a:lnTo>
                <a:lnTo>
                  <a:pt x="120" y="739"/>
                </a:lnTo>
                <a:lnTo>
                  <a:pt x="122" y="728"/>
                </a:lnTo>
                <a:lnTo>
                  <a:pt x="124" y="702"/>
                </a:lnTo>
                <a:lnTo>
                  <a:pt x="125" y="688"/>
                </a:lnTo>
                <a:lnTo>
                  <a:pt x="127" y="681"/>
                </a:lnTo>
                <a:lnTo>
                  <a:pt x="129" y="676"/>
                </a:lnTo>
                <a:lnTo>
                  <a:pt x="131" y="675"/>
                </a:lnTo>
                <a:lnTo>
                  <a:pt x="129" y="673"/>
                </a:lnTo>
                <a:lnTo>
                  <a:pt x="122" y="668"/>
                </a:lnTo>
                <a:lnTo>
                  <a:pt x="115" y="663"/>
                </a:lnTo>
                <a:lnTo>
                  <a:pt x="114" y="663"/>
                </a:lnTo>
                <a:lnTo>
                  <a:pt x="110" y="663"/>
                </a:lnTo>
                <a:lnTo>
                  <a:pt x="104" y="663"/>
                </a:lnTo>
                <a:lnTo>
                  <a:pt x="97" y="663"/>
                </a:lnTo>
                <a:lnTo>
                  <a:pt x="95" y="661"/>
                </a:lnTo>
                <a:lnTo>
                  <a:pt x="94" y="658"/>
                </a:lnTo>
                <a:lnTo>
                  <a:pt x="90" y="653"/>
                </a:lnTo>
                <a:lnTo>
                  <a:pt x="89" y="658"/>
                </a:lnTo>
                <a:lnTo>
                  <a:pt x="89" y="660"/>
                </a:lnTo>
                <a:lnTo>
                  <a:pt x="89" y="661"/>
                </a:lnTo>
                <a:lnTo>
                  <a:pt x="90" y="666"/>
                </a:lnTo>
                <a:lnTo>
                  <a:pt x="90" y="671"/>
                </a:lnTo>
                <a:lnTo>
                  <a:pt x="90" y="676"/>
                </a:lnTo>
                <a:lnTo>
                  <a:pt x="87" y="681"/>
                </a:lnTo>
                <a:lnTo>
                  <a:pt x="78" y="687"/>
                </a:lnTo>
                <a:lnTo>
                  <a:pt x="75" y="690"/>
                </a:lnTo>
                <a:lnTo>
                  <a:pt x="72" y="695"/>
                </a:lnTo>
                <a:lnTo>
                  <a:pt x="72" y="697"/>
                </a:lnTo>
                <a:lnTo>
                  <a:pt x="73" y="698"/>
                </a:lnTo>
                <a:lnTo>
                  <a:pt x="75" y="703"/>
                </a:lnTo>
                <a:lnTo>
                  <a:pt x="77" y="710"/>
                </a:lnTo>
                <a:lnTo>
                  <a:pt x="78" y="718"/>
                </a:lnTo>
                <a:lnTo>
                  <a:pt x="82" y="772"/>
                </a:lnTo>
                <a:lnTo>
                  <a:pt x="85" y="780"/>
                </a:lnTo>
                <a:lnTo>
                  <a:pt x="89" y="789"/>
                </a:lnTo>
                <a:lnTo>
                  <a:pt x="92" y="799"/>
                </a:lnTo>
                <a:lnTo>
                  <a:pt x="92" y="811"/>
                </a:lnTo>
                <a:lnTo>
                  <a:pt x="92" y="822"/>
                </a:lnTo>
                <a:lnTo>
                  <a:pt x="94" y="834"/>
                </a:lnTo>
                <a:lnTo>
                  <a:pt x="95" y="839"/>
                </a:lnTo>
                <a:lnTo>
                  <a:pt x="95" y="846"/>
                </a:lnTo>
                <a:lnTo>
                  <a:pt x="94" y="851"/>
                </a:lnTo>
                <a:lnTo>
                  <a:pt x="92" y="853"/>
                </a:lnTo>
                <a:lnTo>
                  <a:pt x="89" y="853"/>
                </a:lnTo>
                <a:lnTo>
                  <a:pt x="92" y="856"/>
                </a:lnTo>
                <a:lnTo>
                  <a:pt x="92" y="859"/>
                </a:lnTo>
                <a:lnTo>
                  <a:pt x="90" y="861"/>
                </a:lnTo>
                <a:lnTo>
                  <a:pt x="87" y="863"/>
                </a:lnTo>
                <a:lnTo>
                  <a:pt x="89" y="868"/>
                </a:lnTo>
                <a:lnTo>
                  <a:pt x="89" y="871"/>
                </a:lnTo>
                <a:lnTo>
                  <a:pt x="87" y="873"/>
                </a:lnTo>
                <a:lnTo>
                  <a:pt x="82" y="874"/>
                </a:lnTo>
                <a:lnTo>
                  <a:pt x="77" y="873"/>
                </a:lnTo>
                <a:lnTo>
                  <a:pt x="73" y="871"/>
                </a:lnTo>
                <a:lnTo>
                  <a:pt x="60" y="866"/>
                </a:lnTo>
                <a:lnTo>
                  <a:pt x="55" y="864"/>
                </a:lnTo>
                <a:lnTo>
                  <a:pt x="52" y="866"/>
                </a:lnTo>
                <a:lnTo>
                  <a:pt x="48" y="866"/>
                </a:lnTo>
                <a:lnTo>
                  <a:pt x="45" y="863"/>
                </a:lnTo>
                <a:lnTo>
                  <a:pt x="35" y="843"/>
                </a:lnTo>
                <a:lnTo>
                  <a:pt x="25" y="821"/>
                </a:lnTo>
                <a:lnTo>
                  <a:pt x="21" y="812"/>
                </a:lnTo>
                <a:lnTo>
                  <a:pt x="21" y="802"/>
                </a:lnTo>
                <a:lnTo>
                  <a:pt x="23" y="792"/>
                </a:lnTo>
                <a:lnTo>
                  <a:pt x="21" y="784"/>
                </a:lnTo>
                <a:lnTo>
                  <a:pt x="21" y="782"/>
                </a:lnTo>
                <a:lnTo>
                  <a:pt x="20" y="782"/>
                </a:lnTo>
                <a:lnTo>
                  <a:pt x="18" y="780"/>
                </a:lnTo>
                <a:lnTo>
                  <a:pt x="16" y="779"/>
                </a:lnTo>
                <a:lnTo>
                  <a:pt x="16" y="774"/>
                </a:lnTo>
                <a:lnTo>
                  <a:pt x="18" y="764"/>
                </a:lnTo>
                <a:lnTo>
                  <a:pt x="16" y="744"/>
                </a:lnTo>
                <a:lnTo>
                  <a:pt x="15" y="732"/>
                </a:lnTo>
                <a:lnTo>
                  <a:pt x="13" y="727"/>
                </a:lnTo>
                <a:lnTo>
                  <a:pt x="11" y="723"/>
                </a:lnTo>
                <a:lnTo>
                  <a:pt x="13" y="712"/>
                </a:lnTo>
                <a:lnTo>
                  <a:pt x="15" y="707"/>
                </a:lnTo>
                <a:lnTo>
                  <a:pt x="16" y="702"/>
                </a:lnTo>
                <a:lnTo>
                  <a:pt x="16" y="698"/>
                </a:lnTo>
                <a:lnTo>
                  <a:pt x="15" y="693"/>
                </a:lnTo>
                <a:lnTo>
                  <a:pt x="10" y="683"/>
                </a:lnTo>
                <a:lnTo>
                  <a:pt x="5" y="663"/>
                </a:lnTo>
                <a:lnTo>
                  <a:pt x="1" y="653"/>
                </a:lnTo>
                <a:lnTo>
                  <a:pt x="0" y="648"/>
                </a:lnTo>
                <a:lnTo>
                  <a:pt x="0" y="641"/>
                </a:lnTo>
                <a:lnTo>
                  <a:pt x="10" y="621"/>
                </a:lnTo>
                <a:lnTo>
                  <a:pt x="15" y="613"/>
                </a:lnTo>
                <a:lnTo>
                  <a:pt x="15" y="608"/>
                </a:lnTo>
                <a:lnTo>
                  <a:pt x="15" y="604"/>
                </a:lnTo>
                <a:lnTo>
                  <a:pt x="15" y="599"/>
                </a:lnTo>
                <a:lnTo>
                  <a:pt x="16" y="596"/>
                </a:lnTo>
                <a:lnTo>
                  <a:pt x="16" y="594"/>
                </a:lnTo>
                <a:lnTo>
                  <a:pt x="18" y="593"/>
                </a:lnTo>
                <a:lnTo>
                  <a:pt x="18" y="591"/>
                </a:lnTo>
                <a:lnTo>
                  <a:pt x="16" y="586"/>
                </a:lnTo>
                <a:lnTo>
                  <a:pt x="15" y="576"/>
                </a:lnTo>
                <a:lnTo>
                  <a:pt x="13" y="564"/>
                </a:lnTo>
                <a:lnTo>
                  <a:pt x="16" y="554"/>
                </a:lnTo>
                <a:lnTo>
                  <a:pt x="18" y="544"/>
                </a:lnTo>
                <a:lnTo>
                  <a:pt x="26" y="524"/>
                </a:lnTo>
                <a:lnTo>
                  <a:pt x="30" y="514"/>
                </a:lnTo>
                <a:lnTo>
                  <a:pt x="30" y="509"/>
                </a:lnTo>
                <a:lnTo>
                  <a:pt x="30" y="504"/>
                </a:lnTo>
                <a:lnTo>
                  <a:pt x="32" y="484"/>
                </a:lnTo>
                <a:lnTo>
                  <a:pt x="33" y="462"/>
                </a:lnTo>
                <a:lnTo>
                  <a:pt x="40" y="443"/>
                </a:lnTo>
                <a:lnTo>
                  <a:pt x="48" y="400"/>
                </a:lnTo>
                <a:lnTo>
                  <a:pt x="57" y="356"/>
                </a:lnTo>
                <a:lnTo>
                  <a:pt x="63" y="334"/>
                </a:lnTo>
                <a:lnTo>
                  <a:pt x="70" y="312"/>
                </a:lnTo>
                <a:lnTo>
                  <a:pt x="75" y="304"/>
                </a:lnTo>
                <a:lnTo>
                  <a:pt x="80" y="296"/>
                </a:lnTo>
                <a:lnTo>
                  <a:pt x="87" y="289"/>
                </a:lnTo>
                <a:lnTo>
                  <a:pt x="95" y="282"/>
                </a:lnTo>
                <a:lnTo>
                  <a:pt x="104" y="277"/>
                </a:lnTo>
                <a:lnTo>
                  <a:pt x="110" y="274"/>
                </a:lnTo>
                <a:lnTo>
                  <a:pt x="120" y="271"/>
                </a:lnTo>
                <a:lnTo>
                  <a:pt x="129" y="265"/>
                </a:lnTo>
                <a:lnTo>
                  <a:pt x="146" y="255"/>
                </a:lnTo>
                <a:lnTo>
                  <a:pt x="154" y="252"/>
                </a:lnTo>
                <a:lnTo>
                  <a:pt x="161" y="249"/>
                </a:lnTo>
                <a:lnTo>
                  <a:pt x="181" y="239"/>
                </a:lnTo>
                <a:lnTo>
                  <a:pt x="189" y="235"/>
                </a:lnTo>
                <a:lnTo>
                  <a:pt x="191" y="234"/>
                </a:lnTo>
                <a:lnTo>
                  <a:pt x="194" y="230"/>
                </a:lnTo>
                <a:lnTo>
                  <a:pt x="203" y="208"/>
                </a:lnTo>
                <a:lnTo>
                  <a:pt x="204" y="205"/>
                </a:lnTo>
                <a:lnTo>
                  <a:pt x="208" y="202"/>
                </a:lnTo>
                <a:lnTo>
                  <a:pt x="216" y="198"/>
                </a:lnTo>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7" name="Freeform 17"/>
          <p:cNvSpPr>
            <a:spLocks noEditPoints="1"/>
          </p:cNvSpPr>
          <p:nvPr/>
        </p:nvSpPr>
        <p:spPr bwMode="auto">
          <a:xfrm>
            <a:off x="2776772" y="1553841"/>
            <a:ext cx="362737" cy="1137692"/>
          </a:xfrm>
          <a:custGeom>
            <a:avLst/>
            <a:gdLst>
              <a:gd name="T0" fmla="*/ 630238 w 975"/>
              <a:gd name="T1" fmla="*/ 608012 h 3058"/>
              <a:gd name="T2" fmla="*/ 603250 w 975"/>
              <a:gd name="T3" fmla="*/ 511175 h 3058"/>
              <a:gd name="T4" fmla="*/ 584200 w 975"/>
              <a:gd name="T5" fmla="*/ 366712 h 3058"/>
              <a:gd name="T6" fmla="*/ 614363 w 975"/>
              <a:gd name="T7" fmla="*/ 217488 h 3058"/>
              <a:gd name="T8" fmla="*/ 627063 w 975"/>
              <a:gd name="T9" fmla="*/ 141288 h 3058"/>
              <a:gd name="T10" fmla="*/ 760413 w 975"/>
              <a:gd name="T11" fmla="*/ 33338 h 3058"/>
              <a:gd name="T12" fmla="*/ 871538 w 975"/>
              <a:gd name="T13" fmla="*/ 3175 h 3058"/>
              <a:gd name="T14" fmla="*/ 1031875 w 975"/>
              <a:gd name="T15" fmla="*/ 26988 h 3058"/>
              <a:gd name="T16" fmla="*/ 1122363 w 975"/>
              <a:gd name="T17" fmla="*/ 87312 h 3058"/>
              <a:gd name="T18" fmla="*/ 1165225 w 975"/>
              <a:gd name="T19" fmla="*/ 233363 h 3058"/>
              <a:gd name="T20" fmla="*/ 1173163 w 975"/>
              <a:gd name="T21" fmla="*/ 407988 h 3058"/>
              <a:gd name="T22" fmla="*/ 1138238 w 975"/>
              <a:gd name="T23" fmla="*/ 523875 h 3058"/>
              <a:gd name="T24" fmla="*/ 1085850 w 975"/>
              <a:gd name="T25" fmla="*/ 727075 h 3058"/>
              <a:gd name="T26" fmla="*/ 1085850 w 975"/>
              <a:gd name="T27" fmla="*/ 852488 h 3058"/>
              <a:gd name="T28" fmla="*/ 1265238 w 975"/>
              <a:gd name="T29" fmla="*/ 931863 h 3058"/>
              <a:gd name="T30" fmla="*/ 1355725 w 975"/>
              <a:gd name="T31" fmla="*/ 1085850 h 3058"/>
              <a:gd name="T32" fmla="*/ 1417638 w 975"/>
              <a:gd name="T33" fmla="*/ 1279525 h 3058"/>
              <a:gd name="T34" fmla="*/ 1497013 w 975"/>
              <a:gd name="T35" fmla="*/ 1624012 h 3058"/>
              <a:gd name="T36" fmla="*/ 1512888 w 975"/>
              <a:gd name="T37" fmla="*/ 1854200 h 3058"/>
              <a:gd name="T38" fmla="*/ 1543050 w 975"/>
              <a:gd name="T39" fmla="*/ 2290763 h 3058"/>
              <a:gd name="T40" fmla="*/ 1485900 w 975"/>
              <a:gd name="T41" fmla="*/ 2411413 h 3058"/>
              <a:gd name="T42" fmla="*/ 1385888 w 975"/>
              <a:gd name="T43" fmla="*/ 2546350 h 3058"/>
              <a:gd name="T44" fmla="*/ 1355725 w 975"/>
              <a:gd name="T45" fmla="*/ 2862262 h 3058"/>
              <a:gd name="T46" fmla="*/ 1306513 w 975"/>
              <a:gd name="T47" fmla="*/ 3303588 h 3058"/>
              <a:gd name="T48" fmla="*/ 1225550 w 975"/>
              <a:gd name="T49" fmla="*/ 3787775 h 3058"/>
              <a:gd name="T50" fmla="*/ 1162050 w 975"/>
              <a:gd name="T51" fmla="*/ 4014788 h 3058"/>
              <a:gd name="T52" fmla="*/ 1203325 w 975"/>
              <a:gd name="T53" fmla="*/ 4105275 h 3058"/>
              <a:gd name="T54" fmla="*/ 1254125 w 975"/>
              <a:gd name="T55" fmla="*/ 4162425 h 3058"/>
              <a:gd name="T56" fmla="*/ 1452563 w 975"/>
              <a:gd name="T57" fmla="*/ 4357688 h 3058"/>
              <a:gd name="T58" fmla="*/ 1371600 w 975"/>
              <a:gd name="T59" fmla="*/ 4454525 h 3058"/>
              <a:gd name="T60" fmla="*/ 1073150 w 975"/>
              <a:gd name="T61" fmla="*/ 4303713 h 3058"/>
              <a:gd name="T62" fmla="*/ 909638 w 975"/>
              <a:gd name="T63" fmla="*/ 4156075 h 3058"/>
              <a:gd name="T64" fmla="*/ 893763 w 975"/>
              <a:gd name="T65" fmla="*/ 4014788 h 3058"/>
              <a:gd name="T66" fmla="*/ 889000 w 975"/>
              <a:gd name="T67" fmla="*/ 3776663 h 3058"/>
              <a:gd name="T68" fmla="*/ 908050 w 975"/>
              <a:gd name="T69" fmla="*/ 3413125 h 3058"/>
              <a:gd name="T70" fmla="*/ 912813 w 975"/>
              <a:gd name="T71" fmla="*/ 3311525 h 3058"/>
              <a:gd name="T72" fmla="*/ 863600 w 975"/>
              <a:gd name="T73" fmla="*/ 3265488 h 3058"/>
              <a:gd name="T74" fmla="*/ 793750 w 975"/>
              <a:gd name="T75" fmla="*/ 3662363 h 3058"/>
              <a:gd name="T76" fmla="*/ 752475 w 975"/>
              <a:gd name="T77" fmla="*/ 3968750 h 3058"/>
              <a:gd name="T78" fmla="*/ 760413 w 975"/>
              <a:gd name="T79" fmla="*/ 4281488 h 3058"/>
              <a:gd name="T80" fmla="*/ 706438 w 975"/>
              <a:gd name="T81" fmla="*/ 4689475 h 3058"/>
              <a:gd name="T82" fmla="*/ 587375 w 975"/>
              <a:gd name="T83" fmla="*/ 4854575 h 3058"/>
              <a:gd name="T84" fmla="*/ 450850 w 975"/>
              <a:gd name="T85" fmla="*/ 4689475 h 3058"/>
              <a:gd name="T86" fmla="*/ 415925 w 975"/>
              <a:gd name="T87" fmla="*/ 4433888 h 3058"/>
              <a:gd name="T88" fmla="*/ 415925 w 975"/>
              <a:gd name="T89" fmla="*/ 4281488 h 3058"/>
              <a:gd name="T90" fmla="*/ 420688 w 975"/>
              <a:gd name="T91" fmla="*/ 3852863 h 3058"/>
              <a:gd name="T92" fmla="*/ 442913 w 975"/>
              <a:gd name="T93" fmla="*/ 3684588 h 3058"/>
              <a:gd name="T94" fmla="*/ 450850 w 975"/>
              <a:gd name="T95" fmla="*/ 3363913 h 3058"/>
              <a:gd name="T96" fmla="*/ 431800 w 975"/>
              <a:gd name="T97" fmla="*/ 3078162 h 3058"/>
              <a:gd name="T98" fmla="*/ 423863 w 975"/>
              <a:gd name="T99" fmla="*/ 2733675 h 3058"/>
              <a:gd name="T100" fmla="*/ 431800 w 975"/>
              <a:gd name="T101" fmla="*/ 2579687 h 3058"/>
              <a:gd name="T102" fmla="*/ 198438 w 975"/>
              <a:gd name="T103" fmla="*/ 2224088 h 3058"/>
              <a:gd name="T104" fmla="*/ 49213 w 975"/>
              <a:gd name="T105" fmla="*/ 1990725 h 3058"/>
              <a:gd name="T106" fmla="*/ 19050 w 975"/>
              <a:gd name="T107" fmla="*/ 1849438 h 3058"/>
              <a:gd name="T108" fmla="*/ 11113 w 975"/>
              <a:gd name="T109" fmla="*/ 1697038 h 3058"/>
              <a:gd name="T110" fmla="*/ 136525 w 975"/>
              <a:gd name="T111" fmla="*/ 1177925 h 3058"/>
              <a:gd name="T112" fmla="*/ 430213 w 975"/>
              <a:gd name="T113" fmla="*/ 876300 h 3058"/>
              <a:gd name="T114" fmla="*/ 595313 w 975"/>
              <a:gd name="T115" fmla="*/ 763587 h 3058"/>
              <a:gd name="T116" fmla="*/ 336550 w 975"/>
              <a:gd name="T117" fmla="*/ 1778000 h 3058"/>
              <a:gd name="T118" fmla="*/ 407988 w 975"/>
              <a:gd name="T119" fmla="*/ 2068513 h 3058"/>
              <a:gd name="T120" fmla="*/ 1322388 w 975"/>
              <a:gd name="T121" fmla="*/ 2084388 h 3058"/>
              <a:gd name="T122" fmla="*/ 1376363 w 975"/>
              <a:gd name="T123" fmla="*/ 2270125 h 3058"/>
              <a:gd name="T124" fmla="*/ 1349375 w 975"/>
              <a:gd name="T125" fmla="*/ 2082800 h 30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5"/>
              <a:gd name="T190" fmla="*/ 0 h 3058"/>
              <a:gd name="T191" fmla="*/ 975 w 975"/>
              <a:gd name="T192" fmla="*/ 3058 h 30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5" h="3058">
                <a:moveTo>
                  <a:pt x="406" y="462"/>
                </a:moveTo>
                <a:lnTo>
                  <a:pt x="406" y="462"/>
                </a:lnTo>
                <a:lnTo>
                  <a:pt x="411" y="440"/>
                </a:lnTo>
                <a:lnTo>
                  <a:pt x="416" y="417"/>
                </a:lnTo>
                <a:lnTo>
                  <a:pt x="416" y="407"/>
                </a:lnTo>
                <a:lnTo>
                  <a:pt x="416" y="404"/>
                </a:lnTo>
                <a:lnTo>
                  <a:pt x="412" y="399"/>
                </a:lnTo>
                <a:lnTo>
                  <a:pt x="406" y="390"/>
                </a:lnTo>
                <a:lnTo>
                  <a:pt x="397" y="383"/>
                </a:lnTo>
                <a:lnTo>
                  <a:pt x="387" y="366"/>
                </a:lnTo>
                <a:lnTo>
                  <a:pt x="380" y="356"/>
                </a:lnTo>
                <a:lnTo>
                  <a:pt x="378" y="351"/>
                </a:lnTo>
                <a:lnTo>
                  <a:pt x="377" y="345"/>
                </a:lnTo>
                <a:lnTo>
                  <a:pt x="378" y="340"/>
                </a:lnTo>
                <a:lnTo>
                  <a:pt x="382" y="337"/>
                </a:lnTo>
                <a:lnTo>
                  <a:pt x="385" y="335"/>
                </a:lnTo>
                <a:lnTo>
                  <a:pt x="387" y="332"/>
                </a:lnTo>
                <a:lnTo>
                  <a:pt x="380" y="322"/>
                </a:lnTo>
                <a:lnTo>
                  <a:pt x="377" y="311"/>
                </a:lnTo>
                <a:lnTo>
                  <a:pt x="375" y="306"/>
                </a:lnTo>
                <a:lnTo>
                  <a:pt x="377" y="301"/>
                </a:lnTo>
                <a:lnTo>
                  <a:pt x="378" y="291"/>
                </a:lnTo>
                <a:lnTo>
                  <a:pt x="380" y="281"/>
                </a:lnTo>
                <a:lnTo>
                  <a:pt x="380" y="275"/>
                </a:lnTo>
                <a:lnTo>
                  <a:pt x="378" y="270"/>
                </a:lnTo>
                <a:lnTo>
                  <a:pt x="373" y="251"/>
                </a:lnTo>
                <a:lnTo>
                  <a:pt x="368" y="231"/>
                </a:lnTo>
                <a:lnTo>
                  <a:pt x="368" y="221"/>
                </a:lnTo>
                <a:lnTo>
                  <a:pt x="370" y="210"/>
                </a:lnTo>
                <a:lnTo>
                  <a:pt x="375" y="190"/>
                </a:lnTo>
                <a:lnTo>
                  <a:pt x="382" y="163"/>
                </a:lnTo>
                <a:lnTo>
                  <a:pt x="383" y="154"/>
                </a:lnTo>
                <a:lnTo>
                  <a:pt x="383" y="145"/>
                </a:lnTo>
                <a:lnTo>
                  <a:pt x="385" y="140"/>
                </a:lnTo>
                <a:lnTo>
                  <a:pt x="387" y="137"/>
                </a:lnTo>
                <a:lnTo>
                  <a:pt x="392" y="130"/>
                </a:lnTo>
                <a:lnTo>
                  <a:pt x="389" y="135"/>
                </a:lnTo>
                <a:lnTo>
                  <a:pt x="387" y="125"/>
                </a:lnTo>
                <a:lnTo>
                  <a:pt x="385" y="115"/>
                </a:lnTo>
                <a:lnTo>
                  <a:pt x="387" y="106"/>
                </a:lnTo>
                <a:lnTo>
                  <a:pt x="389" y="101"/>
                </a:lnTo>
                <a:lnTo>
                  <a:pt x="392" y="96"/>
                </a:lnTo>
                <a:lnTo>
                  <a:pt x="394" y="92"/>
                </a:lnTo>
                <a:lnTo>
                  <a:pt x="395" y="89"/>
                </a:lnTo>
                <a:lnTo>
                  <a:pt x="399" y="80"/>
                </a:lnTo>
                <a:lnTo>
                  <a:pt x="402" y="70"/>
                </a:lnTo>
                <a:lnTo>
                  <a:pt x="409" y="60"/>
                </a:lnTo>
                <a:lnTo>
                  <a:pt x="416" y="53"/>
                </a:lnTo>
                <a:lnTo>
                  <a:pt x="423" y="44"/>
                </a:lnTo>
                <a:lnTo>
                  <a:pt x="431" y="38"/>
                </a:lnTo>
                <a:lnTo>
                  <a:pt x="442" y="33"/>
                </a:lnTo>
                <a:lnTo>
                  <a:pt x="460" y="26"/>
                </a:lnTo>
                <a:lnTo>
                  <a:pt x="479" y="21"/>
                </a:lnTo>
                <a:lnTo>
                  <a:pt x="500" y="15"/>
                </a:lnTo>
                <a:lnTo>
                  <a:pt x="505" y="15"/>
                </a:lnTo>
                <a:lnTo>
                  <a:pt x="510" y="12"/>
                </a:lnTo>
                <a:lnTo>
                  <a:pt x="518" y="7"/>
                </a:lnTo>
                <a:lnTo>
                  <a:pt x="529" y="3"/>
                </a:lnTo>
                <a:lnTo>
                  <a:pt x="539" y="2"/>
                </a:lnTo>
                <a:lnTo>
                  <a:pt x="544" y="0"/>
                </a:lnTo>
                <a:lnTo>
                  <a:pt x="549" y="2"/>
                </a:lnTo>
                <a:lnTo>
                  <a:pt x="560" y="3"/>
                </a:lnTo>
                <a:lnTo>
                  <a:pt x="570" y="2"/>
                </a:lnTo>
                <a:lnTo>
                  <a:pt x="580" y="2"/>
                </a:lnTo>
                <a:lnTo>
                  <a:pt x="590" y="0"/>
                </a:lnTo>
                <a:lnTo>
                  <a:pt x="601" y="2"/>
                </a:lnTo>
                <a:lnTo>
                  <a:pt x="621" y="7"/>
                </a:lnTo>
                <a:lnTo>
                  <a:pt x="630" y="10"/>
                </a:lnTo>
                <a:lnTo>
                  <a:pt x="640" y="14"/>
                </a:lnTo>
                <a:lnTo>
                  <a:pt x="650" y="17"/>
                </a:lnTo>
                <a:lnTo>
                  <a:pt x="655" y="21"/>
                </a:lnTo>
                <a:lnTo>
                  <a:pt x="659" y="24"/>
                </a:lnTo>
                <a:lnTo>
                  <a:pt x="662" y="26"/>
                </a:lnTo>
                <a:lnTo>
                  <a:pt x="667" y="27"/>
                </a:lnTo>
                <a:lnTo>
                  <a:pt x="672" y="27"/>
                </a:lnTo>
                <a:lnTo>
                  <a:pt x="678" y="29"/>
                </a:lnTo>
                <a:lnTo>
                  <a:pt x="693" y="41"/>
                </a:lnTo>
                <a:lnTo>
                  <a:pt x="700" y="48"/>
                </a:lnTo>
                <a:lnTo>
                  <a:pt x="707" y="55"/>
                </a:lnTo>
                <a:lnTo>
                  <a:pt x="712" y="63"/>
                </a:lnTo>
                <a:lnTo>
                  <a:pt x="715" y="74"/>
                </a:lnTo>
                <a:lnTo>
                  <a:pt x="722" y="92"/>
                </a:lnTo>
                <a:lnTo>
                  <a:pt x="725" y="103"/>
                </a:lnTo>
                <a:lnTo>
                  <a:pt x="725" y="111"/>
                </a:lnTo>
                <a:lnTo>
                  <a:pt x="727" y="121"/>
                </a:lnTo>
                <a:lnTo>
                  <a:pt x="731" y="132"/>
                </a:lnTo>
                <a:lnTo>
                  <a:pt x="734" y="142"/>
                </a:lnTo>
                <a:lnTo>
                  <a:pt x="734" y="147"/>
                </a:lnTo>
                <a:lnTo>
                  <a:pt x="736" y="151"/>
                </a:lnTo>
                <a:lnTo>
                  <a:pt x="739" y="159"/>
                </a:lnTo>
                <a:lnTo>
                  <a:pt x="743" y="169"/>
                </a:lnTo>
                <a:lnTo>
                  <a:pt x="744" y="180"/>
                </a:lnTo>
                <a:lnTo>
                  <a:pt x="744" y="192"/>
                </a:lnTo>
                <a:lnTo>
                  <a:pt x="743" y="212"/>
                </a:lnTo>
                <a:lnTo>
                  <a:pt x="741" y="234"/>
                </a:lnTo>
                <a:lnTo>
                  <a:pt x="739" y="257"/>
                </a:lnTo>
                <a:lnTo>
                  <a:pt x="736" y="267"/>
                </a:lnTo>
                <a:lnTo>
                  <a:pt x="732" y="275"/>
                </a:lnTo>
                <a:lnTo>
                  <a:pt x="729" y="281"/>
                </a:lnTo>
                <a:lnTo>
                  <a:pt x="729" y="286"/>
                </a:lnTo>
                <a:lnTo>
                  <a:pt x="729" y="294"/>
                </a:lnTo>
                <a:lnTo>
                  <a:pt x="727" y="304"/>
                </a:lnTo>
                <a:lnTo>
                  <a:pt x="725" y="316"/>
                </a:lnTo>
                <a:lnTo>
                  <a:pt x="720" y="327"/>
                </a:lnTo>
                <a:lnTo>
                  <a:pt x="717" y="330"/>
                </a:lnTo>
                <a:lnTo>
                  <a:pt x="713" y="334"/>
                </a:lnTo>
                <a:lnTo>
                  <a:pt x="712" y="337"/>
                </a:lnTo>
                <a:lnTo>
                  <a:pt x="710" y="342"/>
                </a:lnTo>
                <a:lnTo>
                  <a:pt x="708" y="354"/>
                </a:lnTo>
                <a:lnTo>
                  <a:pt x="710" y="378"/>
                </a:lnTo>
                <a:lnTo>
                  <a:pt x="707" y="399"/>
                </a:lnTo>
                <a:lnTo>
                  <a:pt x="701" y="419"/>
                </a:lnTo>
                <a:lnTo>
                  <a:pt x="695" y="440"/>
                </a:lnTo>
                <a:lnTo>
                  <a:pt x="684" y="458"/>
                </a:lnTo>
                <a:lnTo>
                  <a:pt x="672" y="479"/>
                </a:lnTo>
                <a:lnTo>
                  <a:pt x="666" y="487"/>
                </a:lnTo>
                <a:lnTo>
                  <a:pt x="659" y="496"/>
                </a:lnTo>
                <a:lnTo>
                  <a:pt x="655" y="501"/>
                </a:lnTo>
                <a:lnTo>
                  <a:pt x="657" y="505"/>
                </a:lnTo>
                <a:lnTo>
                  <a:pt x="664" y="511"/>
                </a:lnTo>
                <a:lnTo>
                  <a:pt x="672" y="520"/>
                </a:lnTo>
                <a:lnTo>
                  <a:pt x="679" y="528"/>
                </a:lnTo>
                <a:lnTo>
                  <a:pt x="684" y="537"/>
                </a:lnTo>
                <a:lnTo>
                  <a:pt x="690" y="546"/>
                </a:lnTo>
                <a:lnTo>
                  <a:pt x="693" y="549"/>
                </a:lnTo>
                <a:lnTo>
                  <a:pt x="700" y="552"/>
                </a:lnTo>
                <a:lnTo>
                  <a:pt x="712" y="556"/>
                </a:lnTo>
                <a:lnTo>
                  <a:pt x="731" y="563"/>
                </a:lnTo>
                <a:lnTo>
                  <a:pt x="749" y="568"/>
                </a:lnTo>
                <a:lnTo>
                  <a:pt x="766" y="573"/>
                </a:lnTo>
                <a:lnTo>
                  <a:pt x="782" y="580"/>
                </a:lnTo>
                <a:lnTo>
                  <a:pt x="797" y="587"/>
                </a:lnTo>
                <a:lnTo>
                  <a:pt x="811" y="597"/>
                </a:lnTo>
                <a:lnTo>
                  <a:pt x="816" y="602"/>
                </a:lnTo>
                <a:lnTo>
                  <a:pt x="821" y="609"/>
                </a:lnTo>
                <a:lnTo>
                  <a:pt x="830" y="623"/>
                </a:lnTo>
                <a:lnTo>
                  <a:pt x="837" y="638"/>
                </a:lnTo>
                <a:lnTo>
                  <a:pt x="842" y="652"/>
                </a:lnTo>
                <a:lnTo>
                  <a:pt x="847" y="669"/>
                </a:lnTo>
                <a:lnTo>
                  <a:pt x="850" y="676"/>
                </a:lnTo>
                <a:lnTo>
                  <a:pt x="854" y="684"/>
                </a:lnTo>
                <a:lnTo>
                  <a:pt x="861" y="698"/>
                </a:lnTo>
                <a:lnTo>
                  <a:pt x="867" y="711"/>
                </a:lnTo>
                <a:lnTo>
                  <a:pt x="873" y="729"/>
                </a:lnTo>
                <a:lnTo>
                  <a:pt x="876" y="746"/>
                </a:lnTo>
                <a:lnTo>
                  <a:pt x="879" y="780"/>
                </a:lnTo>
                <a:lnTo>
                  <a:pt x="878" y="763"/>
                </a:lnTo>
                <a:lnTo>
                  <a:pt x="886" y="783"/>
                </a:lnTo>
                <a:lnTo>
                  <a:pt x="893" y="806"/>
                </a:lnTo>
                <a:lnTo>
                  <a:pt x="900" y="826"/>
                </a:lnTo>
                <a:lnTo>
                  <a:pt x="902" y="836"/>
                </a:lnTo>
                <a:lnTo>
                  <a:pt x="903" y="847"/>
                </a:lnTo>
                <a:lnTo>
                  <a:pt x="917" y="889"/>
                </a:lnTo>
                <a:lnTo>
                  <a:pt x="929" y="932"/>
                </a:lnTo>
                <a:lnTo>
                  <a:pt x="937" y="977"/>
                </a:lnTo>
                <a:lnTo>
                  <a:pt x="941" y="999"/>
                </a:lnTo>
                <a:lnTo>
                  <a:pt x="943" y="1023"/>
                </a:lnTo>
                <a:lnTo>
                  <a:pt x="943" y="1045"/>
                </a:lnTo>
                <a:lnTo>
                  <a:pt x="943" y="1055"/>
                </a:lnTo>
                <a:lnTo>
                  <a:pt x="939" y="1067"/>
                </a:lnTo>
                <a:lnTo>
                  <a:pt x="936" y="1076"/>
                </a:lnTo>
                <a:lnTo>
                  <a:pt x="934" y="1079"/>
                </a:lnTo>
                <a:lnTo>
                  <a:pt x="934" y="1083"/>
                </a:lnTo>
                <a:lnTo>
                  <a:pt x="939" y="1105"/>
                </a:lnTo>
                <a:lnTo>
                  <a:pt x="946" y="1136"/>
                </a:lnTo>
                <a:lnTo>
                  <a:pt x="953" y="1168"/>
                </a:lnTo>
                <a:lnTo>
                  <a:pt x="961" y="1230"/>
                </a:lnTo>
                <a:lnTo>
                  <a:pt x="967" y="1293"/>
                </a:lnTo>
                <a:lnTo>
                  <a:pt x="967" y="1356"/>
                </a:lnTo>
                <a:lnTo>
                  <a:pt x="967" y="1317"/>
                </a:lnTo>
                <a:lnTo>
                  <a:pt x="967" y="1355"/>
                </a:lnTo>
                <a:lnTo>
                  <a:pt x="968" y="1392"/>
                </a:lnTo>
                <a:lnTo>
                  <a:pt x="970" y="1435"/>
                </a:lnTo>
                <a:lnTo>
                  <a:pt x="972" y="1443"/>
                </a:lnTo>
                <a:lnTo>
                  <a:pt x="972" y="1449"/>
                </a:lnTo>
                <a:lnTo>
                  <a:pt x="973" y="1452"/>
                </a:lnTo>
                <a:lnTo>
                  <a:pt x="975" y="1452"/>
                </a:lnTo>
                <a:lnTo>
                  <a:pt x="973" y="1455"/>
                </a:lnTo>
                <a:lnTo>
                  <a:pt x="970" y="1464"/>
                </a:lnTo>
                <a:lnTo>
                  <a:pt x="958" y="1486"/>
                </a:lnTo>
                <a:lnTo>
                  <a:pt x="953" y="1495"/>
                </a:lnTo>
                <a:lnTo>
                  <a:pt x="948" y="1503"/>
                </a:lnTo>
                <a:lnTo>
                  <a:pt x="936" y="1519"/>
                </a:lnTo>
                <a:lnTo>
                  <a:pt x="922" y="1538"/>
                </a:lnTo>
                <a:lnTo>
                  <a:pt x="908" y="1555"/>
                </a:lnTo>
                <a:lnTo>
                  <a:pt x="893" y="1570"/>
                </a:lnTo>
                <a:lnTo>
                  <a:pt x="884" y="1577"/>
                </a:lnTo>
                <a:lnTo>
                  <a:pt x="879" y="1580"/>
                </a:lnTo>
                <a:lnTo>
                  <a:pt x="874" y="1582"/>
                </a:lnTo>
                <a:lnTo>
                  <a:pt x="873" y="1587"/>
                </a:lnTo>
                <a:lnTo>
                  <a:pt x="873" y="1594"/>
                </a:lnTo>
                <a:lnTo>
                  <a:pt x="873" y="1604"/>
                </a:lnTo>
                <a:lnTo>
                  <a:pt x="867" y="1626"/>
                </a:lnTo>
                <a:lnTo>
                  <a:pt x="864" y="1647"/>
                </a:lnTo>
                <a:lnTo>
                  <a:pt x="864" y="1667"/>
                </a:lnTo>
                <a:lnTo>
                  <a:pt x="864" y="1714"/>
                </a:lnTo>
                <a:lnTo>
                  <a:pt x="864" y="1738"/>
                </a:lnTo>
                <a:lnTo>
                  <a:pt x="862" y="1760"/>
                </a:lnTo>
                <a:lnTo>
                  <a:pt x="859" y="1782"/>
                </a:lnTo>
                <a:lnTo>
                  <a:pt x="854" y="1803"/>
                </a:lnTo>
                <a:lnTo>
                  <a:pt x="845" y="1845"/>
                </a:lnTo>
                <a:lnTo>
                  <a:pt x="838" y="1890"/>
                </a:lnTo>
                <a:lnTo>
                  <a:pt x="831" y="1934"/>
                </a:lnTo>
                <a:lnTo>
                  <a:pt x="826" y="1982"/>
                </a:lnTo>
                <a:lnTo>
                  <a:pt x="821" y="2030"/>
                </a:lnTo>
                <a:lnTo>
                  <a:pt x="821" y="2052"/>
                </a:lnTo>
                <a:lnTo>
                  <a:pt x="821" y="2075"/>
                </a:lnTo>
                <a:lnTo>
                  <a:pt x="823" y="2081"/>
                </a:lnTo>
                <a:lnTo>
                  <a:pt x="823" y="2090"/>
                </a:lnTo>
                <a:lnTo>
                  <a:pt x="816" y="2121"/>
                </a:lnTo>
                <a:lnTo>
                  <a:pt x="808" y="2162"/>
                </a:lnTo>
                <a:lnTo>
                  <a:pt x="801" y="2203"/>
                </a:lnTo>
                <a:lnTo>
                  <a:pt x="794" y="2252"/>
                </a:lnTo>
                <a:lnTo>
                  <a:pt x="787" y="2300"/>
                </a:lnTo>
                <a:lnTo>
                  <a:pt x="772" y="2386"/>
                </a:lnTo>
                <a:lnTo>
                  <a:pt x="765" y="2432"/>
                </a:lnTo>
                <a:lnTo>
                  <a:pt x="760" y="2456"/>
                </a:lnTo>
                <a:lnTo>
                  <a:pt x="755" y="2480"/>
                </a:lnTo>
                <a:lnTo>
                  <a:pt x="753" y="2485"/>
                </a:lnTo>
                <a:lnTo>
                  <a:pt x="749" y="2490"/>
                </a:lnTo>
                <a:lnTo>
                  <a:pt x="748" y="2490"/>
                </a:lnTo>
                <a:lnTo>
                  <a:pt x="746" y="2492"/>
                </a:lnTo>
                <a:lnTo>
                  <a:pt x="743" y="2502"/>
                </a:lnTo>
                <a:lnTo>
                  <a:pt x="732" y="2529"/>
                </a:lnTo>
                <a:lnTo>
                  <a:pt x="729" y="2536"/>
                </a:lnTo>
                <a:lnTo>
                  <a:pt x="729" y="2540"/>
                </a:lnTo>
                <a:lnTo>
                  <a:pt x="732" y="2543"/>
                </a:lnTo>
                <a:lnTo>
                  <a:pt x="741" y="2550"/>
                </a:lnTo>
                <a:lnTo>
                  <a:pt x="746" y="2559"/>
                </a:lnTo>
                <a:lnTo>
                  <a:pt x="751" y="2567"/>
                </a:lnTo>
                <a:lnTo>
                  <a:pt x="755" y="2576"/>
                </a:lnTo>
                <a:lnTo>
                  <a:pt x="756" y="2582"/>
                </a:lnTo>
                <a:lnTo>
                  <a:pt x="758" y="2586"/>
                </a:lnTo>
                <a:lnTo>
                  <a:pt x="761" y="2589"/>
                </a:lnTo>
                <a:lnTo>
                  <a:pt x="766" y="2591"/>
                </a:lnTo>
                <a:lnTo>
                  <a:pt x="777" y="2596"/>
                </a:lnTo>
                <a:lnTo>
                  <a:pt x="784" y="2600"/>
                </a:lnTo>
                <a:lnTo>
                  <a:pt x="787" y="2603"/>
                </a:lnTo>
                <a:lnTo>
                  <a:pt x="787" y="2608"/>
                </a:lnTo>
                <a:lnTo>
                  <a:pt x="787" y="2613"/>
                </a:lnTo>
                <a:lnTo>
                  <a:pt x="787" y="2618"/>
                </a:lnTo>
                <a:lnTo>
                  <a:pt x="787" y="2620"/>
                </a:lnTo>
                <a:lnTo>
                  <a:pt x="790" y="2622"/>
                </a:lnTo>
                <a:lnTo>
                  <a:pt x="830" y="2646"/>
                </a:lnTo>
                <a:lnTo>
                  <a:pt x="849" y="2659"/>
                </a:lnTo>
                <a:lnTo>
                  <a:pt x="866" y="2673"/>
                </a:lnTo>
                <a:lnTo>
                  <a:pt x="883" y="2688"/>
                </a:lnTo>
                <a:lnTo>
                  <a:pt x="891" y="2697"/>
                </a:lnTo>
                <a:lnTo>
                  <a:pt x="898" y="2706"/>
                </a:lnTo>
                <a:lnTo>
                  <a:pt x="903" y="2714"/>
                </a:lnTo>
                <a:lnTo>
                  <a:pt x="908" y="2724"/>
                </a:lnTo>
                <a:lnTo>
                  <a:pt x="915" y="2745"/>
                </a:lnTo>
                <a:lnTo>
                  <a:pt x="917" y="2755"/>
                </a:lnTo>
                <a:lnTo>
                  <a:pt x="917" y="2765"/>
                </a:lnTo>
                <a:lnTo>
                  <a:pt x="914" y="2774"/>
                </a:lnTo>
                <a:lnTo>
                  <a:pt x="908" y="2783"/>
                </a:lnTo>
                <a:lnTo>
                  <a:pt x="900" y="2791"/>
                </a:lnTo>
                <a:lnTo>
                  <a:pt x="891" y="2796"/>
                </a:lnTo>
                <a:lnTo>
                  <a:pt x="881" y="2801"/>
                </a:lnTo>
                <a:lnTo>
                  <a:pt x="871" y="2805"/>
                </a:lnTo>
                <a:lnTo>
                  <a:pt x="864" y="2806"/>
                </a:lnTo>
                <a:lnTo>
                  <a:pt x="855" y="2806"/>
                </a:lnTo>
                <a:lnTo>
                  <a:pt x="835" y="2806"/>
                </a:lnTo>
                <a:lnTo>
                  <a:pt x="816" y="2805"/>
                </a:lnTo>
                <a:lnTo>
                  <a:pt x="808" y="2801"/>
                </a:lnTo>
                <a:lnTo>
                  <a:pt x="790" y="2791"/>
                </a:lnTo>
                <a:lnTo>
                  <a:pt x="751" y="2767"/>
                </a:lnTo>
                <a:lnTo>
                  <a:pt x="715" y="2741"/>
                </a:lnTo>
                <a:lnTo>
                  <a:pt x="676" y="2711"/>
                </a:lnTo>
                <a:lnTo>
                  <a:pt x="667" y="2704"/>
                </a:lnTo>
                <a:lnTo>
                  <a:pt x="660" y="2697"/>
                </a:lnTo>
                <a:lnTo>
                  <a:pt x="654" y="2688"/>
                </a:lnTo>
                <a:lnTo>
                  <a:pt x="647" y="2682"/>
                </a:lnTo>
                <a:lnTo>
                  <a:pt x="628" y="2671"/>
                </a:lnTo>
                <a:lnTo>
                  <a:pt x="609" y="2659"/>
                </a:lnTo>
                <a:lnTo>
                  <a:pt x="594" y="2646"/>
                </a:lnTo>
                <a:lnTo>
                  <a:pt x="587" y="2637"/>
                </a:lnTo>
                <a:lnTo>
                  <a:pt x="580" y="2629"/>
                </a:lnTo>
                <a:lnTo>
                  <a:pt x="573" y="2618"/>
                </a:lnTo>
                <a:lnTo>
                  <a:pt x="570" y="2610"/>
                </a:lnTo>
                <a:lnTo>
                  <a:pt x="566" y="2600"/>
                </a:lnTo>
                <a:lnTo>
                  <a:pt x="563" y="2589"/>
                </a:lnTo>
                <a:lnTo>
                  <a:pt x="563" y="2579"/>
                </a:lnTo>
                <a:lnTo>
                  <a:pt x="565" y="2569"/>
                </a:lnTo>
                <a:lnTo>
                  <a:pt x="566" y="2560"/>
                </a:lnTo>
                <a:lnTo>
                  <a:pt x="568" y="2550"/>
                </a:lnTo>
                <a:lnTo>
                  <a:pt x="566" y="2540"/>
                </a:lnTo>
                <a:lnTo>
                  <a:pt x="563" y="2529"/>
                </a:lnTo>
                <a:lnTo>
                  <a:pt x="560" y="2523"/>
                </a:lnTo>
                <a:lnTo>
                  <a:pt x="556" y="2517"/>
                </a:lnTo>
                <a:lnTo>
                  <a:pt x="553" y="2514"/>
                </a:lnTo>
                <a:lnTo>
                  <a:pt x="551" y="2509"/>
                </a:lnTo>
                <a:lnTo>
                  <a:pt x="553" y="2502"/>
                </a:lnTo>
                <a:lnTo>
                  <a:pt x="553" y="2490"/>
                </a:lnTo>
                <a:lnTo>
                  <a:pt x="554" y="2473"/>
                </a:lnTo>
                <a:lnTo>
                  <a:pt x="560" y="2379"/>
                </a:lnTo>
                <a:lnTo>
                  <a:pt x="566" y="2280"/>
                </a:lnTo>
                <a:lnTo>
                  <a:pt x="572" y="2235"/>
                </a:lnTo>
                <a:lnTo>
                  <a:pt x="577" y="2215"/>
                </a:lnTo>
                <a:lnTo>
                  <a:pt x="578" y="2204"/>
                </a:lnTo>
                <a:lnTo>
                  <a:pt x="578" y="2194"/>
                </a:lnTo>
                <a:lnTo>
                  <a:pt x="573" y="2172"/>
                </a:lnTo>
                <a:lnTo>
                  <a:pt x="572" y="2160"/>
                </a:lnTo>
                <a:lnTo>
                  <a:pt x="572" y="2150"/>
                </a:lnTo>
                <a:lnTo>
                  <a:pt x="572" y="2140"/>
                </a:lnTo>
                <a:lnTo>
                  <a:pt x="575" y="2129"/>
                </a:lnTo>
                <a:lnTo>
                  <a:pt x="575" y="2128"/>
                </a:lnTo>
                <a:lnTo>
                  <a:pt x="577" y="2128"/>
                </a:lnTo>
                <a:lnTo>
                  <a:pt x="578" y="2126"/>
                </a:lnTo>
                <a:lnTo>
                  <a:pt x="578" y="2124"/>
                </a:lnTo>
                <a:lnTo>
                  <a:pt x="577" y="2107"/>
                </a:lnTo>
                <a:lnTo>
                  <a:pt x="575" y="2086"/>
                </a:lnTo>
                <a:lnTo>
                  <a:pt x="572" y="2066"/>
                </a:lnTo>
                <a:lnTo>
                  <a:pt x="568" y="2044"/>
                </a:lnTo>
                <a:lnTo>
                  <a:pt x="565" y="2030"/>
                </a:lnTo>
                <a:lnTo>
                  <a:pt x="563" y="2027"/>
                </a:lnTo>
                <a:lnTo>
                  <a:pt x="560" y="2025"/>
                </a:lnTo>
                <a:lnTo>
                  <a:pt x="556" y="2025"/>
                </a:lnTo>
                <a:lnTo>
                  <a:pt x="554" y="2027"/>
                </a:lnTo>
                <a:lnTo>
                  <a:pt x="551" y="2033"/>
                </a:lnTo>
                <a:lnTo>
                  <a:pt x="548" y="2044"/>
                </a:lnTo>
                <a:lnTo>
                  <a:pt x="544" y="2057"/>
                </a:lnTo>
                <a:lnTo>
                  <a:pt x="539" y="2083"/>
                </a:lnTo>
                <a:lnTo>
                  <a:pt x="536" y="2098"/>
                </a:lnTo>
                <a:lnTo>
                  <a:pt x="513" y="2199"/>
                </a:lnTo>
                <a:lnTo>
                  <a:pt x="503" y="2237"/>
                </a:lnTo>
                <a:lnTo>
                  <a:pt x="501" y="2249"/>
                </a:lnTo>
                <a:lnTo>
                  <a:pt x="500" y="2261"/>
                </a:lnTo>
                <a:lnTo>
                  <a:pt x="501" y="2285"/>
                </a:lnTo>
                <a:lnTo>
                  <a:pt x="500" y="2307"/>
                </a:lnTo>
                <a:lnTo>
                  <a:pt x="498" y="2328"/>
                </a:lnTo>
                <a:lnTo>
                  <a:pt x="491" y="2372"/>
                </a:lnTo>
                <a:lnTo>
                  <a:pt x="488" y="2393"/>
                </a:lnTo>
                <a:lnTo>
                  <a:pt x="486" y="2405"/>
                </a:lnTo>
                <a:lnTo>
                  <a:pt x="483" y="2415"/>
                </a:lnTo>
                <a:lnTo>
                  <a:pt x="474" y="2434"/>
                </a:lnTo>
                <a:lnTo>
                  <a:pt x="472" y="2444"/>
                </a:lnTo>
                <a:lnTo>
                  <a:pt x="472" y="2454"/>
                </a:lnTo>
                <a:lnTo>
                  <a:pt x="474" y="2500"/>
                </a:lnTo>
                <a:lnTo>
                  <a:pt x="476" y="2548"/>
                </a:lnTo>
                <a:lnTo>
                  <a:pt x="476" y="2572"/>
                </a:lnTo>
                <a:lnTo>
                  <a:pt x="476" y="2594"/>
                </a:lnTo>
                <a:lnTo>
                  <a:pt x="477" y="2615"/>
                </a:lnTo>
                <a:lnTo>
                  <a:pt x="479" y="2637"/>
                </a:lnTo>
                <a:lnTo>
                  <a:pt x="479" y="2661"/>
                </a:lnTo>
                <a:lnTo>
                  <a:pt x="479" y="2685"/>
                </a:lnTo>
                <a:lnTo>
                  <a:pt x="479" y="2697"/>
                </a:lnTo>
                <a:lnTo>
                  <a:pt x="476" y="2707"/>
                </a:lnTo>
                <a:lnTo>
                  <a:pt x="471" y="2730"/>
                </a:lnTo>
                <a:lnTo>
                  <a:pt x="460" y="2771"/>
                </a:lnTo>
                <a:lnTo>
                  <a:pt x="457" y="2791"/>
                </a:lnTo>
                <a:lnTo>
                  <a:pt x="454" y="2813"/>
                </a:lnTo>
                <a:lnTo>
                  <a:pt x="445" y="2914"/>
                </a:lnTo>
                <a:lnTo>
                  <a:pt x="445" y="2935"/>
                </a:lnTo>
                <a:lnTo>
                  <a:pt x="445" y="2954"/>
                </a:lnTo>
                <a:lnTo>
                  <a:pt x="443" y="2976"/>
                </a:lnTo>
                <a:lnTo>
                  <a:pt x="440" y="2996"/>
                </a:lnTo>
                <a:lnTo>
                  <a:pt x="433" y="3015"/>
                </a:lnTo>
                <a:lnTo>
                  <a:pt x="430" y="3025"/>
                </a:lnTo>
                <a:lnTo>
                  <a:pt x="424" y="3034"/>
                </a:lnTo>
                <a:lnTo>
                  <a:pt x="418" y="3042"/>
                </a:lnTo>
                <a:lnTo>
                  <a:pt x="411" y="3049"/>
                </a:lnTo>
                <a:lnTo>
                  <a:pt x="400" y="3054"/>
                </a:lnTo>
                <a:lnTo>
                  <a:pt x="390" y="3058"/>
                </a:lnTo>
                <a:lnTo>
                  <a:pt x="370" y="3058"/>
                </a:lnTo>
                <a:lnTo>
                  <a:pt x="359" y="3058"/>
                </a:lnTo>
                <a:lnTo>
                  <a:pt x="349" y="3056"/>
                </a:lnTo>
                <a:lnTo>
                  <a:pt x="341" y="3053"/>
                </a:lnTo>
                <a:lnTo>
                  <a:pt x="332" y="3048"/>
                </a:lnTo>
                <a:lnTo>
                  <a:pt x="324" y="3042"/>
                </a:lnTo>
                <a:lnTo>
                  <a:pt x="317" y="3034"/>
                </a:lnTo>
                <a:lnTo>
                  <a:pt x="305" y="3017"/>
                </a:lnTo>
                <a:lnTo>
                  <a:pt x="294" y="2996"/>
                </a:lnTo>
                <a:lnTo>
                  <a:pt x="288" y="2976"/>
                </a:lnTo>
                <a:lnTo>
                  <a:pt x="284" y="2954"/>
                </a:lnTo>
                <a:lnTo>
                  <a:pt x="281" y="2931"/>
                </a:lnTo>
                <a:lnTo>
                  <a:pt x="279" y="2907"/>
                </a:lnTo>
                <a:lnTo>
                  <a:pt x="279" y="2861"/>
                </a:lnTo>
                <a:lnTo>
                  <a:pt x="281" y="2839"/>
                </a:lnTo>
                <a:lnTo>
                  <a:pt x="279" y="2827"/>
                </a:lnTo>
                <a:lnTo>
                  <a:pt x="277" y="2824"/>
                </a:lnTo>
                <a:lnTo>
                  <a:pt x="276" y="2818"/>
                </a:lnTo>
                <a:lnTo>
                  <a:pt x="269" y="2812"/>
                </a:lnTo>
                <a:lnTo>
                  <a:pt x="265" y="2801"/>
                </a:lnTo>
                <a:lnTo>
                  <a:pt x="262" y="2793"/>
                </a:lnTo>
                <a:lnTo>
                  <a:pt x="262" y="2783"/>
                </a:lnTo>
                <a:lnTo>
                  <a:pt x="262" y="2762"/>
                </a:lnTo>
                <a:lnTo>
                  <a:pt x="264" y="2752"/>
                </a:lnTo>
                <a:lnTo>
                  <a:pt x="265" y="2741"/>
                </a:lnTo>
                <a:lnTo>
                  <a:pt x="267" y="2738"/>
                </a:lnTo>
                <a:lnTo>
                  <a:pt x="265" y="2733"/>
                </a:lnTo>
                <a:lnTo>
                  <a:pt x="265" y="2724"/>
                </a:lnTo>
                <a:lnTo>
                  <a:pt x="262" y="2697"/>
                </a:lnTo>
                <a:lnTo>
                  <a:pt x="260" y="2675"/>
                </a:lnTo>
                <a:lnTo>
                  <a:pt x="260" y="2654"/>
                </a:lnTo>
                <a:lnTo>
                  <a:pt x="262" y="2632"/>
                </a:lnTo>
                <a:lnTo>
                  <a:pt x="262" y="2610"/>
                </a:lnTo>
                <a:lnTo>
                  <a:pt x="259" y="2564"/>
                </a:lnTo>
                <a:lnTo>
                  <a:pt x="259" y="2519"/>
                </a:lnTo>
                <a:lnTo>
                  <a:pt x="259" y="2471"/>
                </a:lnTo>
                <a:lnTo>
                  <a:pt x="262" y="2449"/>
                </a:lnTo>
                <a:lnTo>
                  <a:pt x="265" y="2427"/>
                </a:lnTo>
                <a:lnTo>
                  <a:pt x="269" y="2417"/>
                </a:lnTo>
                <a:lnTo>
                  <a:pt x="271" y="2408"/>
                </a:lnTo>
                <a:lnTo>
                  <a:pt x="272" y="2384"/>
                </a:lnTo>
                <a:lnTo>
                  <a:pt x="272" y="2362"/>
                </a:lnTo>
                <a:lnTo>
                  <a:pt x="276" y="2340"/>
                </a:lnTo>
                <a:lnTo>
                  <a:pt x="277" y="2329"/>
                </a:lnTo>
                <a:lnTo>
                  <a:pt x="279" y="2321"/>
                </a:lnTo>
                <a:lnTo>
                  <a:pt x="282" y="2317"/>
                </a:lnTo>
                <a:lnTo>
                  <a:pt x="286" y="2314"/>
                </a:lnTo>
                <a:lnTo>
                  <a:pt x="286" y="2309"/>
                </a:lnTo>
                <a:lnTo>
                  <a:pt x="286" y="2304"/>
                </a:lnTo>
                <a:lnTo>
                  <a:pt x="284" y="2261"/>
                </a:lnTo>
                <a:lnTo>
                  <a:pt x="282" y="2160"/>
                </a:lnTo>
                <a:lnTo>
                  <a:pt x="282" y="2140"/>
                </a:lnTo>
                <a:lnTo>
                  <a:pt x="284" y="2119"/>
                </a:lnTo>
                <a:lnTo>
                  <a:pt x="284" y="2097"/>
                </a:lnTo>
                <a:lnTo>
                  <a:pt x="284" y="2085"/>
                </a:lnTo>
                <a:lnTo>
                  <a:pt x="286" y="2075"/>
                </a:lnTo>
                <a:lnTo>
                  <a:pt x="288" y="2063"/>
                </a:lnTo>
                <a:lnTo>
                  <a:pt x="288" y="2049"/>
                </a:lnTo>
                <a:lnTo>
                  <a:pt x="282" y="2025"/>
                </a:lnTo>
                <a:lnTo>
                  <a:pt x="277" y="1980"/>
                </a:lnTo>
                <a:lnTo>
                  <a:pt x="272" y="1939"/>
                </a:lnTo>
                <a:lnTo>
                  <a:pt x="269" y="1898"/>
                </a:lnTo>
                <a:lnTo>
                  <a:pt x="265" y="1849"/>
                </a:lnTo>
                <a:lnTo>
                  <a:pt x="264" y="1799"/>
                </a:lnTo>
                <a:lnTo>
                  <a:pt x="262" y="1777"/>
                </a:lnTo>
                <a:lnTo>
                  <a:pt x="264" y="1755"/>
                </a:lnTo>
                <a:lnTo>
                  <a:pt x="265" y="1732"/>
                </a:lnTo>
                <a:lnTo>
                  <a:pt x="267" y="1722"/>
                </a:lnTo>
                <a:lnTo>
                  <a:pt x="269" y="1717"/>
                </a:lnTo>
                <a:lnTo>
                  <a:pt x="271" y="1712"/>
                </a:lnTo>
                <a:lnTo>
                  <a:pt x="271" y="1702"/>
                </a:lnTo>
                <a:lnTo>
                  <a:pt x="269" y="1691"/>
                </a:lnTo>
                <a:lnTo>
                  <a:pt x="267" y="1669"/>
                </a:lnTo>
                <a:lnTo>
                  <a:pt x="269" y="1647"/>
                </a:lnTo>
                <a:lnTo>
                  <a:pt x="271" y="1635"/>
                </a:lnTo>
                <a:lnTo>
                  <a:pt x="272" y="1625"/>
                </a:lnTo>
                <a:lnTo>
                  <a:pt x="274" y="1614"/>
                </a:lnTo>
                <a:lnTo>
                  <a:pt x="276" y="1602"/>
                </a:lnTo>
                <a:lnTo>
                  <a:pt x="276" y="1592"/>
                </a:lnTo>
                <a:lnTo>
                  <a:pt x="276" y="1587"/>
                </a:lnTo>
                <a:lnTo>
                  <a:pt x="276" y="1582"/>
                </a:lnTo>
                <a:lnTo>
                  <a:pt x="241" y="1544"/>
                </a:lnTo>
                <a:lnTo>
                  <a:pt x="183" y="1473"/>
                </a:lnTo>
                <a:lnTo>
                  <a:pt x="125" y="1401"/>
                </a:lnTo>
                <a:lnTo>
                  <a:pt x="103" y="1372"/>
                </a:lnTo>
                <a:lnTo>
                  <a:pt x="82" y="1341"/>
                </a:lnTo>
                <a:lnTo>
                  <a:pt x="58" y="1305"/>
                </a:lnTo>
                <a:lnTo>
                  <a:pt x="50" y="1286"/>
                </a:lnTo>
                <a:lnTo>
                  <a:pt x="45" y="1278"/>
                </a:lnTo>
                <a:lnTo>
                  <a:pt x="43" y="1267"/>
                </a:lnTo>
                <a:lnTo>
                  <a:pt x="41" y="1264"/>
                </a:lnTo>
                <a:lnTo>
                  <a:pt x="38" y="1260"/>
                </a:lnTo>
                <a:lnTo>
                  <a:pt x="31" y="1254"/>
                </a:lnTo>
                <a:lnTo>
                  <a:pt x="26" y="1247"/>
                </a:lnTo>
                <a:lnTo>
                  <a:pt x="21" y="1240"/>
                </a:lnTo>
                <a:lnTo>
                  <a:pt x="17" y="1231"/>
                </a:lnTo>
                <a:lnTo>
                  <a:pt x="14" y="1223"/>
                </a:lnTo>
                <a:lnTo>
                  <a:pt x="11" y="1204"/>
                </a:lnTo>
                <a:lnTo>
                  <a:pt x="11" y="1194"/>
                </a:lnTo>
                <a:lnTo>
                  <a:pt x="12" y="1183"/>
                </a:lnTo>
                <a:lnTo>
                  <a:pt x="14" y="1175"/>
                </a:lnTo>
                <a:lnTo>
                  <a:pt x="12" y="1165"/>
                </a:lnTo>
                <a:lnTo>
                  <a:pt x="11" y="1137"/>
                </a:lnTo>
                <a:lnTo>
                  <a:pt x="9" y="1134"/>
                </a:lnTo>
                <a:lnTo>
                  <a:pt x="9" y="1130"/>
                </a:lnTo>
                <a:lnTo>
                  <a:pt x="0" y="1129"/>
                </a:lnTo>
                <a:lnTo>
                  <a:pt x="16" y="1081"/>
                </a:lnTo>
                <a:lnTo>
                  <a:pt x="16" y="1077"/>
                </a:lnTo>
                <a:lnTo>
                  <a:pt x="14" y="1074"/>
                </a:lnTo>
                <a:lnTo>
                  <a:pt x="7" y="1069"/>
                </a:lnTo>
                <a:lnTo>
                  <a:pt x="2" y="1067"/>
                </a:lnTo>
                <a:lnTo>
                  <a:pt x="0" y="1064"/>
                </a:lnTo>
                <a:lnTo>
                  <a:pt x="2" y="1055"/>
                </a:lnTo>
                <a:lnTo>
                  <a:pt x="24" y="963"/>
                </a:lnTo>
                <a:lnTo>
                  <a:pt x="46" y="874"/>
                </a:lnTo>
                <a:lnTo>
                  <a:pt x="58" y="831"/>
                </a:lnTo>
                <a:lnTo>
                  <a:pt x="70" y="787"/>
                </a:lnTo>
                <a:lnTo>
                  <a:pt x="86" y="742"/>
                </a:lnTo>
                <a:lnTo>
                  <a:pt x="105" y="700"/>
                </a:lnTo>
                <a:lnTo>
                  <a:pt x="115" y="679"/>
                </a:lnTo>
                <a:lnTo>
                  <a:pt x="127" y="658"/>
                </a:lnTo>
                <a:lnTo>
                  <a:pt x="139" y="640"/>
                </a:lnTo>
                <a:lnTo>
                  <a:pt x="153" y="621"/>
                </a:lnTo>
                <a:lnTo>
                  <a:pt x="159" y="612"/>
                </a:lnTo>
                <a:lnTo>
                  <a:pt x="168" y="605"/>
                </a:lnTo>
                <a:lnTo>
                  <a:pt x="188" y="593"/>
                </a:lnTo>
                <a:lnTo>
                  <a:pt x="229" y="573"/>
                </a:lnTo>
                <a:lnTo>
                  <a:pt x="271" y="552"/>
                </a:lnTo>
                <a:lnTo>
                  <a:pt x="312" y="534"/>
                </a:lnTo>
                <a:lnTo>
                  <a:pt x="327" y="525"/>
                </a:lnTo>
                <a:lnTo>
                  <a:pt x="342" y="520"/>
                </a:lnTo>
                <a:lnTo>
                  <a:pt x="361" y="515"/>
                </a:lnTo>
                <a:lnTo>
                  <a:pt x="378" y="510"/>
                </a:lnTo>
                <a:lnTo>
                  <a:pt x="370" y="510"/>
                </a:lnTo>
                <a:lnTo>
                  <a:pt x="373" y="491"/>
                </a:lnTo>
                <a:lnTo>
                  <a:pt x="375" y="481"/>
                </a:lnTo>
                <a:lnTo>
                  <a:pt x="378" y="472"/>
                </a:lnTo>
                <a:lnTo>
                  <a:pt x="383" y="465"/>
                </a:lnTo>
                <a:lnTo>
                  <a:pt x="390" y="460"/>
                </a:lnTo>
                <a:lnTo>
                  <a:pt x="394" y="458"/>
                </a:lnTo>
                <a:lnTo>
                  <a:pt x="399" y="458"/>
                </a:lnTo>
                <a:lnTo>
                  <a:pt x="402" y="458"/>
                </a:lnTo>
                <a:lnTo>
                  <a:pt x="406" y="462"/>
                </a:lnTo>
                <a:close/>
                <a:moveTo>
                  <a:pt x="241" y="1089"/>
                </a:moveTo>
                <a:lnTo>
                  <a:pt x="241" y="1089"/>
                </a:lnTo>
                <a:lnTo>
                  <a:pt x="221" y="1110"/>
                </a:lnTo>
                <a:lnTo>
                  <a:pt x="212" y="1120"/>
                </a:lnTo>
                <a:lnTo>
                  <a:pt x="204" y="1132"/>
                </a:lnTo>
                <a:lnTo>
                  <a:pt x="195" y="1148"/>
                </a:lnTo>
                <a:lnTo>
                  <a:pt x="188" y="1163"/>
                </a:lnTo>
                <a:lnTo>
                  <a:pt x="187" y="1168"/>
                </a:lnTo>
                <a:lnTo>
                  <a:pt x="188" y="1173"/>
                </a:lnTo>
                <a:lnTo>
                  <a:pt x="195" y="1185"/>
                </a:lnTo>
                <a:lnTo>
                  <a:pt x="228" y="1243"/>
                </a:lnTo>
                <a:lnTo>
                  <a:pt x="243" y="1272"/>
                </a:lnTo>
                <a:lnTo>
                  <a:pt x="257" y="1303"/>
                </a:lnTo>
                <a:lnTo>
                  <a:pt x="248" y="1252"/>
                </a:lnTo>
                <a:lnTo>
                  <a:pt x="241" y="1201"/>
                </a:lnTo>
                <a:lnTo>
                  <a:pt x="236" y="1139"/>
                </a:lnTo>
                <a:lnTo>
                  <a:pt x="236" y="1113"/>
                </a:lnTo>
                <a:lnTo>
                  <a:pt x="238" y="1101"/>
                </a:lnTo>
                <a:lnTo>
                  <a:pt x="241" y="1089"/>
                </a:lnTo>
                <a:close/>
                <a:moveTo>
                  <a:pt x="837" y="1269"/>
                </a:moveTo>
                <a:lnTo>
                  <a:pt x="837" y="1269"/>
                </a:lnTo>
                <a:lnTo>
                  <a:pt x="833" y="1313"/>
                </a:lnTo>
                <a:lnTo>
                  <a:pt x="831" y="1360"/>
                </a:lnTo>
                <a:lnTo>
                  <a:pt x="831" y="1382"/>
                </a:lnTo>
                <a:lnTo>
                  <a:pt x="833" y="1404"/>
                </a:lnTo>
                <a:lnTo>
                  <a:pt x="837" y="1426"/>
                </a:lnTo>
                <a:lnTo>
                  <a:pt x="843" y="1447"/>
                </a:lnTo>
                <a:lnTo>
                  <a:pt x="855" y="1440"/>
                </a:lnTo>
                <a:lnTo>
                  <a:pt x="862" y="1438"/>
                </a:lnTo>
                <a:lnTo>
                  <a:pt x="869" y="1440"/>
                </a:lnTo>
                <a:lnTo>
                  <a:pt x="867" y="1430"/>
                </a:lnTo>
                <a:lnTo>
                  <a:pt x="867" y="1425"/>
                </a:lnTo>
                <a:lnTo>
                  <a:pt x="867" y="1421"/>
                </a:lnTo>
                <a:lnTo>
                  <a:pt x="871" y="1416"/>
                </a:lnTo>
                <a:lnTo>
                  <a:pt x="873" y="1414"/>
                </a:lnTo>
                <a:lnTo>
                  <a:pt x="874" y="1413"/>
                </a:lnTo>
                <a:lnTo>
                  <a:pt x="874" y="1408"/>
                </a:lnTo>
                <a:lnTo>
                  <a:pt x="861" y="1358"/>
                </a:lnTo>
                <a:lnTo>
                  <a:pt x="850" y="1312"/>
                </a:lnTo>
                <a:lnTo>
                  <a:pt x="845" y="1286"/>
                </a:lnTo>
                <a:lnTo>
                  <a:pt x="843" y="1274"/>
                </a:lnTo>
                <a:lnTo>
                  <a:pt x="842" y="1269"/>
                </a:lnTo>
                <a:lnTo>
                  <a:pt x="838" y="1269"/>
                </a:lnTo>
                <a:lnTo>
                  <a:pt x="837" y="1269"/>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44" name="TextBox 43"/>
          <p:cNvSpPr txBox="1"/>
          <p:nvPr/>
        </p:nvSpPr>
        <p:spPr>
          <a:xfrm>
            <a:off x="4277160" y="2390984"/>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35-54</a:t>
            </a:r>
          </a:p>
        </p:txBody>
      </p:sp>
      <p:sp>
        <p:nvSpPr>
          <p:cNvPr id="45" name="TextBox 44"/>
          <p:cNvSpPr txBox="1"/>
          <p:nvPr/>
        </p:nvSpPr>
        <p:spPr>
          <a:xfrm>
            <a:off x="5456141" y="2406468"/>
            <a:ext cx="342000" cy="102592"/>
          </a:xfrm>
          <a:prstGeom prst="rect">
            <a:avLst/>
          </a:prstGeom>
          <a:noFill/>
        </p:spPr>
        <p:txBody>
          <a:bodyPr wrap="square" lIns="0" tIns="0" rIns="0" bIns="0" rtlCol="0" anchor="ctr" anchorCtr="0">
            <a:spAutoFit/>
          </a:bodyPr>
          <a:lstStyle/>
          <a:p>
            <a:pPr>
              <a:lnSpc>
                <a:spcPts val="800"/>
              </a:lnSpc>
            </a:pPr>
            <a:r>
              <a:rPr lang="en-GB" sz="1100" b="1" dirty="0">
                <a:solidFill>
                  <a:schemeClr val="tx1">
                    <a:lumMod val="75000"/>
                    <a:lumOff val="25000"/>
                  </a:schemeClr>
                </a:solidFill>
              </a:rPr>
              <a:t>55+</a:t>
            </a:r>
          </a:p>
        </p:txBody>
      </p:sp>
      <p:sp>
        <p:nvSpPr>
          <p:cNvPr id="48" name="Rounded Rectangle 47"/>
          <p:cNvSpPr/>
          <p:nvPr/>
        </p:nvSpPr>
        <p:spPr>
          <a:xfrm>
            <a:off x="7056119" y="2819870"/>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Text Placeholder 3"/>
          <p:cNvSpPr>
            <a:spLocks noGrp="1"/>
          </p:cNvSpPr>
          <p:nvPr>
            <p:ph type="body" sz="quarter" idx="16"/>
          </p:nvPr>
        </p:nvSpPr>
        <p:spPr>
          <a:xfrm>
            <a:off x="239838" y="4582649"/>
            <a:ext cx="6718075" cy="318287"/>
          </a:xfrm>
        </p:spPr>
        <p:txBody>
          <a:bodyPr/>
          <a:lstStyle/>
          <a:p>
            <a:r>
              <a:rPr lang="nl-BE" dirty="0"/>
              <a:t>Basis:	totale steekproef n=300</a:t>
            </a:r>
          </a:p>
          <a:p>
            <a:pPr marL="171450" indent="-171450">
              <a:buFont typeface="Arial" charset="0"/>
              <a:buChar char="•"/>
            </a:pPr>
            <a:r>
              <a:rPr lang="nl-BE" dirty="0"/>
              <a:t>Laag = lager + lager secundair</a:t>
            </a:r>
          </a:p>
          <a:p>
            <a:pPr marL="171450" indent="-171450">
              <a:buFont typeface="Arial" charset="0"/>
              <a:buChar char="•"/>
            </a:pPr>
            <a:r>
              <a:rPr lang="nl-BE" dirty="0"/>
              <a:t>Gemiddeld = hoger secundair</a:t>
            </a:r>
          </a:p>
          <a:p>
            <a:pPr marL="171450" indent="-171450">
              <a:buFont typeface="Arial" charset="0"/>
              <a:buChar char="•"/>
            </a:pPr>
            <a:r>
              <a:rPr lang="nl-BE" dirty="0"/>
              <a:t>Hoog = hoger + universitair</a:t>
            </a:r>
          </a:p>
        </p:txBody>
      </p:sp>
      <p:graphicFrame>
        <p:nvGraphicFramePr>
          <p:cNvPr id="41" name="Object 7"/>
          <p:cNvGraphicFramePr>
            <a:graphicFrameLocks noChangeAspect="1"/>
          </p:cNvGraphicFramePr>
          <p:nvPr>
            <p:extLst>
              <p:ext uri="{D42A27DB-BD31-4B8C-83A1-F6EECF244321}">
                <p14:modId xmlns:p14="http://schemas.microsoft.com/office/powerpoint/2010/main" val="4220816683"/>
              </p:ext>
            </p:extLst>
          </p:nvPr>
        </p:nvGraphicFramePr>
        <p:xfrm>
          <a:off x="245165" y="2819870"/>
          <a:ext cx="2325757" cy="16329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Object 8"/>
          <p:cNvGraphicFramePr>
            <a:graphicFrameLocks noChangeAspect="1"/>
          </p:cNvGraphicFramePr>
          <p:nvPr>
            <p:extLst>
              <p:ext uri="{D42A27DB-BD31-4B8C-83A1-F6EECF244321}">
                <p14:modId xmlns:p14="http://schemas.microsoft.com/office/powerpoint/2010/main" val="689862509"/>
              </p:ext>
            </p:extLst>
          </p:nvPr>
        </p:nvGraphicFramePr>
        <p:xfrm>
          <a:off x="7056118" y="3118354"/>
          <a:ext cx="1833879" cy="1348717"/>
        </p:xfrm>
        <a:graphic>
          <a:graphicData uri="http://schemas.openxmlformats.org/drawingml/2006/chart">
            <c:chart xmlns:c="http://schemas.openxmlformats.org/drawingml/2006/chart" xmlns:r="http://schemas.openxmlformats.org/officeDocument/2006/relationships" r:id="rId6"/>
          </a:graphicData>
        </a:graphic>
      </p:graphicFrame>
      <p:grpSp>
        <p:nvGrpSpPr>
          <p:cNvPr id="31" name="Group 30"/>
          <p:cNvGrpSpPr>
            <a:grpSpLocks noChangeAspect="1"/>
          </p:cNvGrpSpPr>
          <p:nvPr/>
        </p:nvGrpSpPr>
        <p:grpSpPr>
          <a:xfrm>
            <a:off x="491317" y="2956207"/>
            <a:ext cx="648000" cy="224639"/>
            <a:chOff x="4684975" y="5005153"/>
            <a:chExt cx="1779304" cy="295655"/>
          </a:xfrm>
          <a:solidFill>
            <a:schemeClr val="accent3">
              <a:lumMod val="75000"/>
            </a:schemeClr>
          </a:solidFill>
        </p:grpSpPr>
        <p:sp>
          <p:nvSpPr>
            <p:cNvPr id="34" name="Freeform 30"/>
            <p:cNvSpPr>
              <a:spLocks/>
            </p:cNvSpPr>
            <p:nvPr/>
          </p:nvSpPr>
          <p:spPr bwMode="auto">
            <a:xfrm>
              <a:off x="4684975" y="5212111"/>
              <a:ext cx="1779304" cy="88697"/>
            </a:xfrm>
            <a:custGeom>
              <a:avLst/>
              <a:gdLst/>
              <a:ahLst/>
              <a:cxnLst>
                <a:cxn ang="0">
                  <a:pos x="833" y="16"/>
                </a:cxn>
                <a:cxn ang="0">
                  <a:pos x="880" y="21"/>
                </a:cxn>
                <a:cxn ang="0">
                  <a:pos x="932" y="20"/>
                </a:cxn>
                <a:cxn ang="0">
                  <a:pos x="1006" y="26"/>
                </a:cxn>
                <a:cxn ang="0">
                  <a:pos x="1103" y="41"/>
                </a:cxn>
                <a:cxn ang="0">
                  <a:pos x="1177" y="45"/>
                </a:cxn>
                <a:cxn ang="0">
                  <a:pos x="1237" y="52"/>
                </a:cxn>
                <a:cxn ang="0">
                  <a:pos x="1298" y="50"/>
                </a:cxn>
                <a:cxn ang="0">
                  <a:pos x="1334" y="58"/>
                </a:cxn>
                <a:cxn ang="0">
                  <a:pos x="1371" y="62"/>
                </a:cxn>
                <a:cxn ang="0">
                  <a:pos x="1401" y="70"/>
                </a:cxn>
                <a:cxn ang="0">
                  <a:pos x="0" y="70"/>
                </a:cxn>
                <a:cxn ang="0">
                  <a:pos x="30" y="62"/>
                </a:cxn>
                <a:cxn ang="0">
                  <a:pos x="68" y="58"/>
                </a:cxn>
                <a:cxn ang="0">
                  <a:pos x="104" y="50"/>
                </a:cxn>
                <a:cxn ang="0">
                  <a:pos x="164" y="52"/>
                </a:cxn>
                <a:cxn ang="0">
                  <a:pos x="225" y="45"/>
                </a:cxn>
                <a:cxn ang="0">
                  <a:pos x="298" y="41"/>
                </a:cxn>
                <a:cxn ang="0">
                  <a:pos x="395" y="26"/>
                </a:cxn>
                <a:cxn ang="0">
                  <a:pos x="469" y="20"/>
                </a:cxn>
                <a:cxn ang="0">
                  <a:pos x="521" y="21"/>
                </a:cxn>
                <a:cxn ang="0">
                  <a:pos x="568" y="16"/>
                </a:cxn>
                <a:cxn ang="0">
                  <a:pos x="659" y="18"/>
                </a:cxn>
                <a:cxn ang="0">
                  <a:pos x="833" y="16"/>
                </a:cxn>
              </a:cxnLst>
              <a:rect l="0" t="0" r="r" b="b"/>
              <a:pathLst>
                <a:path w="1401" h="70">
                  <a:moveTo>
                    <a:pt x="833" y="16"/>
                  </a:moveTo>
                  <a:cubicBezTo>
                    <a:pt x="844" y="7"/>
                    <a:pt x="868" y="18"/>
                    <a:pt x="880" y="21"/>
                  </a:cubicBezTo>
                  <a:cubicBezTo>
                    <a:pt x="889" y="12"/>
                    <a:pt x="923" y="14"/>
                    <a:pt x="932" y="20"/>
                  </a:cubicBezTo>
                  <a:cubicBezTo>
                    <a:pt x="964" y="10"/>
                    <a:pt x="979" y="23"/>
                    <a:pt x="1006" y="26"/>
                  </a:cubicBezTo>
                  <a:cubicBezTo>
                    <a:pt x="1015" y="14"/>
                    <a:pt x="1058" y="35"/>
                    <a:pt x="1103" y="41"/>
                  </a:cubicBezTo>
                  <a:cubicBezTo>
                    <a:pt x="1116" y="27"/>
                    <a:pt x="1148" y="40"/>
                    <a:pt x="1177" y="45"/>
                  </a:cubicBezTo>
                  <a:cubicBezTo>
                    <a:pt x="1184" y="35"/>
                    <a:pt x="1226" y="64"/>
                    <a:pt x="1237" y="52"/>
                  </a:cubicBezTo>
                  <a:cubicBezTo>
                    <a:pt x="1266" y="59"/>
                    <a:pt x="1272" y="44"/>
                    <a:pt x="1298" y="50"/>
                  </a:cubicBezTo>
                  <a:cubicBezTo>
                    <a:pt x="1297" y="61"/>
                    <a:pt x="1332" y="67"/>
                    <a:pt x="1334" y="58"/>
                  </a:cubicBezTo>
                  <a:cubicBezTo>
                    <a:pt x="1341" y="65"/>
                    <a:pt x="1369" y="67"/>
                    <a:pt x="1371" y="62"/>
                  </a:cubicBezTo>
                  <a:cubicBezTo>
                    <a:pt x="1384" y="70"/>
                    <a:pt x="1400" y="65"/>
                    <a:pt x="1401" y="70"/>
                  </a:cubicBezTo>
                  <a:cubicBezTo>
                    <a:pt x="934" y="70"/>
                    <a:pt x="467" y="70"/>
                    <a:pt x="0" y="70"/>
                  </a:cubicBezTo>
                  <a:cubicBezTo>
                    <a:pt x="1" y="65"/>
                    <a:pt x="17" y="70"/>
                    <a:pt x="30" y="62"/>
                  </a:cubicBezTo>
                  <a:cubicBezTo>
                    <a:pt x="32" y="67"/>
                    <a:pt x="60" y="65"/>
                    <a:pt x="68" y="58"/>
                  </a:cubicBezTo>
                  <a:cubicBezTo>
                    <a:pt x="69" y="67"/>
                    <a:pt x="105" y="61"/>
                    <a:pt x="104" y="50"/>
                  </a:cubicBezTo>
                  <a:cubicBezTo>
                    <a:pt x="130" y="44"/>
                    <a:pt x="135" y="59"/>
                    <a:pt x="164" y="52"/>
                  </a:cubicBezTo>
                  <a:cubicBezTo>
                    <a:pt x="175" y="64"/>
                    <a:pt x="217" y="35"/>
                    <a:pt x="225" y="45"/>
                  </a:cubicBezTo>
                  <a:cubicBezTo>
                    <a:pt x="253" y="40"/>
                    <a:pt x="285" y="27"/>
                    <a:pt x="298" y="41"/>
                  </a:cubicBezTo>
                  <a:cubicBezTo>
                    <a:pt x="343" y="35"/>
                    <a:pt x="386" y="14"/>
                    <a:pt x="395" y="26"/>
                  </a:cubicBezTo>
                  <a:cubicBezTo>
                    <a:pt x="422" y="23"/>
                    <a:pt x="437" y="10"/>
                    <a:pt x="469" y="20"/>
                  </a:cubicBezTo>
                  <a:cubicBezTo>
                    <a:pt x="478" y="14"/>
                    <a:pt x="512" y="12"/>
                    <a:pt x="521" y="21"/>
                  </a:cubicBezTo>
                  <a:cubicBezTo>
                    <a:pt x="533" y="18"/>
                    <a:pt x="546" y="2"/>
                    <a:pt x="568" y="16"/>
                  </a:cubicBezTo>
                  <a:cubicBezTo>
                    <a:pt x="582" y="3"/>
                    <a:pt x="622" y="12"/>
                    <a:pt x="659" y="18"/>
                  </a:cubicBezTo>
                  <a:cubicBezTo>
                    <a:pt x="701" y="27"/>
                    <a:pt x="816" y="0"/>
                    <a:pt x="833"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31"/>
            <p:cNvSpPr>
              <a:spLocks/>
            </p:cNvSpPr>
            <p:nvPr/>
          </p:nvSpPr>
          <p:spPr bwMode="auto">
            <a:xfrm>
              <a:off x="6075627" y="5128253"/>
              <a:ext cx="99985" cy="139764"/>
            </a:xfrm>
            <a:custGeom>
              <a:avLst/>
              <a:gdLst/>
              <a:ahLst/>
              <a:cxnLst>
                <a:cxn ang="0">
                  <a:pos x="10" y="110"/>
                </a:cxn>
                <a:cxn ang="0">
                  <a:pos x="41" y="105"/>
                </a:cxn>
                <a:cxn ang="0">
                  <a:pos x="52" y="101"/>
                </a:cxn>
                <a:cxn ang="0">
                  <a:pos x="64" y="97"/>
                </a:cxn>
                <a:cxn ang="0">
                  <a:pos x="68" y="96"/>
                </a:cxn>
                <a:cxn ang="0">
                  <a:pos x="65" y="94"/>
                </a:cxn>
                <a:cxn ang="0">
                  <a:pos x="70" y="91"/>
                </a:cxn>
                <a:cxn ang="0">
                  <a:pos x="72" y="87"/>
                </a:cxn>
                <a:cxn ang="0">
                  <a:pos x="72" y="84"/>
                </a:cxn>
                <a:cxn ang="0">
                  <a:pos x="75" y="78"/>
                </a:cxn>
                <a:cxn ang="0">
                  <a:pos x="75" y="78"/>
                </a:cxn>
                <a:cxn ang="0">
                  <a:pos x="77" y="74"/>
                </a:cxn>
                <a:cxn ang="0">
                  <a:pos x="76" y="70"/>
                </a:cxn>
                <a:cxn ang="0">
                  <a:pos x="70" y="68"/>
                </a:cxn>
                <a:cxn ang="0">
                  <a:pos x="70" y="64"/>
                </a:cxn>
                <a:cxn ang="0">
                  <a:pos x="68" y="60"/>
                </a:cxn>
                <a:cxn ang="0">
                  <a:pos x="67" y="56"/>
                </a:cxn>
                <a:cxn ang="0">
                  <a:pos x="67" y="53"/>
                </a:cxn>
                <a:cxn ang="0">
                  <a:pos x="62" y="52"/>
                </a:cxn>
                <a:cxn ang="0">
                  <a:pos x="63" y="47"/>
                </a:cxn>
                <a:cxn ang="0">
                  <a:pos x="59" y="44"/>
                </a:cxn>
                <a:cxn ang="0">
                  <a:pos x="64" y="41"/>
                </a:cxn>
                <a:cxn ang="0">
                  <a:pos x="62" y="40"/>
                </a:cxn>
                <a:cxn ang="0">
                  <a:pos x="63" y="24"/>
                </a:cxn>
                <a:cxn ang="0">
                  <a:pos x="62" y="19"/>
                </a:cxn>
                <a:cxn ang="0">
                  <a:pos x="57" y="16"/>
                </a:cxn>
                <a:cxn ang="0">
                  <a:pos x="59" y="11"/>
                </a:cxn>
                <a:cxn ang="0">
                  <a:pos x="59" y="8"/>
                </a:cxn>
                <a:cxn ang="0">
                  <a:pos x="52" y="3"/>
                </a:cxn>
                <a:cxn ang="0">
                  <a:pos x="45" y="2"/>
                </a:cxn>
                <a:cxn ang="0">
                  <a:pos x="44" y="1"/>
                </a:cxn>
                <a:cxn ang="0">
                  <a:pos x="37" y="4"/>
                </a:cxn>
                <a:cxn ang="0">
                  <a:pos x="34" y="5"/>
                </a:cxn>
                <a:cxn ang="0">
                  <a:pos x="31" y="10"/>
                </a:cxn>
                <a:cxn ang="0">
                  <a:pos x="36" y="16"/>
                </a:cxn>
                <a:cxn ang="0">
                  <a:pos x="36" y="21"/>
                </a:cxn>
                <a:cxn ang="0">
                  <a:pos x="33" y="26"/>
                </a:cxn>
                <a:cxn ang="0">
                  <a:pos x="30" y="27"/>
                </a:cxn>
                <a:cxn ang="0">
                  <a:pos x="21" y="19"/>
                </a:cxn>
                <a:cxn ang="0">
                  <a:pos x="29" y="30"/>
                </a:cxn>
                <a:cxn ang="0">
                  <a:pos x="28" y="32"/>
                </a:cxn>
                <a:cxn ang="0">
                  <a:pos x="27" y="37"/>
                </a:cxn>
                <a:cxn ang="0">
                  <a:pos x="23" y="34"/>
                </a:cxn>
                <a:cxn ang="0">
                  <a:pos x="21" y="33"/>
                </a:cxn>
                <a:cxn ang="0">
                  <a:pos x="18" y="36"/>
                </a:cxn>
                <a:cxn ang="0">
                  <a:pos x="14" y="40"/>
                </a:cxn>
                <a:cxn ang="0">
                  <a:pos x="15" y="43"/>
                </a:cxn>
                <a:cxn ang="0">
                  <a:pos x="13" y="44"/>
                </a:cxn>
                <a:cxn ang="0">
                  <a:pos x="4" y="47"/>
                </a:cxn>
                <a:cxn ang="0">
                  <a:pos x="6" y="48"/>
                </a:cxn>
                <a:cxn ang="0">
                  <a:pos x="6" y="52"/>
                </a:cxn>
                <a:cxn ang="0">
                  <a:pos x="5" y="57"/>
                </a:cxn>
                <a:cxn ang="0">
                  <a:pos x="0" y="57"/>
                </a:cxn>
                <a:cxn ang="0">
                  <a:pos x="0" y="59"/>
                </a:cxn>
                <a:cxn ang="0">
                  <a:pos x="4" y="62"/>
                </a:cxn>
                <a:cxn ang="0">
                  <a:pos x="3" y="63"/>
                </a:cxn>
                <a:cxn ang="0">
                  <a:pos x="6" y="66"/>
                </a:cxn>
                <a:cxn ang="0">
                  <a:pos x="2" y="69"/>
                </a:cxn>
                <a:cxn ang="0">
                  <a:pos x="0" y="74"/>
                </a:cxn>
                <a:cxn ang="0">
                  <a:pos x="2" y="79"/>
                </a:cxn>
                <a:cxn ang="0">
                  <a:pos x="3" y="81"/>
                </a:cxn>
                <a:cxn ang="0">
                  <a:pos x="6" y="88"/>
                </a:cxn>
                <a:cxn ang="0">
                  <a:pos x="30" y="105"/>
                </a:cxn>
              </a:cxnLst>
              <a:rect l="0" t="0" r="r" b="b"/>
              <a:pathLst>
                <a:path w="79" h="110">
                  <a:moveTo>
                    <a:pt x="30" y="105"/>
                  </a:moveTo>
                  <a:cubicBezTo>
                    <a:pt x="23" y="107"/>
                    <a:pt x="17" y="109"/>
                    <a:pt x="10" y="110"/>
                  </a:cubicBezTo>
                  <a:cubicBezTo>
                    <a:pt x="27" y="110"/>
                    <a:pt x="45" y="110"/>
                    <a:pt x="63" y="110"/>
                  </a:cubicBezTo>
                  <a:cubicBezTo>
                    <a:pt x="56" y="108"/>
                    <a:pt x="48" y="107"/>
                    <a:pt x="41" y="105"/>
                  </a:cubicBezTo>
                  <a:cubicBezTo>
                    <a:pt x="40" y="103"/>
                    <a:pt x="48" y="102"/>
                    <a:pt x="47" y="102"/>
                  </a:cubicBezTo>
                  <a:cubicBezTo>
                    <a:pt x="48" y="102"/>
                    <a:pt x="50" y="101"/>
                    <a:pt x="52" y="101"/>
                  </a:cubicBezTo>
                  <a:cubicBezTo>
                    <a:pt x="56" y="101"/>
                    <a:pt x="62" y="101"/>
                    <a:pt x="59" y="99"/>
                  </a:cubicBezTo>
                  <a:cubicBezTo>
                    <a:pt x="65" y="98"/>
                    <a:pt x="64" y="99"/>
                    <a:pt x="64" y="97"/>
                  </a:cubicBezTo>
                  <a:cubicBezTo>
                    <a:pt x="64" y="97"/>
                    <a:pt x="64" y="98"/>
                    <a:pt x="67" y="98"/>
                  </a:cubicBezTo>
                  <a:cubicBezTo>
                    <a:pt x="70" y="97"/>
                    <a:pt x="69" y="97"/>
                    <a:pt x="68" y="96"/>
                  </a:cubicBezTo>
                  <a:cubicBezTo>
                    <a:pt x="67" y="96"/>
                    <a:pt x="67" y="96"/>
                    <a:pt x="69" y="96"/>
                  </a:cubicBezTo>
                  <a:cubicBezTo>
                    <a:pt x="72" y="95"/>
                    <a:pt x="65" y="94"/>
                    <a:pt x="65" y="94"/>
                  </a:cubicBezTo>
                  <a:cubicBezTo>
                    <a:pt x="65" y="94"/>
                    <a:pt x="66" y="94"/>
                    <a:pt x="66" y="93"/>
                  </a:cubicBezTo>
                  <a:cubicBezTo>
                    <a:pt x="66" y="92"/>
                    <a:pt x="70" y="91"/>
                    <a:pt x="70" y="91"/>
                  </a:cubicBezTo>
                  <a:cubicBezTo>
                    <a:pt x="67" y="90"/>
                    <a:pt x="76" y="90"/>
                    <a:pt x="69" y="88"/>
                  </a:cubicBezTo>
                  <a:cubicBezTo>
                    <a:pt x="69" y="88"/>
                    <a:pt x="69" y="87"/>
                    <a:pt x="72" y="87"/>
                  </a:cubicBezTo>
                  <a:cubicBezTo>
                    <a:pt x="74" y="87"/>
                    <a:pt x="72" y="86"/>
                    <a:pt x="72" y="86"/>
                  </a:cubicBezTo>
                  <a:cubicBezTo>
                    <a:pt x="73" y="85"/>
                    <a:pt x="75" y="84"/>
                    <a:pt x="72" y="84"/>
                  </a:cubicBezTo>
                  <a:cubicBezTo>
                    <a:pt x="74" y="83"/>
                    <a:pt x="76" y="82"/>
                    <a:pt x="71" y="81"/>
                  </a:cubicBezTo>
                  <a:cubicBezTo>
                    <a:pt x="75" y="80"/>
                    <a:pt x="75" y="80"/>
                    <a:pt x="75" y="78"/>
                  </a:cubicBezTo>
                  <a:cubicBezTo>
                    <a:pt x="75" y="78"/>
                    <a:pt x="71" y="78"/>
                    <a:pt x="71" y="78"/>
                  </a:cubicBezTo>
                  <a:cubicBezTo>
                    <a:pt x="71" y="78"/>
                    <a:pt x="74" y="78"/>
                    <a:pt x="75" y="78"/>
                  </a:cubicBezTo>
                  <a:cubicBezTo>
                    <a:pt x="77" y="77"/>
                    <a:pt x="74" y="76"/>
                    <a:pt x="77" y="77"/>
                  </a:cubicBezTo>
                  <a:cubicBezTo>
                    <a:pt x="79" y="76"/>
                    <a:pt x="78" y="75"/>
                    <a:pt x="77" y="74"/>
                  </a:cubicBezTo>
                  <a:cubicBezTo>
                    <a:pt x="78" y="73"/>
                    <a:pt x="78" y="72"/>
                    <a:pt x="78" y="71"/>
                  </a:cubicBezTo>
                  <a:cubicBezTo>
                    <a:pt x="74" y="72"/>
                    <a:pt x="75" y="71"/>
                    <a:pt x="76" y="70"/>
                  </a:cubicBezTo>
                  <a:cubicBezTo>
                    <a:pt x="75" y="70"/>
                    <a:pt x="74" y="70"/>
                    <a:pt x="73" y="70"/>
                  </a:cubicBezTo>
                  <a:cubicBezTo>
                    <a:pt x="70" y="69"/>
                    <a:pt x="68" y="69"/>
                    <a:pt x="70" y="68"/>
                  </a:cubicBezTo>
                  <a:cubicBezTo>
                    <a:pt x="70" y="67"/>
                    <a:pt x="68" y="66"/>
                    <a:pt x="68" y="65"/>
                  </a:cubicBezTo>
                  <a:cubicBezTo>
                    <a:pt x="68" y="65"/>
                    <a:pt x="70" y="64"/>
                    <a:pt x="70" y="64"/>
                  </a:cubicBezTo>
                  <a:cubicBezTo>
                    <a:pt x="70" y="63"/>
                    <a:pt x="67" y="63"/>
                    <a:pt x="69" y="62"/>
                  </a:cubicBezTo>
                  <a:cubicBezTo>
                    <a:pt x="70" y="62"/>
                    <a:pt x="68" y="60"/>
                    <a:pt x="68" y="60"/>
                  </a:cubicBezTo>
                  <a:cubicBezTo>
                    <a:pt x="68" y="60"/>
                    <a:pt x="70" y="57"/>
                    <a:pt x="70" y="57"/>
                  </a:cubicBezTo>
                  <a:cubicBezTo>
                    <a:pt x="70" y="57"/>
                    <a:pt x="67" y="56"/>
                    <a:pt x="67" y="56"/>
                  </a:cubicBezTo>
                  <a:cubicBezTo>
                    <a:pt x="67" y="55"/>
                    <a:pt x="69" y="55"/>
                    <a:pt x="69" y="54"/>
                  </a:cubicBezTo>
                  <a:cubicBezTo>
                    <a:pt x="68" y="54"/>
                    <a:pt x="67" y="53"/>
                    <a:pt x="67" y="53"/>
                  </a:cubicBezTo>
                  <a:cubicBezTo>
                    <a:pt x="65" y="53"/>
                    <a:pt x="64" y="53"/>
                    <a:pt x="62" y="54"/>
                  </a:cubicBezTo>
                  <a:cubicBezTo>
                    <a:pt x="63" y="53"/>
                    <a:pt x="66" y="52"/>
                    <a:pt x="62" y="52"/>
                  </a:cubicBezTo>
                  <a:cubicBezTo>
                    <a:pt x="65" y="51"/>
                    <a:pt x="64" y="49"/>
                    <a:pt x="63" y="48"/>
                  </a:cubicBezTo>
                  <a:cubicBezTo>
                    <a:pt x="62" y="47"/>
                    <a:pt x="60" y="46"/>
                    <a:pt x="63" y="47"/>
                  </a:cubicBezTo>
                  <a:cubicBezTo>
                    <a:pt x="63" y="47"/>
                    <a:pt x="63" y="46"/>
                    <a:pt x="63" y="45"/>
                  </a:cubicBezTo>
                  <a:cubicBezTo>
                    <a:pt x="63" y="45"/>
                    <a:pt x="59" y="44"/>
                    <a:pt x="59" y="44"/>
                  </a:cubicBezTo>
                  <a:cubicBezTo>
                    <a:pt x="64" y="45"/>
                    <a:pt x="61" y="43"/>
                    <a:pt x="61" y="42"/>
                  </a:cubicBezTo>
                  <a:cubicBezTo>
                    <a:pt x="60" y="42"/>
                    <a:pt x="64" y="41"/>
                    <a:pt x="64" y="41"/>
                  </a:cubicBezTo>
                  <a:cubicBezTo>
                    <a:pt x="64" y="40"/>
                    <a:pt x="64" y="40"/>
                    <a:pt x="64" y="40"/>
                  </a:cubicBezTo>
                  <a:cubicBezTo>
                    <a:pt x="63" y="40"/>
                    <a:pt x="63" y="40"/>
                    <a:pt x="62" y="40"/>
                  </a:cubicBezTo>
                  <a:cubicBezTo>
                    <a:pt x="63" y="38"/>
                    <a:pt x="66" y="35"/>
                    <a:pt x="61" y="37"/>
                  </a:cubicBezTo>
                  <a:cubicBezTo>
                    <a:pt x="62" y="33"/>
                    <a:pt x="63" y="28"/>
                    <a:pt x="63" y="24"/>
                  </a:cubicBezTo>
                  <a:cubicBezTo>
                    <a:pt x="63" y="23"/>
                    <a:pt x="61" y="23"/>
                    <a:pt x="60" y="23"/>
                  </a:cubicBezTo>
                  <a:cubicBezTo>
                    <a:pt x="60" y="23"/>
                    <a:pt x="61" y="20"/>
                    <a:pt x="62" y="19"/>
                  </a:cubicBezTo>
                  <a:cubicBezTo>
                    <a:pt x="62" y="19"/>
                    <a:pt x="59" y="17"/>
                    <a:pt x="59" y="17"/>
                  </a:cubicBezTo>
                  <a:cubicBezTo>
                    <a:pt x="59" y="17"/>
                    <a:pt x="59" y="16"/>
                    <a:pt x="57" y="16"/>
                  </a:cubicBezTo>
                  <a:cubicBezTo>
                    <a:pt x="56" y="15"/>
                    <a:pt x="59" y="13"/>
                    <a:pt x="58" y="12"/>
                  </a:cubicBezTo>
                  <a:cubicBezTo>
                    <a:pt x="58" y="12"/>
                    <a:pt x="58" y="11"/>
                    <a:pt x="59" y="11"/>
                  </a:cubicBezTo>
                  <a:cubicBezTo>
                    <a:pt x="58" y="10"/>
                    <a:pt x="56" y="10"/>
                    <a:pt x="58" y="9"/>
                  </a:cubicBezTo>
                  <a:cubicBezTo>
                    <a:pt x="59" y="8"/>
                    <a:pt x="59" y="8"/>
                    <a:pt x="59" y="8"/>
                  </a:cubicBezTo>
                  <a:cubicBezTo>
                    <a:pt x="51" y="7"/>
                    <a:pt x="60" y="7"/>
                    <a:pt x="54" y="5"/>
                  </a:cubicBezTo>
                  <a:cubicBezTo>
                    <a:pt x="54" y="5"/>
                    <a:pt x="52" y="3"/>
                    <a:pt x="52" y="3"/>
                  </a:cubicBezTo>
                  <a:cubicBezTo>
                    <a:pt x="52" y="1"/>
                    <a:pt x="46" y="4"/>
                    <a:pt x="46" y="4"/>
                  </a:cubicBezTo>
                  <a:cubicBezTo>
                    <a:pt x="45" y="4"/>
                    <a:pt x="45" y="3"/>
                    <a:pt x="45" y="2"/>
                  </a:cubicBezTo>
                  <a:cubicBezTo>
                    <a:pt x="45" y="2"/>
                    <a:pt x="44" y="2"/>
                    <a:pt x="44" y="2"/>
                  </a:cubicBezTo>
                  <a:cubicBezTo>
                    <a:pt x="44" y="2"/>
                    <a:pt x="44" y="2"/>
                    <a:pt x="44" y="1"/>
                  </a:cubicBezTo>
                  <a:cubicBezTo>
                    <a:pt x="43" y="1"/>
                    <a:pt x="42" y="2"/>
                    <a:pt x="41" y="2"/>
                  </a:cubicBezTo>
                  <a:cubicBezTo>
                    <a:pt x="37" y="0"/>
                    <a:pt x="36" y="3"/>
                    <a:pt x="37" y="4"/>
                  </a:cubicBezTo>
                  <a:cubicBezTo>
                    <a:pt x="37" y="5"/>
                    <a:pt x="36" y="5"/>
                    <a:pt x="35" y="6"/>
                  </a:cubicBezTo>
                  <a:cubicBezTo>
                    <a:pt x="35" y="5"/>
                    <a:pt x="34" y="5"/>
                    <a:pt x="34" y="5"/>
                  </a:cubicBezTo>
                  <a:cubicBezTo>
                    <a:pt x="33" y="6"/>
                    <a:pt x="33" y="7"/>
                    <a:pt x="31" y="8"/>
                  </a:cubicBezTo>
                  <a:cubicBezTo>
                    <a:pt x="31" y="9"/>
                    <a:pt x="31" y="9"/>
                    <a:pt x="31" y="10"/>
                  </a:cubicBezTo>
                  <a:cubicBezTo>
                    <a:pt x="32" y="11"/>
                    <a:pt x="33" y="12"/>
                    <a:pt x="34" y="13"/>
                  </a:cubicBezTo>
                  <a:cubicBezTo>
                    <a:pt x="35" y="14"/>
                    <a:pt x="36" y="15"/>
                    <a:pt x="36" y="16"/>
                  </a:cubicBezTo>
                  <a:cubicBezTo>
                    <a:pt x="36" y="16"/>
                    <a:pt x="35" y="17"/>
                    <a:pt x="35" y="17"/>
                  </a:cubicBezTo>
                  <a:cubicBezTo>
                    <a:pt x="35" y="18"/>
                    <a:pt x="36" y="20"/>
                    <a:pt x="36" y="21"/>
                  </a:cubicBezTo>
                  <a:cubicBezTo>
                    <a:pt x="36" y="22"/>
                    <a:pt x="36" y="24"/>
                    <a:pt x="36" y="25"/>
                  </a:cubicBezTo>
                  <a:cubicBezTo>
                    <a:pt x="35" y="26"/>
                    <a:pt x="34" y="26"/>
                    <a:pt x="33" y="26"/>
                  </a:cubicBezTo>
                  <a:cubicBezTo>
                    <a:pt x="33" y="24"/>
                    <a:pt x="32" y="21"/>
                    <a:pt x="31" y="18"/>
                  </a:cubicBezTo>
                  <a:cubicBezTo>
                    <a:pt x="29" y="21"/>
                    <a:pt x="30" y="24"/>
                    <a:pt x="30" y="27"/>
                  </a:cubicBezTo>
                  <a:cubicBezTo>
                    <a:pt x="26" y="27"/>
                    <a:pt x="26" y="25"/>
                    <a:pt x="26" y="25"/>
                  </a:cubicBezTo>
                  <a:cubicBezTo>
                    <a:pt x="24" y="23"/>
                    <a:pt x="23" y="21"/>
                    <a:pt x="21" y="19"/>
                  </a:cubicBezTo>
                  <a:cubicBezTo>
                    <a:pt x="20" y="21"/>
                    <a:pt x="23" y="22"/>
                    <a:pt x="23" y="24"/>
                  </a:cubicBezTo>
                  <a:cubicBezTo>
                    <a:pt x="23" y="26"/>
                    <a:pt x="28" y="28"/>
                    <a:pt x="29" y="30"/>
                  </a:cubicBezTo>
                  <a:cubicBezTo>
                    <a:pt x="28" y="30"/>
                    <a:pt x="27" y="29"/>
                    <a:pt x="26" y="28"/>
                  </a:cubicBezTo>
                  <a:cubicBezTo>
                    <a:pt x="24" y="30"/>
                    <a:pt x="26" y="31"/>
                    <a:pt x="28" y="32"/>
                  </a:cubicBezTo>
                  <a:cubicBezTo>
                    <a:pt x="28" y="34"/>
                    <a:pt x="29" y="36"/>
                    <a:pt x="29" y="38"/>
                  </a:cubicBezTo>
                  <a:cubicBezTo>
                    <a:pt x="28" y="38"/>
                    <a:pt x="28" y="37"/>
                    <a:pt x="27" y="37"/>
                  </a:cubicBezTo>
                  <a:cubicBezTo>
                    <a:pt x="27" y="34"/>
                    <a:pt x="27" y="32"/>
                    <a:pt x="23" y="29"/>
                  </a:cubicBezTo>
                  <a:cubicBezTo>
                    <a:pt x="22" y="31"/>
                    <a:pt x="23" y="32"/>
                    <a:pt x="23" y="34"/>
                  </a:cubicBezTo>
                  <a:cubicBezTo>
                    <a:pt x="23" y="34"/>
                    <a:pt x="23" y="34"/>
                    <a:pt x="23" y="35"/>
                  </a:cubicBezTo>
                  <a:cubicBezTo>
                    <a:pt x="22" y="34"/>
                    <a:pt x="21" y="33"/>
                    <a:pt x="21" y="33"/>
                  </a:cubicBezTo>
                  <a:cubicBezTo>
                    <a:pt x="20" y="34"/>
                    <a:pt x="20" y="34"/>
                    <a:pt x="21" y="35"/>
                  </a:cubicBezTo>
                  <a:cubicBezTo>
                    <a:pt x="21" y="35"/>
                    <a:pt x="19" y="35"/>
                    <a:pt x="18" y="36"/>
                  </a:cubicBezTo>
                  <a:cubicBezTo>
                    <a:pt x="16" y="36"/>
                    <a:pt x="18" y="38"/>
                    <a:pt x="19" y="39"/>
                  </a:cubicBezTo>
                  <a:cubicBezTo>
                    <a:pt x="13" y="38"/>
                    <a:pt x="7" y="38"/>
                    <a:pt x="14" y="40"/>
                  </a:cubicBezTo>
                  <a:cubicBezTo>
                    <a:pt x="10" y="41"/>
                    <a:pt x="16" y="42"/>
                    <a:pt x="17" y="43"/>
                  </a:cubicBezTo>
                  <a:cubicBezTo>
                    <a:pt x="17" y="43"/>
                    <a:pt x="16" y="43"/>
                    <a:pt x="15" y="43"/>
                  </a:cubicBezTo>
                  <a:cubicBezTo>
                    <a:pt x="15" y="43"/>
                    <a:pt x="16" y="44"/>
                    <a:pt x="16" y="44"/>
                  </a:cubicBezTo>
                  <a:cubicBezTo>
                    <a:pt x="15" y="44"/>
                    <a:pt x="14" y="44"/>
                    <a:pt x="13" y="44"/>
                  </a:cubicBezTo>
                  <a:cubicBezTo>
                    <a:pt x="10" y="45"/>
                    <a:pt x="6" y="45"/>
                    <a:pt x="7" y="47"/>
                  </a:cubicBezTo>
                  <a:cubicBezTo>
                    <a:pt x="6" y="47"/>
                    <a:pt x="5" y="47"/>
                    <a:pt x="4" y="47"/>
                  </a:cubicBezTo>
                  <a:cubicBezTo>
                    <a:pt x="5" y="48"/>
                    <a:pt x="6" y="48"/>
                    <a:pt x="7" y="48"/>
                  </a:cubicBezTo>
                  <a:cubicBezTo>
                    <a:pt x="7" y="48"/>
                    <a:pt x="6" y="48"/>
                    <a:pt x="6" y="48"/>
                  </a:cubicBezTo>
                  <a:cubicBezTo>
                    <a:pt x="5" y="49"/>
                    <a:pt x="5" y="50"/>
                    <a:pt x="4" y="50"/>
                  </a:cubicBezTo>
                  <a:cubicBezTo>
                    <a:pt x="5" y="51"/>
                    <a:pt x="6" y="52"/>
                    <a:pt x="6" y="52"/>
                  </a:cubicBezTo>
                  <a:cubicBezTo>
                    <a:pt x="4" y="54"/>
                    <a:pt x="0" y="55"/>
                    <a:pt x="0" y="57"/>
                  </a:cubicBezTo>
                  <a:cubicBezTo>
                    <a:pt x="2" y="57"/>
                    <a:pt x="3" y="57"/>
                    <a:pt x="5" y="57"/>
                  </a:cubicBezTo>
                  <a:cubicBezTo>
                    <a:pt x="5" y="57"/>
                    <a:pt x="5" y="57"/>
                    <a:pt x="4" y="58"/>
                  </a:cubicBezTo>
                  <a:cubicBezTo>
                    <a:pt x="2" y="57"/>
                    <a:pt x="2" y="57"/>
                    <a:pt x="0" y="57"/>
                  </a:cubicBezTo>
                  <a:cubicBezTo>
                    <a:pt x="0" y="58"/>
                    <a:pt x="1" y="58"/>
                    <a:pt x="1" y="58"/>
                  </a:cubicBezTo>
                  <a:cubicBezTo>
                    <a:pt x="0" y="58"/>
                    <a:pt x="1" y="59"/>
                    <a:pt x="0" y="59"/>
                  </a:cubicBezTo>
                  <a:cubicBezTo>
                    <a:pt x="2" y="60"/>
                    <a:pt x="3" y="60"/>
                    <a:pt x="5" y="61"/>
                  </a:cubicBezTo>
                  <a:cubicBezTo>
                    <a:pt x="4" y="61"/>
                    <a:pt x="4" y="62"/>
                    <a:pt x="4" y="62"/>
                  </a:cubicBezTo>
                  <a:cubicBezTo>
                    <a:pt x="4" y="62"/>
                    <a:pt x="5" y="62"/>
                    <a:pt x="5" y="62"/>
                  </a:cubicBezTo>
                  <a:cubicBezTo>
                    <a:pt x="5" y="62"/>
                    <a:pt x="5" y="62"/>
                    <a:pt x="3" y="63"/>
                  </a:cubicBezTo>
                  <a:cubicBezTo>
                    <a:pt x="5" y="64"/>
                    <a:pt x="6" y="64"/>
                    <a:pt x="3" y="65"/>
                  </a:cubicBezTo>
                  <a:cubicBezTo>
                    <a:pt x="4" y="65"/>
                    <a:pt x="5" y="66"/>
                    <a:pt x="6" y="66"/>
                  </a:cubicBezTo>
                  <a:cubicBezTo>
                    <a:pt x="6" y="67"/>
                    <a:pt x="5" y="67"/>
                    <a:pt x="4" y="67"/>
                  </a:cubicBezTo>
                  <a:cubicBezTo>
                    <a:pt x="4" y="67"/>
                    <a:pt x="1" y="68"/>
                    <a:pt x="2" y="69"/>
                  </a:cubicBezTo>
                  <a:cubicBezTo>
                    <a:pt x="2" y="69"/>
                    <a:pt x="3" y="69"/>
                    <a:pt x="4" y="69"/>
                  </a:cubicBezTo>
                  <a:cubicBezTo>
                    <a:pt x="4" y="71"/>
                    <a:pt x="5" y="73"/>
                    <a:pt x="0" y="74"/>
                  </a:cubicBezTo>
                  <a:cubicBezTo>
                    <a:pt x="0" y="75"/>
                    <a:pt x="0" y="76"/>
                    <a:pt x="1" y="77"/>
                  </a:cubicBezTo>
                  <a:cubicBezTo>
                    <a:pt x="3" y="78"/>
                    <a:pt x="4" y="78"/>
                    <a:pt x="2" y="79"/>
                  </a:cubicBezTo>
                  <a:cubicBezTo>
                    <a:pt x="3" y="79"/>
                    <a:pt x="3" y="79"/>
                    <a:pt x="3" y="79"/>
                  </a:cubicBezTo>
                  <a:cubicBezTo>
                    <a:pt x="3" y="80"/>
                    <a:pt x="3" y="80"/>
                    <a:pt x="3" y="81"/>
                  </a:cubicBezTo>
                  <a:cubicBezTo>
                    <a:pt x="4" y="82"/>
                    <a:pt x="5" y="82"/>
                    <a:pt x="4" y="84"/>
                  </a:cubicBezTo>
                  <a:cubicBezTo>
                    <a:pt x="7" y="85"/>
                    <a:pt x="7" y="86"/>
                    <a:pt x="6" y="88"/>
                  </a:cubicBezTo>
                  <a:cubicBezTo>
                    <a:pt x="10" y="93"/>
                    <a:pt x="12" y="95"/>
                    <a:pt x="21" y="100"/>
                  </a:cubicBezTo>
                  <a:cubicBezTo>
                    <a:pt x="34" y="103"/>
                    <a:pt x="32" y="103"/>
                    <a:pt x="30" y="10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32"/>
            <p:cNvSpPr>
              <a:spLocks noEditPoints="1"/>
            </p:cNvSpPr>
            <p:nvPr/>
          </p:nvSpPr>
          <p:spPr bwMode="auto">
            <a:xfrm>
              <a:off x="5570326" y="5005153"/>
              <a:ext cx="237062" cy="225773"/>
            </a:xfrm>
            <a:custGeom>
              <a:avLst/>
              <a:gdLst/>
              <a:ahLst/>
              <a:cxnLst>
                <a:cxn ang="0">
                  <a:pos x="18" y="141"/>
                </a:cxn>
                <a:cxn ang="0">
                  <a:pos x="8" y="108"/>
                </a:cxn>
                <a:cxn ang="0">
                  <a:pos x="33" y="102"/>
                </a:cxn>
                <a:cxn ang="0">
                  <a:pos x="21" y="75"/>
                </a:cxn>
                <a:cxn ang="0">
                  <a:pos x="12" y="64"/>
                </a:cxn>
                <a:cxn ang="0">
                  <a:pos x="17" y="51"/>
                </a:cxn>
                <a:cxn ang="0">
                  <a:pos x="33" y="34"/>
                </a:cxn>
                <a:cxn ang="0">
                  <a:pos x="63" y="21"/>
                </a:cxn>
                <a:cxn ang="0">
                  <a:pos x="78" y="7"/>
                </a:cxn>
                <a:cxn ang="0">
                  <a:pos x="91" y="0"/>
                </a:cxn>
                <a:cxn ang="0">
                  <a:pos x="104" y="34"/>
                </a:cxn>
                <a:cxn ang="0">
                  <a:pos x="125" y="35"/>
                </a:cxn>
                <a:cxn ang="0">
                  <a:pos x="148" y="38"/>
                </a:cxn>
                <a:cxn ang="0">
                  <a:pos x="154" y="70"/>
                </a:cxn>
                <a:cxn ang="0">
                  <a:pos x="153" y="92"/>
                </a:cxn>
                <a:cxn ang="0">
                  <a:pos x="181" y="97"/>
                </a:cxn>
                <a:cxn ang="0">
                  <a:pos x="185" y="122"/>
                </a:cxn>
                <a:cxn ang="0">
                  <a:pos x="178" y="146"/>
                </a:cxn>
                <a:cxn ang="0">
                  <a:pos x="161" y="141"/>
                </a:cxn>
                <a:cxn ang="0">
                  <a:pos x="142" y="123"/>
                </a:cxn>
                <a:cxn ang="0">
                  <a:pos x="126" y="140"/>
                </a:cxn>
                <a:cxn ang="0">
                  <a:pos x="106" y="160"/>
                </a:cxn>
                <a:cxn ang="0">
                  <a:pos x="102" y="176"/>
                </a:cxn>
                <a:cxn ang="0">
                  <a:pos x="45" y="156"/>
                </a:cxn>
                <a:cxn ang="0">
                  <a:pos x="34" y="152"/>
                </a:cxn>
                <a:cxn ang="0">
                  <a:pos x="114" y="136"/>
                </a:cxn>
                <a:cxn ang="0">
                  <a:pos x="112" y="133"/>
                </a:cxn>
                <a:cxn ang="0">
                  <a:pos x="113" y="132"/>
                </a:cxn>
                <a:cxn ang="0">
                  <a:pos x="116" y="131"/>
                </a:cxn>
                <a:cxn ang="0">
                  <a:pos x="117" y="131"/>
                </a:cxn>
                <a:cxn ang="0">
                  <a:pos x="117" y="136"/>
                </a:cxn>
                <a:cxn ang="0">
                  <a:pos x="116" y="136"/>
                </a:cxn>
                <a:cxn ang="0">
                  <a:pos x="115" y="136"/>
                </a:cxn>
                <a:cxn ang="0">
                  <a:pos x="89" y="142"/>
                </a:cxn>
                <a:cxn ang="0">
                  <a:pos x="87" y="146"/>
                </a:cxn>
                <a:cxn ang="0">
                  <a:pos x="85" y="145"/>
                </a:cxn>
                <a:cxn ang="0">
                  <a:pos x="82" y="144"/>
                </a:cxn>
                <a:cxn ang="0">
                  <a:pos x="79" y="141"/>
                </a:cxn>
                <a:cxn ang="0">
                  <a:pos x="77" y="137"/>
                </a:cxn>
                <a:cxn ang="0">
                  <a:pos x="80" y="133"/>
                </a:cxn>
                <a:cxn ang="0">
                  <a:pos x="84" y="130"/>
                </a:cxn>
                <a:cxn ang="0">
                  <a:pos x="88" y="134"/>
                </a:cxn>
                <a:cxn ang="0">
                  <a:pos x="90" y="138"/>
                </a:cxn>
                <a:cxn ang="0">
                  <a:pos x="58" y="152"/>
                </a:cxn>
                <a:cxn ang="0">
                  <a:pos x="44" y="149"/>
                </a:cxn>
                <a:cxn ang="0">
                  <a:pos x="60" y="158"/>
                </a:cxn>
                <a:cxn ang="0">
                  <a:pos x="116" y="142"/>
                </a:cxn>
                <a:cxn ang="0">
                  <a:pos x="111" y="149"/>
                </a:cxn>
                <a:cxn ang="0">
                  <a:pos x="106" y="153"/>
                </a:cxn>
                <a:cxn ang="0">
                  <a:pos x="97" y="159"/>
                </a:cxn>
                <a:cxn ang="0">
                  <a:pos x="100" y="140"/>
                </a:cxn>
                <a:cxn ang="0">
                  <a:pos x="113" y="142"/>
                </a:cxn>
                <a:cxn ang="0">
                  <a:pos x="100" y="140"/>
                </a:cxn>
                <a:cxn ang="0">
                  <a:pos x="61" y="149"/>
                </a:cxn>
                <a:cxn ang="0">
                  <a:pos x="77" y="151"/>
                </a:cxn>
                <a:cxn ang="0">
                  <a:pos x="88" y="173"/>
                </a:cxn>
                <a:cxn ang="0">
                  <a:pos x="83" y="153"/>
                </a:cxn>
              </a:cxnLst>
              <a:rect l="0" t="0" r="r" b="b"/>
              <a:pathLst>
                <a:path w="187" h="178">
                  <a:moveTo>
                    <a:pt x="30" y="150"/>
                  </a:moveTo>
                  <a:cubicBezTo>
                    <a:pt x="28" y="149"/>
                    <a:pt x="12" y="144"/>
                    <a:pt x="23" y="144"/>
                  </a:cubicBezTo>
                  <a:cubicBezTo>
                    <a:pt x="19" y="146"/>
                    <a:pt x="12" y="145"/>
                    <a:pt x="18" y="141"/>
                  </a:cubicBezTo>
                  <a:cubicBezTo>
                    <a:pt x="21" y="139"/>
                    <a:pt x="9" y="142"/>
                    <a:pt x="14" y="136"/>
                  </a:cubicBezTo>
                  <a:cubicBezTo>
                    <a:pt x="0" y="136"/>
                    <a:pt x="10" y="127"/>
                    <a:pt x="3" y="118"/>
                  </a:cubicBezTo>
                  <a:cubicBezTo>
                    <a:pt x="8" y="118"/>
                    <a:pt x="7" y="113"/>
                    <a:pt x="8" y="108"/>
                  </a:cubicBezTo>
                  <a:cubicBezTo>
                    <a:pt x="11" y="116"/>
                    <a:pt x="10" y="104"/>
                    <a:pt x="12" y="104"/>
                  </a:cubicBezTo>
                  <a:cubicBezTo>
                    <a:pt x="15" y="104"/>
                    <a:pt x="24" y="105"/>
                    <a:pt x="25" y="99"/>
                  </a:cubicBezTo>
                  <a:cubicBezTo>
                    <a:pt x="25" y="99"/>
                    <a:pt x="30" y="105"/>
                    <a:pt x="33" y="102"/>
                  </a:cubicBezTo>
                  <a:cubicBezTo>
                    <a:pt x="37" y="98"/>
                    <a:pt x="43" y="94"/>
                    <a:pt x="31" y="87"/>
                  </a:cubicBezTo>
                  <a:cubicBezTo>
                    <a:pt x="30" y="87"/>
                    <a:pt x="28" y="83"/>
                    <a:pt x="28" y="83"/>
                  </a:cubicBezTo>
                  <a:cubicBezTo>
                    <a:pt x="27" y="81"/>
                    <a:pt x="10" y="78"/>
                    <a:pt x="21" y="75"/>
                  </a:cubicBezTo>
                  <a:cubicBezTo>
                    <a:pt x="17" y="80"/>
                    <a:pt x="14" y="79"/>
                    <a:pt x="15" y="73"/>
                  </a:cubicBezTo>
                  <a:cubicBezTo>
                    <a:pt x="13" y="74"/>
                    <a:pt x="15" y="70"/>
                    <a:pt x="15" y="68"/>
                  </a:cubicBezTo>
                  <a:cubicBezTo>
                    <a:pt x="14" y="71"/>
                    <a:pt x="9" y="67"/>
                    <a:pt x="12" y="64"/>
                  </a:cubicBezTo>
                  <a:cubicBezTo>
                    <a:pt x="14" y="62"/>
                    <a:pt x="17" y="58"/>
                    <a:pt x="11" y="56"/>
                  </a:cubicBezTo>
                  <a:cubicBezTo>
                    <a:pt x="13" y="56"/>
                    <a:pt x="15" y="58"/>
                    <a:pt x="15" y="55"/>
                  </a:cubicBezTo>
                  <a:cubicBezTo>
                    <a:pt x="15" y="51"/>
                    <a:pt x="12" y="48"/>
                    <a:pt x="17" y="51"/>
                  </a:cubicBezTo>
                  <a:cubicBezTo>
                    <a:pt x="20" y="53"/>
                    <a:pt x="17" y="46"/>
                    <a:pt x="19" y="46"/>
                  </a:cubicBezTo>
                  <a:cubicBezTo>
                    <a:pt x="24" y="46"/>
                    <a:pt x="25" y="40"/>
                    <a:pt x="25" y="40"/>
                  </a:cubicBezTo>
                  <a:cubicBezTo>
                    <a:pt x="29" y="43"/>
                    <a:pt x="31" y="39"/>
                    <a:pt x="33" y="34"/>
                  </a:cubicBezTo>
                  <a:cubicBezTo>
                    <a:pt x="35" y="42"/>
                    <a:pt x="38" y="31"/>
                    <a:pt x="40" y="34"/>
                  </a:cubicBezTo>
                  <a:cubicBezTo>
                    <a:pt x="47" y="45"/>
                    <a:pt x="57" y="33"/>
                    <a:pt x="61" y="20"/>
                  </a:cubicBezTo>
                  <a:cubicBezTo>
                    <a:pt x="61" y="21"/>
                    <a:pt x="62" y="22"/>
                    <a:pt x="63" y="21"/>
                  </a:cubicBezTo>
                  <a:cubicBezTo>
                    <a:pt x="63" y="20"/>
                    <a:pt x="65" y="10"/>
                    <a:pt x="66" y="15"/>
                  </a:cubicBezTo>
                  <a:cubicBezTo>
                    <a:pt x="67" y="19"/>
                    <a:pt x="72" y="12"/>
                    <a:pt x="72" y="11"/>
                  </a:cubicBezTo>
                  <a:cubicBezTo>
                    <a:pt x="74" y="13"/>
                    <a:pt x="77" y="11"/>
                    <a:pt x="78" y="7"/>
                  </a:cubicBezTo>
                  <a:cubicBezTo>
                    <a:pt x="80" y="10"/>
                    <a:pt x="81" y="8"/>
                    <a:pt x="85" y="3"/>
                  </a:cubicBezTo>
                  <a:cubicBezTo>
                    <a:pt x="87" y="1"/>
                    <a:pt x="85" y="5"/>
                    <a:pt x="86" y="6"/>
                  </a:cubicBezTo>
                  <a:cubicBezTo>
                    <a:pt x="87" y="6"/>
                    <a:pt x="90" y="1"/>
                    <a:pt x="91" y="0"/>
                  </a:cubicBezTo>
                  <a:cubicBezTo>
                    <a:pt x="91" y="8"/>
                    <a:pt x="89" y="16"/>
                    <a:pt x="93" y="22"/>
                  </a:cubicBezTo>
                  <a:cubicBezTo>
                    <a:pt x="95" y="24"/>
                    <a:pt x="95" y="31"/>
                    <a:pt x="97" y="30"/>
                  </a:cubicBezTo>
                  <a:cubicBezTo>
                    <a:pt x="100" y="29"/>
                    <a:pt x="109" y="26"/>
                    <a:pt x="104" y="34"/>
                  </a:cubicBezTo>
                  <a:cubicBezTo>
                    <a:pt x="107" y="33"/>
                    <a:pt x="112" y="30"/>
                    <a:pt x="115" y="33"/>
                  </a:cubicBezTo>
                  <a:cubicBezTo>
                    <a:pt x="116" y="35"/>
                    <a:pt x="116" y="30"/>
                    <a:pt x="119" y="30"/>
                  </a:cubicBezTo>
                  <a:cubicBezTo>
                    <a:pt x="120" y="30"/>
                    <a:pt x="122" y="35"/>
                    <a:pt x="125" y="35"/>
                  </a:cubicBezTo>
                  <a:cubicBezTo>
                    <a:pt x="128" y="35"/>
                    <a:pt x="132" y="32"/>
                    <a:pt x="133" y="37"/>
                  </a:cubicBezTo>
                  <a:cubicBezTo>
                    <a:pt x="134" y="34"/>
                    <a:pt x="146" y="30"/>
                    <a:pt x="142" y="36"/>
                  </a:cubicBezTo>
                  <a:cubicBezTo>
                    <a:pt x="148" y="34"/>
                    <a:pt x="154" y="25"/>
                    <a:pt x="148" y="38"/>
                  </a:cubicBezTo>
                  <a:cubicBezTo>
                    <a:pt x="148" y="38"/>
                    <a:pt x="153" y="47"/>
                    <a:pt x="146" y="50"/>
                  </a:cubicBezTo>
                  <a:cubicBezTo>
                    <a:pt x="152" y="50"/>
                    <a:pt x="151" y="62"/>
                    <a:pt x="151" y="63"/>
                  </a:cubicBezTo>
                  <a:cubicBezTo>
                    <a:pt x="150" y="68"/>
                    <a:pt x="150" y="68"/>
                    <a:pt x="154" y="70"/>
                  </a:cubicBezTo>
                  <a:cubicBezTo>
                    <a:pt x="158" y="72"/>
                    <a:pt x="151" y="77"/>
                    <a:pt x="153" y="80"/>
                  </a:cubicBezTo>
                  <a:cubicBezTo>
                    <a:pt x="153" y="78"/>
                    <a:pt x="156" y="77"/>
                    <a:pt x="154" y="82"/>
                  </a:cubicBezTo>
                  <a:cubicBezTo>
                    <a:pt x="147" y="93"/>
                    <a:pt x="153" y="85"/>
                    <a:pt x="153" y="92"/>
                  </a:cubicBezTo>
                  <a:cubicBezTo>
                    <a:pt x="153" y="96"/>
                    <a:pt x="152" y="108"/>
                    <a:pt x="161" y="103"/>
                  </a:cubicBezTo>
                  <a:cubicBezTo>
                    <a:pt x="164" y="101"/>
                    <a:pt x="178" y="92"/>
                    <a:pt x="172" y="103"/>
                  </a:cubicBezTo>
                  <a:cubicBezTo>
                    <a:pt x="173" y="102"/>
                    <a:pt x="181" y="95"/>
                    <a:pt x="181" y="97"/>
                  </a:cubicBezTo>
                  <a:cubicBezTo>
                    <a:pt x="182" y="108"/>
                    <a:pt x="173" y="102"/>
                    <a:pt x="182" y="105"/>
                  </a:cubicBezTo>
                  <a:cubicBezTo>
                    <a:pt x="186" y="106"/>
                    <a:pt x="183" y="104"/>
                    <a:pt x="185" y="110"/>
                  </a:cubicBezTo>
                  <a:cubicBezTo>
                    <a:pt x="185" y="109"/>
                    <a:pt x="187" y="119"/>
                    <a:pt x="185" y="122"/>
                  </a:cubicBezTo>
                  <a:cubicBezTo>
                    <a:pt x="183" y="126"/>
                    <a:pt x="180" y="126"/>
                    <a:pt x="180" y="136"/>
                  </a:cubicBezTo>
                  <a:cubicBezTo>
                    <a:pt x="179" y="130"/>
                    <a:pt x="179" y="134"/>
                    <a:pt x="180" y="137"/>
                  </a:cubicBezTo>
                  <a:cubicBezTo>
                    <a:pt x="181" y="143"/>
                    <a:pt x="185" y="146"/>
                    <a:pt x="178" y="146"/>
                  </a:cubicBezTo>
                  <a:cubicBezTo>
                    <a:pt x="176" y="146"/>
                    <a:pt x="174" y="143"/>
                    <a:pt x="173" y="142"/>
                  </a:cubicBezTo>
                  <a:cubicBezTo>
                    <a:pt x="171" y="139"/>
                    <a:pt x="167" y="148"/>
                    <a:pt x="166" y="141"/>
                  </a:cubicBezTo>
                  <a:cubicBezTo>
                    <a:pt x="166" y="134"/>
                    <a:pt x="163" y="144"/>
                    <a:pt x="161" y="141"/>
                  </a:cubicBezTo>
                  <a:cubicBezTo>
                    <a:pt x="159" y="136"/>
                    <a:pt x="159" y="136"/>
                    <a:pt x="155" y="141"/>
                  </a:cubicBezTo>
                  <a:cubicBezTo>
                    <a:pt x="150" y="147"/>
                    <a:pt x="153" y="133"/>
                    <a:pt x="149" y="131"/>
                  </a:cubicBezTo>
                  <a:cubicBezTo>
                    <a:pt x="147" y="128"/>
                    <a:pt x="144" y="123"/>
                    <a:pt x="142" y="123"/>
                  </a:cubicBezTo>
                  <a:cubicBezTo>
                    <a:pt x="139" y="123"/>
                    <a:pt x="138" y="131"/>
                    <a:pt x="137" y="131"/>
                  </a:cubicBezTo>
                  <a:cubicBezTo>
                    <a:pt x="135" y="131"/>
                    <a:pt x="134" y="126"/>
                    <a:pt x="132" y="130"/>
                  </a:cubicBezTo>
                  <a:cubicBezTo>
                    <a:pt x="130" y="132"/>
                    <a:pt x="129" y="139"/>
                    <a:pt x="126" y="140"/>
                  </a:cubicBezTo>
                  <a:cubicBezTo>
                    <a:pt x="126" y="146"/>
                    <a:pt x="123" y="149"/>
                    <a:pt x="119" y="155"/>
                  </a:cubicBezTo>
                  <a:cubicBezTo>
                    <a:pt x="119" y="156"/>
                    <a:pt x="116" y="158"/>
                    <a:pt x="113" y="159"/>
                  </a:cubicBezTo>
                  <a:cubicBezTo>
                    <a:pt x="111" y="160"/>
                    <a:pt x="108" y="160"/>
                    <a:pt x="106" y="160"/>
                  </a:cubicBezTo>
                  <a:cubicBezTo>
                    <a:pt x="105" y="160"/>
                    <a:pt x="105" y="159"/>
                    <a:pt x="104" y="160"/>
                  </a:cubicBezTo>
                  <a:cubicBezTo>
                    <a:pt x="102" y="162"/>
                    <a:pt x="100" y="164"/>
                    <a:pt x="97" y="165"/>
                  </a:cubicBezTo>
                  <a:cubicBezTo>
                    <a:pt x="97" y="169"/>
                    <a:pt x="95" y="173"/>
                    <a:pt x="102" y="176"/>
                  </a:cubicBezTo>
                  <a:cubicBezTo>
                    <a:pt x="96" y="177"/>
                    <a:pt x="91" y="178"/>
                    <a:pt x="83" y="176"/>
                  </a:cubicBezTo>
                  <a:cubicBezTo>
                    <a:pt x="74" y="173"/>
                    <a:pt x="65" y="168"/>
                    <a:pt x="62" y="161"/>
                  </a:cubicBezTo>
                  <a:cubicBezTo>
                    <a:pt x="56" y="161"/>
                    <a:pt x="49" y="162"/>
                    <a:pt x="45" y="156"/>
                  </a:cubicBezTo>
                  <a:cubicBezTo>
                    <a:pt x="44" y="154"/>
                    <a:pt x="43" y="151"/>
                    <a:pt x="43" y="149"/>
                  </a:cubicBezTo>
                  <a:cubicBezTo>
                    <a:pt x="42" y="149"/>
                    <a:pt x="40" y="150"/>
                    <a:pt x="38" y="152"/>
                  </a:cubicBezTo>
                  <a:cubicBezTo>
                    <a:pt x="38" y="146"/>
                    <a:pt x="35" y="150"/>
                    <a:pt x="34" y="152"/>
                  </a:cubicBezTo>
                  <a:cubicBezTo>
                    <a:pt x="33" y="150"/>
                    <a:pt x="34" y="151"/>
                    <a:pt x="30" y="150"/>
                  </a:cubicBezTo>
                  <a:close/>
                  <a:moveTo>
                    <a:pt x="115" y="136"/>
                  </a:moveTo>
                  <a:cubicBezTo>
                    <a:pt x="115" y="136"/>
                    <a:pt x="114" y="136"/>
                    <a:pt x="114" y="136"/>
                  </a:cubicBezTo>
                  <a:cubicBezTo>
                    <a:pt x="114" y="135"/>
                    <a:pt x="114" y="135"/>
                    <a:pt x="113" y="135"/>
                  </a:cubicBezTo>
                  <a:cubicBezTo>
                    <a:pt x="113" y="135"/>
                    <a:pt x="113" y="135"/>
                    <a:pt x="113" y="134"/>
                  </a:cubicBezTo>
                  <a:cubicBezTo>
                    <a:pt x="113" y="134"/>
                    <a:pt x="112" y="133"/>
                    <a:pt x="112" y="133"/>
                  </a:cubicBezTo>
                  <a:cubicBezTo>
                    <a:pt x="112" y="133"/>
                    <a:pt x="111" y="132"/>
                    <a:pt x="112" y="132"/>
                  </a:cubicBezTo>
                  <a:cubicBezTo>
                    <a:pt x="112" y="132"/>
                    <a:pt x="113" y="132"/>
                    <a:pt x="113" y="132"/>
                  </a:cubicBezTo>
                  <a:cubicBezTo>
                    <a:pt x="113" y="132"/>
                    <a:pt x="113" y="132"/>
                    <a:pt x="113" y="132"/>
                  </a:cubicBezTo>
                  <a:cubicBezTo>
                    <a:pt x="113" y="132"/>
                    <a:pt x="114" y="132"/>
                    <a:pt x="114" y="131"/>
                  </a:cubicBezTo>
                  <a:cubicBezTo>
                    <a:pt x="114" y="131"/>
                    <a:pt x="115" y="131"/>
                    <a:pt x="116" y="131"/>
                  </a:cubicBezTo>
                  <a:cubicBezTo>
                    <a:pt x="116" y="131"/>
                    <a:pt x="116" y="131"/>
                    <a:pt x="116" y="131"/>
                  </a:cubicBezTo>
                  <a:cubicBezTo>
                    <a:pt x="116" y="131"/>
                    <a:pt x="117" y="131"/>
                    <a:pt x="117" y="131"/>
                  </a:cubicBezTo>
                  <a:cubicBezTo>
                    <a:pt x="117" y="131"/>
                    <a:pt x="117" y="131"/>
                    <a:pt x="117" y="131"/>
                  </a:cubicBezTo>
                  <a:cubicBezTo>
                    <a:pt x="117" y="131"/>
                    <a:pt x="117" y="131"/>
                    <a:pt x="117" y="131"/>
                  </a:cubicBezTo>
                  <a:cubicBezTo>
                    <a:pt x="118" y="131"/>
                    <a:pt x="117" y="132"/>
                    <a:pt x="117" y="133"/>
                  </a:cubicBezTo>
                  <a:cubicBezTo>
                    <a:pt x="118" y="134"/>
                    <a:pt x="118" y="134"/>
                    <a:pt x="118" y="135"/>
                  </a:cubicBezTo>
                  <a:cubicBezTo>
                    <a:pt x="118" y="136"/>
                    <a:pt x="118" y="136"/>
                    <a:pt x="117" y="136"/>
                  </a:cubicBezTo>
                  <a:cubicBezTo>
                    <a:pt x="117" y="136"/>
                    <a:pt x="117" y="136"/>
                    <a:pt x="117" y="137"/>
                  </a:cubicBezTo>
                  <a:cubicBezTo>
                    <a:pt x="117" y="137"/>
                    <a:pt x="117" y="137"/>
                    <a:pt x="117" y="137"/>
                  </a:cubicBezTo>
                  <a:cubicBezTo>
                    <a:pt x="116" y="137"/>
                    <a:pt x="116" y="136"/>
                    <a:pt x="116" y="136"/>
                  </a:cubicBezTo>
                  <a:cubicBezTo>
                    <a:pt x="116" y="136"/>
                    <a:pt x="116" y="136"/>
                    <a:pt x="116" y="136"/>
                  </a:cubicBezTo>
                  <a:cubicBezTo>
                    <a:pt x="115" y="137"/>
                    <a:pt x="115" y="137"/>
                    <a:pt x="115" y="137"/>
                  </a:cubicBezTo>
                  <a:cubicBezTo>
                    <a:pt x="115" y="137"/>
                    <a:pt x="115" y="137"/>
                    <a:pt x="115" y="136"/>
                  </a:cubicBezTo>
                  <a:close/>
                  <a:moveTo>
                    <a:pt x="90" y="138"/>
                  </a:moveTo>
                  <a:cubicBezTo>
                    <a:pt x="89" y="139"/>
                    <a:pt x="88" y="140"/>
                    <a:pt x="89" y="142"/>
                  </a:cubicBezTo>
                  <a:cubicBezTo>
                    <a:pt x="89" y="142"/>
                    <a:pt x="89" y="142"/>
                    <a:pt x="89" y="142"/>
                  </a:cubicBezTo>
                  <a:cubicBezTo>
                    <a:pt x="90" y="143"/>
                    <a:pt x="92" y="144"/>
                    <a:pt x="92" y="145"/>
                  </a:cubicBezTo>
                  <a:cubicBezTo>
                    <a:pt x="91" y="145"/>
                    <a:pt x="89" y="145"/>
                    <a:pt x="88" y="146"/>
                  </a:cubicBezTo>
                  <a:cubicBezTo>
                    <a:pt x="88" y="146"/>
                    <a:pt x="88" y="146"/>
                    <a:pt x="87" y="146"/>
                  </a:cubicBezTo>
                  <a:cubicBezTo>
                    <a:pt x="87" y="146"/>
                    <a:pt x="87" y="146"/>
                    <a:pt x="87" y="146"/>
                  </a:cubicBezTo>
                  <a:cubicBezTo>
                    <a:pt x="86" y="146"/>
                    <a:pt x="86" y="147"/>
                    <a:pt x="85" y="147"/>
                  </a:cubicBezTo>
                  <a:cubicBezTo>
                    <a:pt x="85" y="147"/>
                    <a:pt x="85" y="146"/>
                    <a:pt x="85" y="145"/>
                  </a:cubicBezTo>
                  <a:cubicBezTo>
                    <a:pt x="85" y="145"/>
                    <a:pt x="84" y="144"/>
                    <a:pt x="83" y="144"/>
                  </a:cubicBezTo>
                  <a:cubicBezTo>
                    <a:pt x="83" y="144"/>
                    <a:pt x="83" y="143"/>
                    <a:pt x="83" y="143"/>
                  </a:cubicBezTo>
                  <a:cubicBezTo>
                    <a:pt x="83" y="143"/>
                    <a:pt x="83" y="144"/>
                    <a:pt x="82" y="144"/>
                  </a:cubicBezTo>
                  <a:cubicBezTo>
                    <a:pt x="82" y="144"/>
                    <a:pt x="82" y="144"/>
                    <a:pt x="82" y="143"/>
                  </a:cubicBezTo>
                  <a:cubicBezTo>
                    <a:pt x="82" y="142"/>
                    <a:pt x="80" y="140"/>
                    <a:pt x="80" y="140"/>
                  </a:cubicBezTo>
                  <a:cubicBezTo>
                    <a:pt x="80" y="141"/>
                    <a:pt x="79" y="141"/>
                    <a:pt x="79" y="141"/>
                  </a:cubicBezTo>
                  <a:cubicBezTo>
                    <a:pt x="79" y="141"/>
                    <a:pt x="79" y="139"/>
                    <a:pt x="79" y="139"/>
                  </a:cubicBezTo>
                  <a:cubicBezTo>
                    <a:pt x="79" y="139"/>
                    <a:pt x="78" y="139"/>
                    <a:pt x="78" y="139"/>
                  </a:cubicBezTo>
                  <a:cubicBezTo>
                    <a:pt x="77" y="139"/>
                    <a:pt x="77" y="137"/>
                    <a:pt x="77" y="137"/>
                  </a:cubicBezTo>
                  <a:cubicBezTo>
                    <a:pt x="77" y="136"/>
                    <a:pt x="77" y="134"/>
                    <a:pt x="77" y="134"/>
                  </a:cubicBezTo>
                  <a:cubicBezTo>
                    <a:pt x="77" y="133"/>
                    <a:pt x="78" y="132"/>
                    <a:pt x="78" y="132"/>
                  </a:cubicBezTo>
                  <a:cubicBezTo>
                    <a:pt x="79" y="131"/>
                    <a:pt x="79" y="133"/>
                    <a:pt x="80" y="133"/>
                  </a:cubicBezTo>
                  <a:cubicBezTo>
                    <a:pt x="80" y="133"/>
                    <a:pt x="81" y="130"/>
                    <a:pt x="82" y="129"/>
                  </a:cubicBezTo>
                  <a:cubicBezTo>
                    <a:pt x="82" y="130"/>
                    <a:pt x="82" y="131"/>
                    <a:pt x="83" y="131"/>
                  </a:cubicBezTo>
                  <a:cubicBezTo>
                    <a:pt x="84" y="131"/>
                    <a:pt x="84" y="131"/>
                    <a:pt x="84" y="130"/>
                  </a:cubicBezTo>
                  <a:cubicBezTo>
                    <a:pt x="85" y="130"/>
                    <a:pt x="85" y="130"/>
                    <a:pt x="85" y="129"/>
                  </a:cubicBezTo>
                  <a:cubicBezTo>
                    <a:pt x="86" y="130"/>
                    <a:pt x="86" y="132"/>
                    <a:pt x="87" y="132"/>
                  </a:cubicBezTo>
                  <a:cubicBezTo>
                    <a:pt x="88" y="132"/>
                    <a:pt x="87" y="133"/>
                    <a:pt x="88" y="134"/>
                  </a:cubicBezTo>
                  <a:cubicBezTo>
                    <a:pt x="88" y="134"/>
                    <a:pt x="89" y="134"/>
                    <a:pt x="89" y="134"/>
                  </a:cubicBezTo>
                  <a:cubicBezTo>
                    <a:pt x="90" y="135"/>
                    <a:pt x="90" y="134"/>
                    <a:pt x="90" y="136"/>
                  </a:cubicBezTo>
                  <a:cubicBezTo>
                    <a:pt x="90" y="136"/>
                    <a:pt x="90" y="137"/>
                    <a:pt x="90" y="138"/>
                  </a:cubicBezTo>
                  <a:close/>
                  <a:moveTo>
                    <a:pt x="60" y="158"/>
                  </a:moveTo>
                  <a:cubicBezTo>
                    <a:pt x="60" y="156"/>
                    <a:pt x="60" y="153"/>
                    <a:pt x="59" y="151"/>
                  </a:cubicBezTo>
                  <a:cubicBezTo>
                    <a:pt x="59" y="151"/>
                    <a:pt x="58" y="152"/>
                    <a:pt x="58" y="152"/>
                  </a:cubicBezTo>
                  <a:cubicBezTo>
                    <a:pt x="56" y="152"/>
                    <a:pt x="53" y="143"/>
                    <a:pt x="51" y="151"/>
                  </a:cubicBezTo>
                  <a:cubicBezTo>
                    <a:pt x="49" y="156"/>
                    <a:pt x="47" y="150"/>
                    <a:pt x="47" y="147"/>
                  </a:cubicBezTo>
                  <a:cubicBezTo>
                    <a:pt x="46" y="149"/>
                    <a:pt x="45" y="149"/>
                    <a:pt x="44" y="149"/>
                  </a:cubicBezTo>
                  <a:cubicBezTo>
                    <a:pt x="45" y="149"/>
                    <a:pt x="45" y="150"/>
                    <a:pt x="45" y="150"/>
                  </a:cubicBezTo>
                  <a:cubicBezTo>
                    <a:pt x="45" y="152"/>
                    <a:pt x="46" y="155"/>
                    <a:pt x="47" y="156"/>
                  </a:cubicBezTo>
                  <a:cubicBezTo>
                    <a:pt x="52" y="159"/>
                    <a:pt x="56" y="159"/>
                    <a:pt x="60" y="158"/>
                  </a:cubicBezTo>
                  <a:close/>
                  <a:moveTo>
                    <a:pt x="126" y="139"/>
                  </a:moveTo>
                  <a:cubicBezTo>
                    <a:pt x="121" y="138"/>
                    <a:pt x="121" y="144"/>
                    <a:pt x="120" y="147"/>
                  </a:cubicBezTo>
                  <a:cubicBezTo>
                    <a:pt x="117" y="138"/>
                    <a:pt x="116" y="153"/>
                    <a:pt x="116" y="142"/>
                  </a:cubicBezTo>
                  <a:cubicBezTo>
                    <a:pt x="116" y="143"/>
                    <a:pt x="116" y="144"/>
                    <a:pt x="115" y="144"/>
                  </a:cubicBezTo>
                  <a:cubicBezTo>
                    <a:pt x="115" y="144"/>
                    <a:pt x="115" y="144"/>
                    <a:pt x="115" y="143"/>
                  </a:cubicBezTo>
                  <a:cubicBezTo>
                    <a:pt x="114" y="146"/>
                    <a:pt x="112" y="148"/>
                    <a:pt x="111" y="149"/>
                  </a:cubicBezTo>
                  <a:cubicBezTo>
                    <a:pt x="110" y="151"/>
                    <a:pt x="108" y="156"/>
                    <a:pt x="106" y="158"/>
                  </a:cubicBezTo>
                  <a:cubicBezTo>
                    <a:pt x="116" y="161"/>
                    <a:pt x="124" y="147"/>
                    <a:pt x="126" y="139"/>
                  </a:cubicBezTo>
                  <a:close/>
                  <a:moveTo>
                    <a:pt x="106" y="153"/>
                  </a:moveTo>
                  <a:cubicBezTo>
                    <a:pt x="106" y="152"/>
                    <a:pt x="106" y="152"/>
                    <a:pt x="106" y="151"/>
                  </a:cubicBezTo>
                  <a:cubicBezTo>
                    <a:pt x="106" y="147"/>
                    <a:pt x="104" y="141"/>
                    <a:pt x="100" y="141"/>
                  </a:cubicBezTo>
                  <a:cubicBezTo>
                    <a:pt x="97" y="139"/>
                    <a:pt x="96" y="154"/>
                    <a:pt x="97" y="159"/>
                  </a:cubicBezTo>
                  <a:cubicBezTo>
                    <a:pt x="100" y="159"/>
                    <a:pt x="104" y="157"/>
                    <a:pt x="105" y="154"/>
                  </a:cubicBezTo>
                  <a:cubicBezTo>
                    <a:pt x="105" y="154"/>
                    <a:pt x="106" y="153"/>
                    <a:pt x="106" y="153"/>
                  </a:cubicBezTo>
                  <a:close/>
                  <a:moveTo>
                    <a:pt x="100" y="140"/>
                  </a:moveTo>
                  <a:cubicBezTo>
                    <a:pt x="104" y="141"/>
                    <a:pt x="108" y="146"/>
                    <a:pt x="107" y="150"/>
                  </a:cubicBezTo>
                  <a:cubicBezTo>
                    <a:pt x="109" y="148"/>
                    <a:pt x="111" y="145"/>
                    <a:pt x="113" y="143"/>
                  </a:cubicBezTo>
                  <a:cubicBezTo>
                    <a:pt x="113" y="143"/>
                    <a:pt x="113" y="142"/>
                    <a:pt x="113" y="142"/>
                  </a:cubicBezTo>
                  <a:cubicBezTo>
                    <a:pt x="111" y="140"/>
                    <a:pt x="108" y="143"/>
                    <a:pt x="107" y="140"/>
                  </a:cubicBezTo>
                  <a:cubicBezTo>
                    <a:pt x="107" y="133"/>
                    <a:pt x="101" y="137"/>
                    <a:pt x="100" y="136"/>
                  </a:cubicBezTo>
                  <a:cubicBezTo>
                    <a:pt x="100" y="138"/>
                    <a:pt x="100" y="139"/>
                    <a:pt x="100" y="140"/>
                  </a:cubicBezTo>
                  <a:close/>
                  <a:moveTo>
                    <a:pt x="77" y="151"/>
                  </a:moveTo>
                  <a:cubicBezTo>
                    <a:pt x="74" y="147"/>
                    <a:pt x="71" y="144"/>
                    <a:pt x="70" y="147"/>
                  </a:cubicBezTo>
                  <a:cubicBezTo>
                    <a:pt x="67" y="136"/>
                    <a:pt x="64" y="144"/>
                    <a:pt x="61" y="149"/>
                  </a:cubicBezTo>
                  <a:cubicBezTo>
                    <a:pt x="61" y="151"/>
                    <a:pt x="61" y="152"/>
                    <a:pt x="61" y="154"/>
                  </a:cubicBezTo>
                  <a:cubicBezTo>
                    <a:pt x="64" y="163"/>
                    <a:pt x="67" y="164"/>
                    <a:pt x="73" y="168"/>
                  </a:cubicBezTo>
                  <a:cubicBezTo>
                    <a:pt x="73" y="165"/>
                    <a:pt x="75" y="156"/>
                    <a:pt x="77" y="151"/>
                  </a:cubicBezTo>
                  <a:close/>
                  <a:moveTo>
                    <a:pt x="78" y="152"/>
                  </a:moveTo>
                  <a:cubicBezTo>
                    <a:pt x="76" y="157"/>
                    <a:pt x="75" y="163"/>
                    <a:pt x="75" y="169"/>
                  </a:cubicBezTo>
                  <a:cubicBezTo>
                    <a:pt x="80" y="171"/>
                    <a:pt x="83" y="173"/>
                    <a:pt x="88" y="173"/>
                  </a:cubicBezTo>
                  <a:cubicBezTo>
                    <a:pt x="88" y="167"/>
                    <a:pt x="88" y="161"/>
                    <a:pt x="88" y="155"/>
                  </a:cubicBezTo>
                  <a:cubicBezTo>
                    <a:pt x="87" y="157"/>
                    <a:pt x="86" y="159"/>
                    <a:pt x="86" y="160"/>
                  </a:cubicBezTo>
                  <a:cubicBezTo>
                    <a:pt x="84" y="158"/>
                    <a:pt x="83" y="156"/>
                    <a:pt x="83" y="153"/>
                  </a:cubicBezTo>
                  <a:cubicBezTo>
                    <a:pt x="82" y="155"/>
                    <a:pt x="82" y="156"/>
                    <a:pt x="81" y="157"/>
                  </a:cubicBezTo>
                  <a:cubicBezTo>
                    <a:pt x="81" y="156"/>
                    <a:pt x="79" y="154"/>
                    <a:pt x="78" y="1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33"/>
            <p:cNvSpPr>
              <a:spLocks/>
            </p:cNvSpPr>
            <p:nvPr/>
          </p:nvSpPr>
          <p:spPr bwMode="auto">
            <a:xfrm>
              <a:off x="6395472" y="5202973"/>
              <a:ext cx="56981" cy="95147"/>
            </a:xfrm>
            <a:custGeom>
              <a:avLst/>
              <a:gdLst/>
              <a:ahLst/>
              <a:cxnLst>
                <a:cxn ang="0">
                  <a:pos x="10" y="39"/>
                </a:cxn>
                <a:cxn ang="0">
                  <a:pos x="4" y="34"/>
                </a:cxn>
                <a:cxn ang="0">
                  <a:pos x="2" y="32"/>
                </a:cxn>
                <a:cxn ang="0">
                  <a:pos x="1" y="30"/>
                </a:cxn>
                <a:cxn ang="0">
                  <a:pos x="2" y="21"/>
                </a:cxn>
                <a:cxn ang="0">
                  <a:pos x="4" y="21"/>
                </a:cxn>
                <a:cxn ang="0">
                  <a:pos x="8" y="15"/>
                </a:cxn>
                <a:cxn ang="0">
                  <a:pos x="10" y="11"/>
                </a:cxn>
                <a:cxn ang="0">
                  <a:pos x="12" y="9"/>
                </a:cxn>
                <a:cxn ang="0">
                  <a:pos x="14" y="9"/>
                </a:cxn>
                <a:cxn ang="0">
                  <a:pos x="20" y="3"/>
                </a:cxn>
                <a:cxn ang="0">
                  <a:pos x="22" y="4"/>
                </a:cxn>
                <a:cxn ang="0">
                  <a:pos x="26" y="3"/>
                </a:cxn>
                <a:cxn ang="0">
                  <a:pos x="30" y="5"/>
                </a:cxn>
                <a:cxn ang="0">
                  <a:pos x="33" y="7"/>
                </a:cxn>
                <a:cxn ang="0">
                  <a:pos x="36" y="9"/>
                </a:cxn>
                <a:cxn ang="0">
                  <a:pos x="37" y="14"/>
                </a:cxn>
                <a:cxn ang="0">
                  <a:pos x="36" y="18"/>
                </a:cxn>
                <a:cxn ang="0">
                  <a:pos x="39" y="20"/>
                </a:cxn>
                <a:cxn ang="0">
                  <a:pos x="41" y="23"/>
                </a:cxn>
                <a:cxn ang="0">
                  <a:pos x="39" y="25"/>
                </a:cxn>
                <a:cxn ang="0">
                  <a:pos x="41" y="30"/>
                </a:cxn>
                <a:cxn ang="0">
                  <a:pos x="39" y="31"/>
                </a:cxn>
                <a:cxn ang="0">
                  <a:pos x="38" y="34"/>
                </a:cxn>
                <a:cxn ang="0">
                  <a:pos x="35" y="33"/>
                </a:cxn>
                <a:cxn ang="0">
                  <a:pos x="34" y="38"/>
                </a:cxn>
                <a:cxn ang="0">
                  <a:pos x="32" y="37"/>
                </a:cxn>
                <a:cxn ang="0">
                  <a:pos x="30" y="40"/>
                </a:cxn>
                <a:cxn ang="0">
                  <a:pos x="27" y="42"/>
                </a:cxn>
                <a:cxn ang="0">
                  <a:pos x="24" y="43"/>
                </a:cxn>
                <a:cxn ang="0">
                  <a:pos x="22" y="41"/>
                </a:cxn>
                <a:cxn ang="0">
                  <a:pos x="22" y="41"/>
                </a:cxn>
                <a:cxn ang="0">
                  <a:pos x="21" y="50"/>
                </a:cxn>
                <a:cxn ang="0">
                  <a:pos x="20" y="62"/>
                </a:cxn>
                <a:cxn ang="0">
                  <a:pos x="23" y="71"/>
                </a:cxn>
                <a:cxn ang="0">
                  <a:pos x="35" y="75"/>
                </a:cxn>
                <a:cxn ang="0">
                  <a:pos x="22" y="75"/>
                </a:cxn>
                <a:cxn ang="0">
                  <a:pos x="9" y="75"/>
                </a:cxn>
                <a:cxn ang="0">
                  <a:pos x="19" y="72"/>
                </a:cxn>
                <a:cxn ang="0">
                  <a:pos x="17" y="62"/>
                </a:cxn>
                <a:cxn ang="0">
                  <a:pos x="19" y="51"/>
                </a:cxn>
                <a:cxn ang="0">
                  <a:pos x="20" y="42"/>
                </a:cxn>
                <a:cxn ang="0">
                  <a:pos x="18" y="40"/>
                </a:cxn>
                <a:cxn ang="0">
                  <a:pos x="15" y="39"/>
                </a:cxn>
                <a:cxn ang="0">
                  <a:pos x="10" y="39"/>
                </a:cxn>
              </a:cxnLst>
              <a:rect l="0" t="0" r="r" b="b"/>
              <a:pathLst>
                <a:path w="45" h="75">
                  <a:moveTo>
                    <a:pt x="10" y="39"/>
                  </a:moveTo>
                  <a:cubicBezTo>
                    <a:pt x="9" y="38"/>
                    <a:pt x="4" y="36"/>
                    <a:pt x="4" y="34"/>
                  </a:cubicBezTo>
                  <a:cubicBezTo>
                    <a:pt x="4" y="33"/>
                    <a:pt x="1" y="33"/>
                    <a:pt x="2" y="32"/>
                  </a:cubicBezTo>
                  <a:cubicBezTo>
                    <a:pt x="2" y="32"/>
                    <a:pt x="1" y="30"/>
                    <a:pt x="1" y="30"/>
                  </a:cubicBezTo>
                  <a:cubicBezTo>
                    <a:pt x="0" y="26"/>
                    <a:pt x="2" y="26"/>
                    <a:pt x="2" y="21"/>
                  </a:cubicBezTo>
                  <a:cubicBezTo>
                    <a:pt x="2" y="20"/>
                    <a:pt x="4" y="24"/>
                    <a:pt x="4" y="21"/>
                  </a:cubicBezTo>
                  <a:cubicBezTo>
                    <a:pt x="4" y="18"/>
                    <a:pt x="6" y="15"/>
                    <a:pt x="8" y="15"/>
                  </a:cubicBezTo>
                  <a:cubicBezTo>
                    <a:pt x="9" y="15"/>
                    <a:pt x="9" y="10"/>
                    <a:pt x="10" y="11"/>
                  </a:cubicBezTo>
                  <a:cubicBezTo>
                    <a:pt x="11" y="13"/>
                    <a:pt x="12" y="10"/>
                    <a:pt x="12" y="9"/>
                  </a:cubicBezTo>
                  <a:cubicBezTo>
                    <a:pt x="14" y="6"/>
                    <a:pt x="13" y="10"/>
                    <a:pt x="14" y="9"/>
                  </a:cubicBezTo>
                  <a:cubicBezTo>
                    <a:pt x="18" y="4"/>
                    <a:pt x="16" y="6"/>
                    <a:pt x="20" y="3"/>
                  </a:cubicBezTo>
                  <a:cubicBezTo>
                    <a:pt x="22" y="2"/>
                    <a:pt x="21" y="4"/>
                    <a:pt x="22" y="4"/>
                  </a:cubicBezTo>
                  <a:cubicBezTo>
                    <a:pt x="23" y="4"/>
                    <a:pt x="25" y="1"/>
                    <a:pt x="26" y="3"/>
                  </a:cubicBezTo>
                  <a:cubicBezTo>
                    <a:pt x="27" y="7"/>
                    <a:pt x="29" y="0"/>
                    <a:pt x="30" y="5"/>
                  </a:cubicBezTo>
                  <a:cubicBezTo>
                    <a:pt x="30" y="6"/>
                    <a:pt x="33" y="7"/>
                    <a:pt x="33" y="7"/>
                  </a:cubicBezTo>
                  <a:cubicBezTo>
                    <a:pt x="37" y="6"/>
                    <a:pt x="33" y="10"/>
                    <a:pt x="36" y="9"/>
                  </a:cubicBezTo>
                  <a:cubicBezTo>
                    <a:pt x="41" y="8"/>
                    <a:pt x="35" y="13"/>
                    <a:pt x="37" y="14"/>
                  </a:cubicBezTo>
                  <a:cubicBezTo>
                    <a:pt x="41" y="15"/>
                    <a:pt x="37" y="17"/>
                    <a:pt x="36" y="18"/>
                  </a:cubicBezTo>
                  <a:cubicBezTo>
                    <a:pt x="36" y="18"/>
                    <a:pt x="41" y="20"/>
                    <a:pt x="39" y="20"/>
                  </a:cubicBezTo>
                  <a:cubicBezTo>
                    <a:pt x="37" y="21"/>
                    <a:pt x="40" y="22"/>
                    <a:pt x="41" y="23"/>
                  </a:cubicBezTo>
                  <a:cubicBezTo>
                    <a:pt x="41" y="24"/>
                    <a:pt x="37" y="23"/>
                    <a:pt x="39" y="25"/>
                  </a:cubicBezTo>
                  <a:cubicBezTo>
                    <a:pt x="45" y="29"/>
                    <a:pt x="37" y="24"/>
                    <a:pt x="41" y="30"/>
                  </a:cubicBezTo>
                  <a:cubicBezTo>
                    <a:pt x="42" y="31"/>
                    <a:pt x="40" y="31"/>
                    <a:pt x="39" y="31"/>
                  </a:cubicBezTo>
                  <a:cubicBezTo>
                    <a:pt x="37" y="31"/>
                    <a:pt x="39" y="33"/>
                    <a:pt x="38" y="34"/>
                  </a:cubicBezTo>
                  <a:cubicBezTo>
                    <a:pt x="37" y="34"/>
                    <a:pt x="36" y="31"/>
                    <a:pt x="35" y="33"/>
                  </a:cubicBezTo>
                  <a:cubicBezTo>
                    <a:pt x="35" y="34"/>
                    <a:pt x="34" y="38"/>
                    <a:pt x="34" y="38"/>
                  </a:cubicBezTo>
                  <a:cubicBezTo>
                    <a:pt x="33" y="38"/>
                    <a:pt x="33" y="36"/>
                    <a:pt x="32" y="37"/>
                  </a:cubicBezTo>
                  <a:cubicBezTo>
                    <a:pt x="31" y="37"/>
                    <a:pt x="32" y="43"/>
                    <a:pt x="30" y="40"/>
                  </a:cubicBezTo>
                  <a:cubicBezTo>
                    <a:pt x="29" y="38"/>
                    <a:pt x="28" y="43"/>
                    <a:pt x="27" y="42"/>
                  </a:cubicBezTo>
                  <a:cubicBezTo>
                    <a:pt x="25" y="42"/>
                    <a:pt x="26" y="41"/>
                    <a:pt x="24" y="43"/>
                  </a:cubicBezTo>
                  <a:cubicBezTo>
                    <a:pt x="23" y="44"/>
                    <a:pt x="23" y="41"/>
                    <a:pt x="22" y="41"/>
                  </a:cubicBezTo>
                  <a:cubicBezTo>
                    <a:pt x="22" y="41"/>
                    <a:pt x="22" y="41"/>
                    <a:pt x="22" y="41"/>
                  </a:cubicBezTo>
                  <a:cubicBezTo>
                    <a:pt x="21" y="44"/>
                    <a:pt x="21" y="47"/>
                    <a:pt x="21" y="50"/>
                  </a:cubicBezTo>
                  <a:cubicBezTo>
                    <a:pt x="21" y="55"/>
                    <a:pt x="22" y="58"/>
                    <a:pt x="20" y="62"/>
                  </a:cubicBezTo>
                  <a:cubicBezTo>
                    <a:pt x="19" y="65"/>
                    <a:pt x="20" y="68"/>
                    <a:pt x="23" y="71"/>
                  </a:cubicBezTo>
                  <a:cubicBezTo>
                    <a:pt x="25" y="73"/>
                    <a:pt x="35" y="74"/>
                    <a:pt x="35" y="75"/>
                  </a:cubicBezTo>
                  <a:cubicBezTo>
                    <a:pt x="35" y="75"/>
                    <a:pt x="29" y="75"/>
                    <a:pt x="22" y="75"/>
                  </a:cubicBezTo>
                  <a:cubicBezTo>
                    <a:pt x="15" y="75"/>
                    <a:pt x="9" y="75"/>
                    <a:pt x="9" y="75"/>
                  </a:cubicBezTo>
                  <a:cubicBezTo>
                    <a:pt x="9" y="72"/>
                    <a:pt x="22" y="75"/>
                    <a:pt x="19" y="72"/>
                  </a:cubicBezTo>
                  <a:cubicBezTo>
                    <a:pt x="17" y="70"/>
                    <a:pt x="16" y="66"/>
                    <a:pt x="17" y="62"/>
                  </a:cubicBezTo>
                  <a:cubicBezTo>
                    <a:pt x="19" y="59"/>
                    <a:pt x="19" y="55"/>
                    <a:pt x="19" y="51"/>
                  </a:cubicBezTo>
                  <a:cubicBezTo>
                    <a:pt x="19" y="47"/>
                    <a:pt x="19" y="45"/>
                    <a:pt x="20" y="42"/>
                  </a:cubicBezTo>
                  <a:cubicBezTo>
                    <a:pt x="19" y="43"/>
                    <a:pt x="18" y="43"/>
                    <a:pt x="18" y="40"/>
                  </a:cubicBezTo>
                  <a:cubicBezTo>
                    <a:pt x="18" y="40"/>
                    <a:pt x="17" y="38"/>
                    <a:pt x="15" y="39"/>
                  </a:cubicBezTo>
                  <a:cubicBezTo>
                    <a:pt x="14" y="39"/>
                    <a:pt x="11" y="40"/>
                    <a:pt x="10"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34"/>
            <p:cNvSpPr>
              <a:spLocks/>
            </p:cNvSpPr>
            <p:nvPr/>
          </p:nvSpPr>
          <p:spPr bwMode="auto">
            <a:xfrm>
              <a:off x="6006820" y="5168570"/>
              <a:ext cx="58594" cy="95147"/>
            </a:xfrm>
            <a:custGeom>
              <a:avLst/>
              <a:gdLst/>
              <a:ahLst/>
              <a:cxnLst>
                <a:cxn ang="0">
                  <a:pos x="11" y="39"/>
                </a:cxn>
                <a:cxn ang="0">
                  <a:pos x="5" y="34"/>
                </a:cxn>
                <a:cxn ang="0">
                  <a:pos x="2" y="32"/>
                </a:cxn>
                <a:cxn ang="0">
                  <a:pos x="2" y="30"/>
                </a:cxn>
                <a:cxn ang="0">
                  <a:pos x="2" y="21"/>
                </a:cxn>
                <a:cxn ang="0">
                  <a:pos x="4" y="21"/>
                </a:cxn>
                <a:cxn ang="0">
                  <a:pos x="8" y="15"/>
                </a:cxn>
                <a:cxn ang="0">
                  <a:pos x="11" y="11"/>
                </a:cxn>
                <a:cxn ang="0">
                  <a:pos x="13" y="9"/>
                </a:cxn>
                <a:cxn ang="0">
                  <a:pos x="15" y="8"/>
                </a:cxn>
                <a:cxn ang="0">
                  <a:pos x="21" y="3"/>
                </a:cxn>
                <a:cxn ang="0">
                  <a:pos x="23" y="4"/>
                </a:cxn>
                <a:cxn ang="0">
                  <a:pos x="27" y="3"/>
                </a:cxn>
                <a:cxn ang="0">
                  <a:pos x="30" y="5"/>
                </a:cxn>
                <a:cxn ang="0">
                  <a:pos x="34" y="6"/>
                </a:cxn>
                <a:cxn ang="0">
                  <a:pos x="37" y="9"/>
                </a:cxn>
                <a:cxn ang="0">
                  <a:pos x="38" y="14"/>
                </a:cxn>
                <a:cxn ang="0">
                  <a:pos x="37" y="18"/>
                </a:cxn>
                <a:cxn ang="0">
                  <a:pos x="40" y="20"/>
                </a:cxn>
                <a:cxn ang="0">
                  <a:pos x="41" y="23"/>
                </a:cxn>
                <a:cxn ang="0">
                  <a:pos x="40" y="25"/>
                </a:cxn>
                <a:cxn ang="0">
                  <a:pos x="41" y="30"/>
                </a:cxn>
                <a:cxn ang="0">
                  <a:pos x="39" y="31"/>
                </a:cxn>
                <a:cxn ang="0">
                  <a:pos x="39" y="34"/>
                </a:cxn>
                <a:cxn ang="0">
                  <a:pos x="36" y="33"/>
                </a:cxn>
                <a:cxn ang="0">
                  <a:pos x="35" y="38"/>
                </a:cxn>
                <a:cxn ang="0">
                  <a:pos x="33" y="36"/>
                </a:cxn>
                <a:cxn ang="0">
                  <a:pos x="30" y="39"/>
                </a:cxn>
                <a:cxn ang="0">
                  <a:pos x="28" y="42"/>
                </a:cxn>
                <a:cxn ang="0">
                  <a:pos x="25" y="43"/>
                </a:cxn>
                <a:cxn ang="0">
                  <a:pos x="23" y="41"/>
                </a:cxn>
                <a:cxn ang="0">
                  <a:pos x="23" y="41"/>
                </a:cxn>
                <a:cxn ang="0">
                  <a:pos x="22" y="50"/>
                </a:cxn>
                <a:cxn ang="0">
                  <a:pos x="21" y="62"/>
                </a:cxn>
                <a:cxn ang="0">
                  <a:pos x="24" y="71"/>
                </a:cxn>
                <a:cxn ang="0">
                  <a:pos x="35" y="74"/>
                </a:cxn>
                <a:cxn ang="0">
                  <a:pos x="22" y="75"/>
                </a:cxn>
                <a:cxn ang="0">
                  <a:pos x="10" y="74"/>
                </a:cxn>
                <a:cxn ang="0">
                  <a:pos x="20" y="72"/>
                </a:cxn>
                <a:cxn ang="0">
                  <a:pos x="18" y="62"/>
                </a:cxn>
                <a:cxn ang="0">
                  <a:pos x="20" y="51"/>
                </a:cxn>
                <a:cxn ang="0">
                  <a:pos x="20" y="42"/>
                </a:cxn>
                <a:cxn ang="0">
                  <a:pos x="19" y="40"/>
                </a:cxn>
                <a:cxn ang="0">
                  <a:pos x="16" y="38"/>
                </a:cxn>
                <a:cxn ang="0">
                  <a:pos x="11" y="39"/>
                </a:cxn>
              </a:cxnLst>
              <a:rect l="0" t="0" r="r" b="b"/>
              <a:pathLst>
                <a:path w="46" h="75">
                  <a:moveTo>
                    <a:pt x="11" y="39"/>
                  </a:moveTo>
                  <a:cubicBezTo>
                    <a:pt x="10" y="38"/>
                    <a:pt x="4" y="36"/>
                    <a:pt x="5" y="34"/>
                  </a:cubicBezTo>
                  <a:cubicBezTo>
                    <a:pt x="5" y="33"/>
                    <a:pt x="2" y="33"/>
                    <a:pt x="2" y="32"/>
                  </a:cubicBezTo>
                  <a:cubicBezTo>
                    <a:pt x="3" y="32"/>
                    <a:pt x="2" y="30"/>
                    <a:pt x="2" y="30"/>
                  </a:cubicBezTo>
                  <a:cubicBezTo>
                    <a:pt x="0" y="26"/>
                    <a:pt x="2" y="25"/>
                    <a:pt x="2" y="21"/>
                  </a:cubicBezTo>
                  <a:cubicBezTo>
                    <a:pt x="2" y="20"/>
                    <a:pt x="4" y="23"/>
                    <a:pt x="4" y="21"/>
                  </a:cubicBezTo>
                  <a:cubicBezTo>
                    <a:pt x="5" y="18"/>
                    <a:pt x="6" y="15"/>
                    <a:pt x="8" y="15"/>
                  </a:cubicBezTo>
                  <a:cubicBezTo>
                    <a:pt x="10" y="15"/>
                    <a:pt x="10" y="10"/>
                    <a:pt x="11" y="11"/>
                  </a:cubicBezTo>
                  <a:cubicBezTo>
                    <a:pt x="12" y="12"/>
                    <a:pt x="12" y="10"/>
                    <a:pt x="13" y="9"/>
                  </a:cubicBezTo>
                  <a:cubicBezTo>
                    <a:pt x="14" y="6"/>
                    <a:pt x="13" y="10"/>
                    <a:pt x="15" y="8"/>
                  </a:cubicBezTo>
                  <a:cubicBezTo>
                    <a:pt x="19" y="4"/>
                    <a:pt x="17" y="6"/>
                    <a:pt x="21" y="3"/>
                  </a:cubicBezTo>
                  <a:cubicBezTo>
                    <a:pt x="23" y="2"/>
                    <a:pt x="22" y="4"/>
                    <a:pt x="23" y="4"/>
                  </a:cubicBezTo>
                  <a:cubicBezTo>
                    <a:pt x="24" y="4"/>
                    <a:pt x="26" y="1"/>
                    <a:pt x="27" y="3"/>
                  </a:cubicBezTo>
                  <a:cubicBezTo>
                    <a:pt x="28" y="7"/>
                    <a:pt x="30" y="0"/>
                    <a:pt x="30" y="5"/>
                  </a:cubicBezTo>
                  <a:cubicBezTo>
                    <a:pt x="30" y="6"/>
                    <a:pt x="34" y="6"/>
                    <a:pt x="34" y="6"/>
                  </a:cubicBezTo>
                  <a:cubicBezTo>
                    <a:pt x="38" y="6"/>
                    <a:pt x="34" y="10"/>
                    <a:pt x="37" y="9"/>
                  </a:cubicBezTo>
                  <a:cubicBezTo>
                    <a:pt x="42" y="7"/>
                    <a:pt x="36" y="13"/>
                    <a:pt x="38" y="14"/>
                  </a:cubicBezTo>
                  <a:cubicBezTo>
                    <a:pt x="42" y="15"/>
                    <a:pt x="37" y="17"/>
                    <a:pt x="37" y="18"/>
                  </a:cubicBezTo>
                  <a:cubicBezTo>
                    <a:pt x="37" y="18"/>
                    <a:pt x="42" y="19"/>
                    <a:pt x="40" y="20"/>
                  </a:cubicBezTo>
                  <a:cubicBezTo>
                    <a:pt x="38" y="21"/>
                    <a:pt x="41" y="21"/>
                    <a:pt x="41" y="23"/>
                  </a:cubicBezTo>
                  <a:cubicBezTo>
                    <a:pt x="42" y="24"/>
                    <a:pt x="38" y="23"/>
                    <a:pt x="40" y="25"/>
                  </a:cubicBezTo>
                  <a:cubicBezTo>
                    <a:pt x="46" y="29"/>
                    <a:pt x="38" y="24"/>
                    <a:pt x="41" y="30"/>
                  </a:cubicBezTo>
                  <a:cubicBezTo>
                    <a:pt x="42" y="31"/>
                    <a:pt x="41" y="31"/>
                    <a:pt x="39" y="31"/>
                  </a:cubicBezTo>
                  <a:cubicBezTo>
                    <a:pt x="38" y="31"/>
                    <a:pt x="39" y="33"/>
                    <a:pt x="39" y="34"/>
                  </a:cubicBezTo>
                  <a:cubicBezTo>
                    <a:pt x="38" y="34"/>
                    <a:pt x="37" y="31"/>
                    <a:pt x="36" y="33"/>
                  </a:cubicBezTo>
                  <a:cubicBezTo>
                    <a:pt x="36" y="34"/>
                    <a:pt x="35" y="38"/>
                    <a:pt x="35" y="38"/>
                  </a:cubicBezTo>
                  <a:cubicBezTo>
                    <a:pt x="34" y="38"/>
                    <a:pt x="34" y="36"/>
                    <a:pt x="33" y="36"/>
                  </a:cubicBezTo>
                  <a:cubicBezTo>
                    <a:pt x="32" y="37"/>
                    <a:pt x="32" y="43"/>
                    <a:pt x="30" y="39"/>
                  </a:cubicBezTo>
                  <a:cubicBezTo>
                    <a:pt x="29" y="38"/>
                    <a:pt x="29" y="43"/>
                    <a:pt x="28" y="42"/>
                  </a:cubicBezTo>
                  <a:cubicBezTo>
                    <a:pt x="26" y="41"/>
                    <a:pt x="27" y="41"/>
                    <a:pt x="25" y="43"/>
                  </a:cubicBezTo>
                  <a:cubicBezTo>
                    <a:pt x="24" y="43"/>
                    <a:pt x="24" y="41"/>
                    <a:pt x="23" y="41"/>
                  </a:cubicBezTo>
                  <a:cubicBezTo>
                    <a:pt x="23" y="41"/>
                    <a:pt x="23" y="41"/>
                    <a:pt x="23" y="41"/>
                  </a:cubicBezTo>
                  <a:cubicBezTo>
                    <a:pt x="22" y="44"/>
                    <a:pt x="22" y="46"/>
                    <a:pt x="22" y="50"/>
                  </a:cubicBezTo>
                  <a:cubicBezTo>
                    <a:pt x="22" y="54"/>
                    <a:pt x="23" y="58"/>
                    <a:pt x="21" y="62"/>
                  </a:cubicBezTo>
                  <a:cubicBezTo>
                    <a:pt x="20" y="65"/>
                    <a:pt x="21" y="68"/>
                    <a:pt x="24" y="71"/>
                  </a:cubicBezTo>
                  <a:cubicBezTo>
                    <a:pt x="26" y="73"/>
                    <a:pt x="35" y="74"/>
                    <a:pt x="35" y="74"/>
                  </a:cubicBezTo>
                  <a:cubicBezTo>
                    <a:pt x="35" y="75"/>
                    <a:pt x="30" y="75"/>
                    <a:pt x="22" y="75"/>
                  </a:cubicBezTo>
                  <a:cubicBezTo>
                    <a:pt x="15" y="75"/>
                    <a:pt x="10" y="75"/>
                    <a:pt x="10" y="74"/>
                  </a:cubicBezTo>
                  <a:cubicBezTo>
                    <a:pt x="9" y="72"/>
                    <a:pt x="23" y="75"/>
                    <a:pt x="20" y="72"/>
                  </a:cubicBezTo>
                  <a:cubicBezTo>
                    <a:pt x="18" y="70"/>
                    <a:pt x="16" y="66"/>
                    <a:pt x="18" y="62"/>
                  </a:cubicBezTo>
                  <a:cubicBezTo>
                    <a:pt x="19" y="58"/>
                    <a:pt x="20" y="55"/>
                    <a:pt x="20" y="51"/>
                  </a:cubicBezTo>
                  <a:cubicBezTo>
                    <a:pt x="20" y="47"/>
                    <a:pt x="20" y="45"/>
                    <a:pt x="20" y="42"/>
                  </a:cubicBezTo>
                  <a:cubicBezTo>
                    <a:pt x="20" y="43"/>
                    <a:pt x="19" y="43"/>
                    <a:pt x="19" y="40"/>
                  </a:cubicBezTo>
                  <a:cubicBezTo>
                    <a:pt x="19" y="40"/>
                    <a:pt x="17" y="38"/>
                    <a:pt x="16" y="38"/>
                  </a:cubicBezTo>
                  <a:cubicBezTo>
                    <a:pt x="14" y="39"/>
                    <a:pt x="12" y="40"/>
                    <a:pt x="11"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6314301" y="5152443"/>
              <a:ext cx="86009" cy="143527"/>
            </a:xfrm>
            <a:custGeom>
              <a:avLst/>
              <a:gdLst/>
              <a:ahLst/>
              <a:cxnLst>
                <a:cxn ang="0">
                  <a:pos x="16" y="58"/>
                </a:cxn>
                <a:cxn ang="0">
                  <a:pos x="7" y="51"/>
                </a:cxn>
                <a:cxn ang="0">
                  <a:pos x="3" y="48"/>
                </a:cxn>
                <a:cxn ang="0">
                  <a:pos x="2" y="45"/>
                </a:cxn>
                <a:cxn ang="0">
                  <a:pos x="3" y="32"/>
                </a:cxn>
                <a:cxn ang="0">
                  <a:pos x="6" y="31"/>
                </a:cxn>
                <a:cxn ang="0">
                  <a:pos x="12" y="22"/>
                </a:cxn>
                <a:cxn ang="0">
                  <a:pos x="15" y="17"/>
                </a:cxn>
                <a:cxn ang="0">
                  <a:pos x="19" y="13"/>
                </a:cxn>
                <a:cxn ang="0">
                  <a:pos x="22" y="13"/>
                </a:cxn>
                <a:cxn ang="0">
                  <a:pos x="31" y="5"/>
                </a:cxn>
                <a:cxn ang="0">
                  <a:pos x="33" y="5"/>
                </a:cxn>
                <a:cxn ang="0">
                  <a:pos x="39" y="4"/>
                </a:cxn>
                <a:cxn ang="0">
                  <a:pos x="45" y="7"/>
                </a:cxn>
                <a:cxn ang="0">
                  <a:pos x="51" y="10"/>
                </a:cxn>
                <a:cxn ang="0">
                  <a:pos x="54" y="14"/>
                </a:cxn>
                <a:cxn ang="0">
                  <a:pos x="56" y="20"/>
                </a:cxn>
                <a:cxn ang="0">
                  <a:pos x="55" y="27"/>
                </a:cxn>
                <a:cxn ang="0">
                  <a:pos x="59" y="30"/>
                </a:cxn>
                <a:cxn ang="0">
                  <a:pos x="61" y="34"/>
                </a:cxn>
                <a:cxn ang="0">
                  <a:pos x="59" y="37"/>
                </a:cxn>
                <a:cxn ang="0">
                  <a:pos x="61" y="45"/>
                </a:cxn>
                <a:cxn ang="0">
                  <a:pos x="58" y="46"/>
                </a:cxn>
                <a:cxn ang="0">
                  <a:pos x="58" y="50"/>
                </a:cxn>
                <a:cxn ang="0">
                  <a:pos x="53" y="50"/>
                </a:cxn>
                <a:cxn ang="0">
                  <a:pos x="51" y="57"/>
                </a:cxn>
                <a:cxn ang="0">
                  <a:pos x="49" y="54"/>
                </a:cxn>
                <a:cxn ang="0">
                  <a:pos x="45" y="59"/>
                </a:cxn>
                <a:cxn ang="0">
                  <a:pos x="41" y="63"/>
                </a:cxn>
                <a:cxn ang="0">
                  <a:pos x="36" y="64"/>
                </a:cxn>
                <a:cxn ang="0">
                  <a:pos x="34" y="61"/>
                </a:cxn>
                <a:cxn ang="0">
                  <a:pos x="34" y="61"/>
                </a:cxn>
                <a:cxn ang="0">
                  <a:pos x="32" y="75"/>
                </a:cxn>
                <a:cxn ang="0">
                  <a:pos x="31" y="93"/>
                </a:cxn>
                <a:cxn ang="0">
                  <a:pos x="35" y="106"/>
                </a:cxn>
                <a:cxn ang="0">
                  <a:pos x="52" y="111"/>
                </a:cxn>
                <a:cxn ang="0">
                  <a:pos x="33" y="113"/>
                </a:cxn>
                <a:cxn ang="0">
                  <a:pos x="14" y="111"/>
                </a:cxn>
                <a:cxn ang="0">
                  <a:pos x="30" y="108"/>
                </a:cxn>
                <a:cxn ang="0">
                  <a:pos x="26" y="93"/>
                </a:cxn>
                <a:cxn ang="0">
                  <a:pos x="29" y="76"/>
                </a:cxn>
                <a:cxn ang="0">
                  <a:pos x="30" y="62"/>
                </a:cxn>
                <a:cxn ang="0">
                  <a:pos x="28" y="59"/>
                </a:cxn>
                <a:cxn ang="0">
                  <a:pos x="23" y="58"/>
                </a:cxn>
                <a:cxn ang="0">
                  <a:pos x="16" y="58"/>
                </a:cxn>
              </a:cxnLst>
              <a:rect l="0" t="0" r="r" b="b"/>
              <a:pathLst>
                <a:path w="68" h="113">
                  <a:moveTo>
                    <a:pt x="16" y="58"/>
                  </a:moveTo>
                  <a:cubicBezTo>
                    <a:pt x="14" y="56"/>
                    <a:pt x="6" y="53"/>
                    <a:pt x="7" y="51"/>
                  </a:cubicBezTo>
                  <a:cubicBezTo>
                    <a:pt x="7" y="49"/>
                    <a:pt x="3" y="49"/>
                    <a:pt x="3" y="48"/>
                  </a:cubicBezTo>
                  <a:cubicBezTo>
                    <a:pt x="3" y="48"/>
                    <a:pt x="2" y="45"/>
                    <a:pt x="2" y="45"/>
                  </a:cubicBezTo>
                  <a:cubicBezTo>
                    <a:pt x="0" y="39"/>
                    <a:pt x="3" y="38"/>
                    <a:pt x="3" y="32"/>
                  </a:cubicBezTo>
                  <a:cubicBezTo>
                    <a:pt x="3" y="30"/>
                    <a:pt x="6" y="35"/>
                    <a:pt x="6" y="31"/>
                  </a:cubicBezTo>
                  <a:cubicBezTo>
                    <a:pt x="6" y="27"/>
                    <a:pt x="9" y="23"/>
                    <a:pt x="12" y="22"/>
                  </a:cubicBezTo>
                  <a:cubicBezTo>
                    <a:pt x="14" y="22"/>
                    <a:pt x="14" y="15"/>
                    <a:pt x="15" y="17"/>
                  </a:cubicBezTo>
                  <a:cubicBezTo>
                    <a:pt x="18" y="19"/>
                    <a:pt x="18" y="15"/>
                    <a:pt x="19" y="13"/>
                  </a:cubicBezTo>
                  <a:cubicBezTo>
                    <a:pt x="21" y="8"/>
                    <a:pt x="20" y="15"/>
                    <a:pt x="22" y="13"/>
                  </a:cubicBezTo>
                  <a:cubicBezTo>
                    <a:pt x="28" y="6"/>
                    <a:pt x="25" y="9"/>
                    <a:pt x="31" y="5"/>
                  </a:cubicBezTo>
                  <a:cubicBezTo>
                    <a:pt x="33" y="3"/>
                    <a:pt x="32" y="5"/>
                    <a:pt x="33" y="5"/>
                  </a:cubicBezTo>
                  <a:cubicBezTo>
                    <a:pt x="35" y="5"/>
                    <a:pt x="38" y="2"/>
                    <a:pt x="39" y="4"/>
                  </a:cubicBezTo>
                  <a:cubicBezTo>
                    <a:pt x="41" y="10"/>
                    <a:pt x="44" y="0"/>
                    <a:pt x="45" y="7"/>
                  </a:cubicBezTo>
                  <a:cubicBezTo>
                    <a:pt x="45" y="8"/>
                    <a:pt x="50" y="10"/>
                    <a:pt x="51" y="10"/>
                  </a:cubicBezTo>
                  <a:cubicBezTo>
                    <a:pt x="56" y="9"/>
                    <a:pt x="50" y="15"/>
                    <a:pt x="54" y="14"/>
                  </a:cubicBezTo>
                  <a:cubicBezTo>
                    <a:pt x="62" y="11"/>
                    <a:pt x="53" y="20"/>
                    <a:pt x="56" y="20"/>
                  </a:cubicBezTo>
                  <a:cubicBezTo>
                    <a:pt x="63" y="22"/>
                    <a:pt x="55" y="25"/>
                    <a:pt x="55" y="27"/>
                  </a:cubicBezTo>
                  <a:cubicBezTo>
                    <a:pt x="55" y="27"/>
                    <a:pt x="62" y="29"/>
                    <a:pt x="59" y="30"/>
                  </a:cubicBezTo>
                  <a:cubicBezTo>
                    <a:pt x="57" y="31"/>
                    <a:pt x="61" y="32"/>
                    <a:pt x="61" y="34"/>
                  </a:cubicBezTo>
                  <a:cubicBezTo>
                    <a:pt x="62" y="36"/>
                    <a:pt x="56" y="35"/>
                    <a:pt x="59" y="37"/>
                  </a:cubicBezTo>
                  <a:cubicBezTo>
                    <a:pt x="68" y="43"/>
                    <a:pt x="56" y="36"/>
                    <a:pt x="61" y="45"/>
                  </a:cubicBezTo>
                  <a:cubicBezTo>
                    <a:pt x="63" y="47"/>
                    <a:pt x="61" y="46"/>
                    <a:pt x="58" y="46"/>
                  </a:cubicBezTo>
                  <a:cubicBezTo>
                    <a:pt x="56" y="46"/>
                    <a:pt x="58" y="50"/>
                    <a:pt x="58" y="50"/>
                  </a:cubicBezTo>
                  <a:cubicBezTo>
                    <a:pt x="57" y="51"/>
                    <a:pt x="55" y="47"/>
                    <a:pt x="53" y="50"/>
                  </a:cubicBezTo>
                  <a:cubicBezTo>
                    <a:pt x="53" y="51"/>
                    <a:pt x="52" y="57"/>
                    <a:pt x="51" y="57"/>
                  </a:cubicBezTo>
                  <a:cubicBezTo>
                    <a:pt x="51" y="57"/>
                    <a:pt x="50" y="54"/>
                    <a:pt x="49" y="54"/>
                  </a:cubicBezTo>
                  <a:cubicBezTo>
                    <a:pt x="47" y="55"/>
                    <a:pt x="48" y="64"/>
                    <a:pt x="45" y="59"/>
                  </a:cubicBezTo>
                  <a:cubicBezTo>
                    <a:pt x="43" y="57"/>
                    <a:pt x="43" y="64"/>
                    <a:pt x="41" y="63"/>
                  </a:cubicBezTo>
                  <a:cubicBezTo>
                    <a:pt x="38" y="62"/>
                    <a:pt x="40" y="61"/>
                    <a:pt x="36" y="64"/>
                  </a:cubicBezTo>
                  <a:cubicBezTo>
                    <a:pt x="35" y="65"/>
                    <a:pt x="36" y="61"/>
                    <a:pt x="34" y="61"/>
                  </a:cubicBezTo>
                  <a:cubicBezTo>
                    <a:pt x="34" y="61"/>
                    <a:pt x="34" y="61"/>
                    <a:pt x="34" y="61"/>
                  </a:cubicBezTo>
                  <a:cubicBezTo>
                    <a:pt x="33" y="65"/>
                    <a:pt x="32" y="69"/>
                    <a:pt x="32" y="75"/>
                  </a:cubicBezTo>
                  <a:cubicBezTo>
                    <a:pt x="32" y="81"/>
                    <a:pt x="34" y="86"/>
                    <a:pt x="31" y="93"/>
                  </a:cubicBezTo>
                  <a:cubicBezTo>
                    <a:pt x="29" y="98"/>
                    <a:pt x="31" y="102"/>
                    <a:pt x="35" y="106"/>
                  </a:cubicBezTo>
                  <a:cubicBezTo>
                    <a:pt x="39" y="109"/>
                    <a:pt x="52" y="111"/>
                    <a:pt x="52" y="111"/>
                  </a:cubicBezTo>
                  <a:cubicBezTo>
                    <a:pt x="52" y="112"/>
                    <a:pt x="44" y="113"/>
                    <a:pt x="33" y="113"/>
                  </a:cubicBezTo>
                  <a:cubicBezTo>
                    <a:pt x="22" y="113"/>
                    <a:pt x="14" y="112"/>
                    <a:pt x="14" y="111"/>
                  </a:cubicBezTo>
                  <a:cubicBezTo>
                    <a:pt x="14" y="108"/>
                    <a:pt x="34" y="112"/>
                    <a:pt x="30" y="108"/>
                  </a:cubicBezTo>
                  <a:cubicBezTo>
                    <a:pt x="26" y="104"/>
                    <a:pt x="24" y="98"/>
                    <a:pt x="26" y="93"/>
                  </a:cubicBezTo>
                  <a:cubicBezTo>
                    <a:pt x="28" y="87"/>
                    <a:pt x="29" y="82"/>
                    <a:pt x="29" y="76"/>
                  </a:cubicBezTo>
                  <a:cubicBezTo>
                    <a:pt x="29" y="71"/>
                    <a:pt x="29" y="67"/>
                    <a:pt x="30" y="62"/>
                  </a:cubicBezTo>
                  <a:cubicBezTo>
                    <a:pt x="29" y="64"/>
                    <a:pt x="28" y="65"/>
                    <a:pt x="28" y="59"/>
                  </a:cubicBezTo>
                  <a:cubicBezTo>
                    <a:pt x="28" y="59"/>
                    <a:pt x="25" y="56"/>
                    <a:pt x="23" y="58"/>
                  </a:cubicBezTo>
                  <a:cubicBezTo>
                    <a:pt x="21" y="58"/>
                    <a:pt x="17" y="60"/>
                    <a:pt x="16" y="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36"/>
            <p:cNvSpPr>
              <a:spLocks/>
            </p:cNvSpPr>
            <p:nvPr/>
          </p:nvSpPr>
          <p:spPr bwMode="auto">
            <a:xfrm>
              <a:off x="5369281" y="5008916"/>
              <a:ext cx="175243" cy="229536"/>
            </a:xfrm>
            <a:custGeom>
              <a:avLst/>
              <a:gdLst/>
              <a:ahLst/>
              <a:cxnLst>
                <a:cxn ang="0">
                  <a:pos x="23" y="99"/>
                </a:cxn>
                <a:cxn ang="0">
                  <a:pos x="21" y="90"/>
                </a:cxn>
                <a:cxn ang="0">
                  <a:pos x="20" y="81"/>
                </a:cxn>
                <a:cxn ang="0">
                  <a:pos x="28" y="63"/>
                </a:cxn>
                <a:cxn ang="0">
                  <a:pos x="33" y="52"/>
                </a:cxn>
                <a:cxn ang="0">
                  <a:pos x="45" y="39"/>
                </a:cxn>
                <a:cxn ang="0">
                  <a:pos x="67" y="0"/>
                </a:cxn>
                <a:cxn ang="0">
                  <a:pos x="82" y="28"/>
                </a:cxn>
                <a:cxn ang="0">
                  <a:pos x="85" y="34"/>
                </a:cxn>
                <a:cxn ang="0">
                  <a:pos x="86" y="43"/>
                </a:cxn>
                <a:cxn ang="0">
                  <a:pos x="91" y="50"/>
                </a:cxn>
                <a:cxn ang="0">
                  <a:pos x="98" y="54"/>
                </a:cxn>
                <a:cxn ang="0">
                  <a:pos x="101" y="59"/>
                </a:cxn>
                <a:cxn ang="0">
                  <a:pos x="103" y="75"/>
                </a:cxn>
                <a:cxn ang="0">
                  <a:pos x="103" y="82"/>
                </a:cxn>
                <a:cxn ang="0">
                  <a:pos x="103" y="90"/>
                </a:cxn>
                <a:cxn ang="0">
                  <a:pos x="98" y="97"/>
                </a:cxn>
                <a:cxn ang="0">
                  <a:pos x="102" y="107"/>
                </a:cxn>
                <a:cxn ang="0">
                  <a:pos x="117" y="119"/>
                </a:cxn>
                <a:cxn ang="0">
                  <a:pos x="128" y="138"/>
                </a:cxn>
                <a:cxn ang="0">
                  <a:pos x="121" y="153"/>
                </a:cxn>
                <a:cxn ang="0">
                  <a:pos x="138" y="157"/>
                </a:cxn>
                <a:cxn ang="0">
                  <a:pos x="100" y="164"/>
                </a:cxn>
                <a:cxn ang="0">
                  <a:pos x="81" y="166"/>
                </a:cxn>
                <a:cxn ang="0">
                  <a:pos x="71" y="180"/>
                </a:cxn>
                <a:cxn ang="0">
                  <a:pos x="50" y="179"/>
                </a:cxn>
                <a:cxn ang="0">
                  <a:pos x="56" y="165"/>
                </a:cxn>
                <a:cxn ang="0">
                  <a:pos x="38" y="168"/>
                </a:cxn>
                <a:cxn ang="0">
                  <a:pos x="29" y="164"/>
                </a:cxn>
                <a:cxn ang="0">
                  <a:pos x="0" y="158"/>
                </a:cxn>
                <a:cxn ang="0">
                  <a:pos x="14" y="140"/>
                </a:cxn>
                <a:cxn ang="0">
                  <a:pos x="8" y="133"/>
                </a:cxn>
                <a:cxn ang="0">
                  <a:pos x="5" y="125"/>
                </a:cxn>
                <a:cxn ang="0">
                  <a:pos x="20" y="115"/>
                </a:cxn>
                <a:cxn ang="0">
                  <a:pos x="17" y="111"/>
                </a:cxn>
                <a:cxn ang="0">
                  <a:pos x="14" y="100"/>
                </a:cxn>
              </a:cxnLst>
              <a:rect l="0" t="0" r="r" b="b"/>
              <a:pathLst>
                <a:path w="138" h="181">
                  <a:moveTo>
                    <a:pt x="14" y="100"/>
                  </a:moveTo>
                  <a:cubicBezTo>
                    <a:pt x="18" y="101"/>
                    <a:pt x="21" y="100"/>
                    <a:pt x="23" y="99"/>
                  </a:cubicBezTo>
                  <a:cubicBezTo>
                    <a:pt x="22" y="97"/>
                    <a:pt x="22" y="96"/>
                    <a:pt x="24" y="94"/>
                  </a:cubicBezTo>
                  <a:cubicBezTo>
                    <a:pt x="21" y="93"/>
                    <a:pt x="21" y="93"/>
                    <a:pt x="21" y="90"/>
                  </a:cubicBezTo>
                  <a:cubicBezTo>
                    <a:pt x="24" y="90"/>
                    <a:pt x="27" y="88"/>
                    <a:pt x="29" y="86"/>
                  </a:cubicBezTo>
                  <a:cubicBezTo>
                    <a:pt x="25" y="85"/>
                    <a:pt x="23" y="85"/>
                    <a:pt x="20" y="81"/>
                  </a:cubicBezTo>
                  <a:cubicBezTo>
                    <a:pt x="29" y="80"/>
                    <a:pt x="38" y="76"/>
                    <a:pt x="42" y="68"/>
                  </a:cubicBezTo>
                  <a:cubicBezTo>
                    <a:pt x="39" y="66"/>
                    <a:pt x="30" y="66"/>
                    <a:pt x="28" y="63"/>
                  </a:cubicBezTo>
                  <a:cubicBezTo>
                    <a:pt x="33" y="61"/>
                    <a:pt x="37" y="58"/>
                    <a:pt x="39" y="54"/>
                  </a:cubicBezTo>
                  <a:cubicBezTo>
                    <a:pt x="36" y="54"/>
                    <a:pt x="35" y="54"/>
                    <a:pt x="33" y="52"/>
                  </a:cubicBezTo>
                  <a:cubicBezTo>
                    <a:pt x="40" y="50"/>
                    <a:pt x="45" y="46"/>
                    <a:pt x="48" y="42"/>
                  </a:cubicBezTo>
                  <a:cubicBezTo>
                    <a:pt x="45" y="43"/>
                    <a:pt x="45" y="42"/>
                    <a:pt x="45" y="39"/>
                  </a:cubicBezTo>
                  <a:cubicBezTo>
                    <a:pt x="42" y="40"/>
                    <a:pt x="38" y="40"/>
                    <a:pt x="36" y="38"/>
                  </a:cubicBezTo>
                  <a:cubicBezTo>
                    <a:pt x="47" y="34"/>
                    <a:pt x="62" y="14"/>
                    <a:pt x="67" y="0"/>
                  </a:cubicBezTo>
                  <a:cubicBezTo>
                    <a:pt x="70" y="10"/>
                    <a:pt x="73" y="18"/>
                    <a:pt x="81" y="24"/>
                  </a:cubicBezTo>
                  <a:cubicBezTo>
                    <a:pt x="78" y="27"/>
                    <a:pt x="78" y="26"/>
                    <a:pt x="82" y="28"/>
                  </a:cubicBezTo>
                  <a:cubicBezTo>
                    <a:pt x="81" y="29"/>
                    <a:pt x="81" y="29"/>
                    <a:pt x="81" y="30"/>
                  </a:cubicBezTo>
                  <a:cubicBezTo>
                    <a:pt x="83" y="30"/>
                    <a:pt x="89" y="33"/>
                    <a:pt x="85" y="34"/>
                  </a:cubicBezTo>
                  <a:cubicBezTo>
                    <a:pt x="89" y="37"/>
                    <a:pt x="90" y="39"/>
                    <a:pt x="95" y="41"/>
                  </a:cubicBezTo>
                  <a:cubicBezTo>
                    <a:pt x="92" y="42"/>
                    <a:pt x="89" y="42"/>
                    <a:pt x="86" y="43"/>
                  </a:cubicBezTo>
                  <a:cubicBezTo>
                    <a:pt x="88" y="46"/>
                    <a:pt x="86" y="45"/>
                    <a:pt x="83" y="45"/>
                  </a:cubicBezTo>
                  <a:cubicBezTo>
                    <a:pt x="84" y="48"/>
                    <a:pt x="88" y="50"/>
                    <a:pt x="91" y="50"/>
                  </a:cubicBezTo>
                  <a:cubicBezTo>
                    <a:pt x="92" y="52"/>
                    <a:pt x="92" y="52"/>
                    <a:pt x="91" y="54"/>
                  </a:cubicBezTo>
                  <a:cubicBezTo>
                    <a:pt x="94" y="54"/>
                    <a:pt x="95" y="54"/>
                    <a:pt x="98" y="54"/>
                  </a:cubicBezTo>
                  <a:cubicBezTo>
                    <a:pt x="98" y="56"/>
                    <a:pt x="97" y="56"/>
                    <a:pt x="95" y="57"/>
                  </a:cubicBezTo>
                  <a:cubicBezTo>
                    <a:pt x="96" y="60"/>
                    <a:pt x="99" y="59"/>
                    <a:pt x="101" y="59"/>
                  </a:cubicBezTo>
                  <a:cubicBezTo>
                    <a:pt x="99" y="63"/>
                    <a:pt x="93" y="63"/>
                    <a:pt x="89" y="63"/>
                  </a:cubicBezTo>
                  <a:cubicBezTo>
                    <a:pt x="92" y="67"/>
                    <a:pt x="96" y="72"/>
                    <a:pt x="103" y="75"/>
                  </a:cubicBezTo>
                  <a:cubicBezTo>
                    <a:pt x="101" y="78"/>
                    <a:pt x="96" y="76"/>
                    <a:pt x="92" y="77"/>
                  </a:cubicBezTo>
                  <a:cubicBezTo>
                    <a:pt x="96" y="79"/>
                    <a:pt x="99" y="81"/>
                    <a:pt x="103" y="82"/>
                  </a:cubicBezTo>
                  <a:cubicBezTo>
                    <a:pt x="103" y="84"/>
                    <a:pt x="101" y="84"/>
                    <a:pt x="99" y="85"/>
                  </a:cubicBezTo>
                  <a:cubicBezTo>
                    <a:pt x="101" y="88"/>
                    <a:pt x="102" y="87"/>
                    <a:pt x="103" y="90"/>
                  </a:cubicBezTo>
                  <a:cubicBezTo>
                    <a:pt x="104" y="91"/>
                    <a:pt x="106" y="91"/>
                    <a:pt x="108" y="91"/>
                  </a:cubicBezTo>
                  <a:cubicBezTo>
                    <a:pt x="107" y="96"/>
                    <a:pt x="102" y="97"/>
                    <a:pt x="98" y="97"/>
                  </a:cubicBezTo>
                  <a:cubicBezTo>
                    <a:pt x="102" y="99"/>
                    <a:pt x="104" y="102"/>
                    <a:pt x="111" y="102"/>
                  </a:cubicBezTo>
                  <a:cubicBezTo>
                    <a:pt x="111" y="106"/>
                    <a:pt x="105" y="106"/>
                    <a:pt x="102" y="107"/>
                  </a:cubicBezTo>
                  <a:cubicBezTo>
                    <a:pt x="110" y="113"/>
                    <a:pt x="113" y="114"/>
                    <a:pt x="122" y="114"/>
                  </a:cubicBezTo>
                  <a:cubicBezTo>
                    <a:pt x="122" y="117"/>
                    <a:pt x="120" y="118"/>
                    <a:pt x="117" y="119"/>
                  </a:cubicBezTo>
                  <a:cubicBezTo>
                    <a:pt x="117" y="126"/>
                    <a:pt x="110" y="127"/>
                    <a:pt x="104" y="128"/>
                  </a:cubicBezTo>
                  <a:cubicBezTo>
                    <a:pt x="112" y="134"/>
                    <a:pt x="118" y="136"/>
                    <a:pt x="128" y="138"/>
                  </a:cubicBezTo>
                  <a:cubicBezTo>
                    <a:pt x="128" y="144"/>
                    <a:pt x="114" y="141"/>
                    <a:pt x="110" y="143"/>
                  </a:cubicBezTo>
                  <a:cubicBezTo>
                    <a:pt x="114" y="146"/>
                    <a:pt x="113" y="148"/>
                    <a:pt x="121" y="153"/>
                  </a:cubicBezTo>
                  <a:cubicBezTo>
                    <a:pt x="120" y="155"/>
                    <a:pt x="120" y="155"/>
                    <a:pt x="118" y="155"/>
                  </a:cubicBezTo>
                  <a:cubicBezTo>
                    <a:pt x="124" y="157"/>
                    <a:pt x="130" y="158"/>
                    <a:pt x="138" y="157"/>
                  </a:cubicBezTo>
                  <a:cubicBezTo>
                    <a:pt x="138" y="161"/>
                    <a:pt x="123" y="164"/>
                    <a:pt x="119" y="164"/>
                  </a:cubicBezTo>
                  <a:cubicBezTo>
                    <a:pt x="112" y="169"/>
                    <a:pt x="109" y="167"/>
                    <a:pt x="100" y="164"/>
                  </a:cubicBezTo>
                  <a:cubicBezTo>
                    <a:pt x="101" y="168"/>
                    <a:pt x="103" y="171"/>
                    <a:pt x="107" y="176"/>
                  </a:cubicBezTo>
                  <a:cubicBezTo>
                    <a:pt x="99" y="178"/>
                    <a:pt x="87" y="170"/>
                    <a:pt x="81" y="166"/>
                  </a:cubicBezTo>
                  <a:cubicBezTo>
                    <a:pt x="81" y="172"/>
                    <a:pt x="84" y="177"/>
                    <a:pt x="89" y="180"/>
                  </a:cubicBezTo>
                  <a:cubicBezTo>
                    <a:pt x="83" y="181"/>
                    <a:pt x="80" y="178"/>
                    <a:pt x="71" y="180"/>
                  </a:cubicBezTo>
                  <a:cubicBezTo>
                    <a:pt x="69" y="180"/>
                    <a:pt x="64" y="178"/>
                    <a:pt x="64" y="178"/>
                  </a:cubicBezTo>
                  <a:cubicBezTo>
                    <a:pt x="59" y="179"/>
                    <a:pt x="55" y="180"/>
                    <a:pt x="50" y="179"/>
                  </a:cubicBezTo>
                  <a:cubicBezTo>
                    <a:pt x="55" y="176"/>
                    <a:pt x="57" y="174"/>
                    <a:pt x="60" y="168"/>
                  </a:cubicBezTo>
                  <a:cubicBezTo>
                    <a:pt x="57" y="168"/>
                    <a:pt x="55" y="168"/>
                    <a:pt x="56" y="165"/>
                  </a:cubicBezTo>
                  <a:cubicBezTo>
                    <a:pt x="50" y="168"/>
                    <a:pt x="48" y="173"/>
                    <a:pt x="43" y="164"/>
                  </a:cubicBezTo>
                  <a:cubicBezTo>
                    <a:pt x="42" y="166"/>
                    <a:pt x="40" y="167"/>
                    <a:pt x="38" y="168"/>
                  </a:cubicBezTo>
                  <a:cubicBezTo>
                    <a:pt x="37" y="166"/>
                    <a:pt x="33" y="169"/>
                    <a:pt x="30" y="170"/>
                  </a:cubicBezTo>
                  <a:cubicBezTo>
                    <a:pt x="31" y="168"/>
                    <a:pt x="30" y="166"/>
                    <a:pt x="29" y="164"/>
                  </a:cubicBezTo>
                  <a:cubicBezTo>
                    <a:pt x="24" y="159"/>
                    <a:pt x="9" y="173"/>
                    <a:pt x="7" y="161"/>
                  </a:cubicBezTo>
                  <a:cubicBezTo>
                    <a:pt x="5" y="161"/>
                    <a:pt x="0" y="161"/>
                    <a:pt x="0" y="158"/>
                  </a:cubicBezTo>
                  <a:cubicBezTo>
                    <a:pt x="12" y="158"/>
                    <a:pt x="19" y="150"/>
                    <a:pt x="25" y="141"/>
                  </a:cubicBezTo>
                  <a:cubicBezTo>
                    <a:pt x="22" y="142"/>
                    <a:pt x="16" y="143"/>
                    <a:pt x="14" y="140"/>
                  </a:cubicBezTo>
                  <a:cubicBezTo>
                    <a:pt x="15" y="139"/>
                    <a:pt x="15" y="138"/>
                    <a:pt x="15" y="137"/>
                  </a:cubicBezTo>
                  <a:cubicBezTo>
                    <a:pt x="11" y="137"/>
                    <a:pt x="9" y="137"/>
                    <a:pt x="8" y="133"/>
                  </a:cubicBezTo>
                  <a:cubicBezTo>
                    <a:pt x="11" y="133"/>
                    <a:pt x="11" y="132"/>
                    <a:pt x="12" y="131"/>
                  </a:cubicBezTo>
                  <a:cubicBezTo>
                    <a:pt x="9" y="130"/>
                    <a:pt x="6" y="128"/>
                    <a:pt x="5" y="125"/>
                  </a:cubicBezTo>
                  <a:cubicBezTo>
                    <a:pt x="14" y="125"/>
                    <a:pt x="22" y="122"/>
                    <a:pt x="26" y="116"/>
                  </a:cubicBezTo>
                  <a:cubicBezTo>
                    <a:pt x="23" y="117"/>
                    <a:pt x="23" y="117"/>
                    <a:pt x="20" y="115"/>
                  </a:cubicBezTo>
                  <a:cubicBezTo>
                    <a:pt x="21" y="115"/>
                    <a:pt x="22" y="114"/>
                    <a:pt x="22" y="113"/>
                  </a:cubicBezTo>
                  <a:cubicBezTo>
                    <a:pt x="20" y="113"/>
                    <a:pt x="19" y="112"/>
                    <a:pt x="17" y="111"/>
                  </a:cubicBezTo>
                  <a:cubicBezTo>
                    <a:pt x="20" y="110"/>
                    <a:pt x="22" y="108"/>
                    <a:pt x="23" y="107"/>
                  </a:cubicBezTo>
                  <a:cubicBezTo>
                    <a:pt x="23" y="107"/>
                    <a:pt x="12" y="105"/>
                    <a:pt x="14" y="100"/>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37"/>
            <p:cNvSpPr>
              <a:spLocks/>
            </p:cNvSpPr>
            <p:nvPr/>
          </p:nvSpPr>
          <p:spPr bwMode="auto">
            <a:xfrm>
              <a:off x="5227367" y="5080948"/>
              <a:ext cx="132238" cy="174168"/>
            </a:xfrm>
            <a:custGeom>
              <a:avLst/>
              <a:gdLst/>
              <a:ahLst/>
              <a:cxnLst>
                <a:cxn ang="0">
                  <a:pos x="17" y="75"/>
                </a:cxn>
                <a:cxn ang="0">
                  <a:pos x="16" y="68"/>
                </a:cxn>
                <a:cxn ang="0">
                  <a:pos x="15" y="62"/>
                </a:cxn>
                <a:cxn ang="0">
                  <a:pos x="21" y="47"/>
                </a:cxn>
                <a:cxn ang="0">
                  <a:pos x="24" y="39"/>
                </a:cxn>
                <a:cxn ang="0">
                  <a:pos x="34" y="29"/>
                </a:cxn>
                <a:cxn ang="0">
                  <a:pos x="50" y="0"/>
                </a:cxn>
                <a:cxn ang="0">
                  <a:pos x="61" y="21"/>
                </a:cxn>
                <a:cxn ang="0">
                  <a:pos x="64" y="26"/>
                </a:cxn>
                <a:cxn ang="0">
                  <a:pos x="64" y="32"/>
                </a:cxn>
                <a:cxn ang="0">
                  <a:pos x="69" y="38"/>
                </a:cxn>
                <a:cxn ang="0">
                  <a:pos x="74" y="41"/>
                </a:cxn>
                <a:cxn ang="0">
                  <a:pos x="76" y="45"/>
                </a:cxn>
                <a:cxn ang="0">
                  <a:pos x="77" y="57"/>
                </a:cxn>
                <a:cxn ang="0">
                  <a:pos x="78" y="62"/>
                </a:cxn>
                <a:cxn ang="0">
                  <a:pos x="77" y="68"/>
                </a:cxn>
                <a:cxn ang="0">
                  <a:pos x="74" y="74"/>
                </a:cxn>
                <a:cxn ang="0">
                  <a:pos x="77" y="81"/>
                </a:cxn>
                <a:cxn ang="0">
                  <a:pos x="88" y="90"/>
                </a:cxn>
                <a:cxn ang="0">
                  <a:pos x="96" y="104"/>
                </a:cxn>
                <a:cxn ang="0">
                  <a:pos x="91" y="115"/>
                </a:cxn>
                <a:cxn ang="0">
                  <a:pos x="104" y="119"/>
                </a:cxn>
                <a:cxn ang="0">
                  <a:pos x="76" y="124"/>
                </a:cxn>
                <a:cxn ang="0">
                  <a:pos x="61" y="126"/>
                </a:cxn>
                <a:cxn ang="0">
                  <a:pos x="53" y="136"/>
                </a:cxn>
                <a:cxn ang="0">
                  <a:pos x="37" y="136"/>
                </a:cxn>
                <a:cxn ang="0">
                  <a:pos x="42" y="125"/>
                </a:cxn>
                <a:cxn ang="0">
                  <a:pos x="29" y="127"/>
                </a:cxn>
                <a:cxn ang="0">
                  <a:pos x="22" y="124"/>
                </a:cxn>
                <a:cxn ang="0">
                  <a:pos x="0" y="119"/>
                </a:cxn>
                <a:cxn ang="0">
                  <a:pos x="10" y="106"/>
                </a:cxn>
                <a:cxn ang="0">
                  <a:pos x="6" y="101"/>
                </a:cxn>
                <a:cxn ang="0">
                  <a:pos x="3" y="94"/>
                </a:cxn>
                <a:cxn ang="0">
                  <a:pos x="15" y="87"/>
                </a:cxn>
                <a:cxn ang="0">
                  <a:pos x="13" y="84"/>
                </a:cxn>
                <a:cxn ang="0">
                  <a:pos x="10" y="76"/>
                </a:cxn>
              </a:cxnLst>
              <a:rect l="0" t="0" r="r" b="b"/>
              <a:pathLst>
                <a:path w="104" h="137">
                  <a:moveTo>
                    <a:pt x="10" y="76"/>
                  </a:moveTo>
                  <a:cubicBezTo>
                    <a:pt x="14" y="76"/>
                    <a:pt x="16" y="76"/>
                    <a:pt x="17" y="75"/>
                  </a:cubicBezTo>
                  <a:cubicBezTo>
                    <a:pt x="16" y="73"/>
                    <a:pt x="16" y="73"/>
                    <a:pt x="18" y="71"/>
                  </a:cubicBezTo>
                  <a:cubicBezTo>
                    <a:pt x="16" y="70"/>
                    <a:pt x="15" y="70"/>
                    <a:pt x="16" y="68"/>
                  </a:cubicBezTo>
                  <a:cubicBezTo>
                    <a:pt x="18" y="68"/>
                    <a:pt x="20" y="67"/>
                    <a:pt x="22" y="65"/>
                  </a:cubicBezTo>
                  <a:cubicBezTo>
                    <a:pt x="18" y="64"/>
                    <a:pt x="17" y="64"/>
                    <a:pt x="15" y="62"/>
                  </a:cubicBezTo>
                  <a:cubicBezTo>
                    <a:pt x="21" y="61"/>
                    <a:pt x="29" y="57"/>
                    <a:pt x="32" y="52"/>
                  </a:cubicBezTo>
                  <a:cubicBezTo>
                    <a:pt x="29" y="50"/>
                    <a:pt x="22" y="50"/>
                    <a:pt x="21" y="47"/>
                  </a:cubicBezTo>
                  <a:cubicBezTo>
                    <a:pt x="25" y="46"/>
                    <a:pt x="28" y="44"/>
                    <a:pt x="29" y="41"/>
                  </a:cubicBezTo>
                  <a:cubicBezTo>
                    <a:pt x="27" y="41"/>
                    <a:pt x="26" y="41"/>
                    <a:pt x="24" y="39"/>
                  </a:cubicBezTo>
                  <a:cubicBezTo>
                    <a:pt x="30" y="38"/>
                    <a:pt x="33" y="35"/>
                    <a:pt x="36" y="32"/>
                  </a:cubicBezTo>
                  <a:cubicBezTo>
                    <a:pt x="34" y="32"/>
                    <a:pt x="33" y="32"/>
                    <a:pt x="34" y="29"/>
                  </a:cubicBezTo>
                  <a:cubicBezTo>
                    <a:pt x="32" y="30"/>
                    <a:pt x="29" y="30"/>
                    <a:pt x="27" y="29"/>
                  </a:cubicBezTo>
                  <a:cubicBezTo>
                    <a:pt x="35" y="25"/>
                    <a:pt x="47" y="11"/>
                    <a:pt x="50" y="0"/>
                  </a:cubicBezTo>
                  <a:cubicBezTo>
                    <a:pt x="53" y="7"/>
                    <a:pt x="55" y="14"/>
                    <a:pt x="61" y="18"/>
                  </a:cubicBezTo>
                  <a:cubicBezTo>
                    <a:pt x="58" y="20"/>
                    <a:pt x="58" y="20"/>
                    <a:pt x="61" y="21"/>
                  </a:cubicBezTo>
                  <a:cubicBezTo>
                    <a:pt x="61" y="22"/>
                    <a:pt x="61" y="22"/>
                    <a:pt x="61" y="23"/>
                  </a:cubicBezTo>
                  <a:cubicBezTo>
                    <a:pt x="62" y="23"/>
                    <a:pt x="67" y="25"/>
                    <a:pt x="64" y="26"/>
                  </a:cubicBezTo>
                  <a:cubicBezTo>
                    <a:pt x="67" y="28"/>
                    <a:pt x="68" y="29"/>
                    <a:pt x="72" y="31"/>
                  </a:cubicBezTo>
                  <a:cubicBezTo>
                    <a:pt x="69" y="32"/>
                    <a:pt x="67" y="32"/>
                    <a:pt x="64" y="32"/>
                  </a:cubicBezTo>
                  <a:cubicBezTo>
                    <a:pt x="66" y="34"/>
                    <a:pt x="64" y="34"/>
                    <a:pt x="62" y="34"/>
                  </a:cubicBezTo>
                  <a:cubicBezTo>
                    <a:pt x="63" y="37"/>
                    <a:pt x="67" y="38"/>
                    <a:pt x="69" y="38"/>
                  </a:cubicBezTo>
                  <a:cubicBezTo>
                    <a:pt x="69" y="39"/>
                    <a:pt x="69" y="39"/>
                    <a:pt x="69" y="40"/>
                  </a:cubicBezTo>
                  <a:cubicBezTo>
                    <a:pt x="71" y="40"/>
                    <a:pt x="72" y="41"/>
                    <a:pt x="74" y="41"/>
                  </a:cubicBezTo>
                  <a:cubicBezTo>
                    <a:pt x="74" y="42"/>
                    <a:pt x="73" y="42"/>
                    <a:pt x="72" y="43"/>
                  </a:cubicBezTo>
                  <a:cubicBezTo>
                    <a:pt x="73" y="45"/>
                    <a:pt x="74" y="45"/>
                    <a:pt x="76" y="45"/>
                  </a:cubicBezTo>
                  <a:cubicBezTo>
                    <a:pt x="75" y="48"/>
                    <a:pt x="70" y="48"/>
                    <a:pt x="67" y="48"/>
                  </a:cubicBezTo>
                  <a:cubicBezTo>
                    <a:pt x="69" y="51"/>
                    <a:pt x="72" y="54"/>
                    <a:pt x="77" y="57"/>
                  </a:cubicBezTo>
                  <a:cubicBezTo>
                    <a:pt x="76" y="59"/>
                    <a:pt x="72" y="58"/>
                    <a:pt x="70" y="58"/>
                  </a:cubicBezTo>
                  <a:cubicBezTo>
                    <a:pt x="72" y="59"/>
                    <a:pt x="74" y="61"/>
                    <a:pt x="78" y="62"/>
                  </a:cubicBezTo>
                  <a:cubicBezTo>
                    <a:pt x="77" y="64"/>
                    <a:pt x="76" y="63"/>
                    <a:pt x="75" y="64"/>
                  </a:cubicBezTo>
                  <a:cubicBezTo>
                    <a:pt x="76" y="66"/>
                    <a:pt x="77" y="66"/>
                    <a:pt x="77" y="68"/>
                  </a:cubicBezTo>
                  <a:cubicBezTo>
                    <a:pt x="79" y="69"/>
                    <a:pt x="80" y="69"/>
                    <a:pt x="81" y="69"/>
                  </a:cubicBezTo>
                  <a:cubicBezTo>
                    <a:pt x="81" y="73"/>
                    <a:pt x="77" y="73"/>
                    <a:pt x="74" y="74"/>
                  </a:cubicBezTo>
                  <a:cubicBezTo>
                    <a:pt x="77" y="75"/>
                    <a:pt x="78" y="77"/>
                    <a:pt x="84" y="77"/>
                  </a:cubicBezTo>
                  <a:cubicBezTo>
                    <a:pt x="84" y="80"/>
                    <a:pt x="79" y="80"/>
                    <a:pt x="77" y="81"/>
                  </a:cubicBezTo>
                  <a:cubicBezTo>
                    <a:pt x="83" y="85"/>
                    <a:pt x="85" y="86"/>
                    <a:pt x="92" y="86"/>
                  </a:cubicBezTo>
                  <a:cubicBezTo>
                    <a:pt x="92" y="88"/>
                    <a:pt x="90" y="89"/>
                    <a:pt x="88" y="90"/>
                  </a:cubicBezTo>
                  <a:cubicBezTo>
                    <a:pt x="88" y="96"/>
                    <a:pt x="83" y="96"/>
                    <a:pt x="78" y="96"/>
                  </a:cubicBezTo>
                  <a:cubicBezTo>
                    <a:pt x="84" y="102"/>
                    <a:pt x="89" y="103"/>
                    <a:pt x="96" y="104"/>
                  </a:cubicBezTo>
                  <a:cubicBezTo>
                    <a:pt x="96" y="109"/>
                    <a:pt x="86" y="107"/>
                    <a:pt x="83" y="108"/>
                  </a:cubicBezTo>
                  <a:cubicBezTo>
                    <a:pt x="86" y="110"/>
                    <a:pt x="85" y="112"/>
                    <a:pt x="91" y="115"/>
                  </a:cubicBezTo>
                  <a:cubicBezTo>
                    <a:pt x="91" y="117"/>
                    <a:pt x="90" y="117"/>
                    <a:pt x="89" y="117"/>
                  </a:cubicBezTo>
                  <a:cubicBezTo>
                    <a:pt x="94" y="118"/>
                    <a:pt x="98" y="119"/>
                    <a:pt x="104" y="119"/>
                  </a:cubicBezTo>
                  <a:cubicBezTo>
                    <a:pt x="104" y="122"/>
                    <a:pt x="93" y="124"/>
                    <a:pt x="90" y="124"/>
                  </a:cubicBezTo>
                  <a:cubicBezTo>
                    <a:pt x="84" y="127"/>
                    <a:pt x="82" y="126"/>
                    <a:pt x="76" y="124"/>
                  </a:cubicBezTo>
                  <a:cubicBezTo>
                    <a:pt x="76" y="127"/>
                    <a:pt x="78" y="129"/>
                    <a:pt x="81" y="133"/>
                  </a:cubicBezTo>
                  <a:cubicBezTo>
                    <a:pt x="75" y="135"/>
                    <a:pt x="65" y="129"/>
                    <a:pt x="61" y="126"/>
                  </a:cubicBezTo>
                  <a:cubicBezTo>
                    <a:pt x="61" y="130"/>
                    <a:pt x="63" y="134"/>
                    <a:pt x="67" y="136"/>
                  </a:cubicBezTo>
                  <a:cubicBezTo>
                    <a:pt x="62" y="137"/>
                    <a:pt x="60" y="135"/>
                    <a:pt x="53" y="136"/>
                  </a:cubicBezTo>
                  <a:cubicBezTo>
                    <a:pt x="52" y="136"/>
                    <a:pt x="48" y="135"/>
                    <a:pt x="48" y="135"/>
                  </a:cubicBezTo>
                  <a:cubicBezTo>
                    <a:pt x="44" y="135"/>
                    <a:pt x="41" y="136"/>
                    <a:pt x="37" y="136"/>
                  </a:cubicBezTo>
                  <a:cubicBezTo>
                    <a:pt x="41" y="133"/>
                    <a:pt x="43" y="132"/>
                    <a:pt x="45" y="127"/>
                  </a:cubicBezTo>
                  <a:cubicBezTo>
                    <a:pt x="43" y="127"/>
                    <a:pt x="42" y="127"/>
                    <a:pt x="42" y="125"/>
                  </a:cubicBezTo>
                  <a:cubicBezTo>
                    <a:pt x="38" y="127"/>
                    <a:pt x="36" y="131"/>
                    <a:pt x="32" y="124"/>
                  </a:cubicBezTo>
                  <a:cubicBezTo>
                    <a:pt x="31" y="125"/>
                    <a:pt x="30" y="126"/>
                    <a:pt x="29" y="127"/>
                  </a:cubicBezTo>
                  <a:cubicBezTo>
                    <a:pt x="27" y="126"/>
                    <a:pt x="25" y="128"/>
                    <a:pt x="23" y="128"/>
                  </a:cubicBezTo>
                  <a:cubicBezTo>
                    <a:pt x="23" y="127"/>
                    <a:pt x="22" y="125"/>
                    <a:pt x="22" y="124"/>
                  </a:cubicBezTo>
                  <a:cubicBezTo>
                    <a:pt x="18" y="120"/>
                    <a:pt x="7" y="131"/>
                    <a:pt x="5" y="122"/>
                  </a:cubicBezTo>
                  <a:cubicBezTo>
                    <a:pt x="3" y="122"/>
                    <a:pt x="0" y="122"/>
                    <a:pt x="0" y="119"/>
                  </a:cubicBezTo>
                  <a:cubicBezTo>
                    <a:pt x="9" y="119"/>
                    <a:pt x="14" y="113"/>
                    <a:pt x="19" y="107"/>
                  </a:cubicBezTo>
                  <a:cubicBezTo>
                    <a:pt x="16" y="107"/>
                    <a:pt x="12" y="108"/>
                    <a:pt x="10" y="106"/>
                  </a:cubicBezTo>
                  <a:cubicBezTo>
                    <a:pt x="11" y="105"/>
                    <a:pt x="11" y="104"/>
                    <a:pt x="11" y="104"/>
                  </a:cubicBezTo>
                  <a:cubicBezTo>
                    <a:pt x="8" y="103"/>
                    <a:pt x="6" y="104"/>
                    <a:pt x="6" y="101"/>
                  </a:cubicBezTo>
                  <a:cubicBezTo>
                    <a:pt x="8" y="101"/>
                    <a:pt x="8" y="100"/>
                    <a:pt x="9" y="99"/>
                  </a:cubicBezTo>
                  <a:cubicBezTo>
                    <a:pt x="6" y="98"/>
                    <a:pt x="5" y="97"/>
                    <a:pt x="3" y="94"/>
                  </a:cubicBezTo>
                  <a:cubicBezTo>
                    <a:pt x="11" y="94"/>
                    <a:pt x="16" y="92"/>
                    <a:pt x="20" y="88"/>
                  </a:cubicBezTo>
                  <a:cubicBezTo>
                    <a:pt x="17" y="88"/>
                    <a:pt x="17" y="89"/>
                    <a:pt x="15" y="87"/>
                  </a:cubicBezTo>
                  <a:cubicBezTo>
                    <a:pt x="16" y="87"/>
                    <a:pt x="16" y="86"/>
                    <a:pt x="16" y="86"/>
                  </a:cubicBezTo>
                  <a:cubicBezTo>
                    <a:pt x="15" y="85"/>
                    <a:pt x="14" y="85"/>
                    <a:pt x="13" y="84"/>
                  </a:cubicBezTo>
                  <a:cubicBezTo>
                    <a:pt x="15" y="83"/>
                    <a:pt x="16" y="82"/>
                    <a:pt x="17" y="80"/>
                  </a:cubicBezTo>
                  <a:cubicBezTo>
                    <a:pt x="17" y="80"/>
                    <a:pt x="9" y="79"/>
                    <a:pt x="10" y="7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8"/>
            <p:cNvSpPr>
              <a:spLocks/>
            </p:cNvSpPr>
            <p:nvPr/>
          </p:nvSpPr>
          <p:spPr bwMode="auto">
            <a:xfrm>
              <a:off x="5184362" y="5110514"/>
              <a:ext cx="115574" cy="152128"/>
            </a:xfrm>
            <a:custGeom>
              <a:avLst/>
              <a:gdLst/>
              <a:ahLst/>
              <a:cxnLst>
                <a:cxn ang="0">
                  <a:pos x="15" y="65"/>
                </a:cxn>
                <a:cxn ang="0">
                  <a:pos x="14" y="59"/>
                </a:cxn>
                <a:cxn ang="0">
                  <a:pos x="13" y="54"/>
                </a:cxn>
                <a:cxn ang="0">
                  <a:pos x="19" y="41"/>
                </a:cxn>
                <a:cxn ang="0">
                  <a:pos x="22" y="34"/>
                </a:cxn>
                <a:cxn ang="0">
                  <a:pos x="30" y="26"/>
                </a:cxn>
                <a:cxn ang="0">
                  <a:pos x="44" y="0"/>
                </a:cxn>
                <a:cxn ang="0">
                  <a:pos x="54" y="19"/>
                </a:cxn>
                <a:cxn ang="0">
                  <a:pos x="56" y="23"/>
                </a:cxn>
                <a:cxn ang="0">
                  <a:pos x="57" y="28"/>
                </a:cxn>
                <a:cxn ang="0">
                  <a:pos x="60" y="33"/>
                </a:cxn>
                <a:cxn ang="0">
                  <a:pos x="65" y="36"/>
                </a:cxn>
                <a:cxn ang="0">
                  <a:pos x="67" y="39"/>
                </a:cxn>
                <a:cxn ang="0">
                  <a:pos x="68" y="49"/>
                </a:cxn>
                <a:cxn ang="0">
                  <a:pos x="68" y="54"/>
                </a:cxn>
                <a:cxn ang="0">
                  <a:pos x="68" y="60"/>
                </a:cxn>
                <a:cxn ang="0">
                  <a:pos x="65" y="64"/>
                </a:cxn>
                <a:cxn ang="0">
                  <a:pos x="68" y="70"/>
                </a:cxn>
                <a:cxn ang="0">
                  <a:pos x="78" y="79"/>
                </a:cxn>
                <a:cxn ang="0">
                  <a:pos x="84" y="91"/>
                </a:cxn>
                <a:cxn ang="0">
                  <a:pos x="80" y="101"/>
                </a:cxn>
                <a:cxn ang="0">
                  <a:pos x="91" y="104"/>
                </a:cxn>
                <a:cxn ang="0">
                  <a:pos x="66" y="108"/>
                </a:cxn>
                <a:cxn ang="0">
                  <a:pos x="54" y="110"/>
                </a:cxn>
                <a:cxn ang="0">
                  <a:pos x="47" y="119"/>
                </a:cxn>
                <a:cxn ang="0">
                  <a:pos x="33" y="118"/>
                </a:cxn>
                <a:cxn ang="0">
                  <a:pos x="37" y="109"/>
                </a:cxn>
                <a:cxn ang="0">
                  <a:pos x="25" y="111"/>
                </a:cxn>
                <a:cxn ang="0">
                  <a:pos x="19" y="108"/>
                </a:cxn>
                <a:cxn ang="0">
                  <a:pos x="0" y="104"/>
                </a:cxn>
                <a:cxn ang="0">
                  <a:pos x="9" y="92"/>
                </a:cxn>
                <a:cxn ang="0">
                  <a:pos x="5" y="88"/>
                </a:cxn>
                <a:cxn ang="0">
                  <a:pos x="3" y="82"/>
                </a:cxn>
                <a:cxn ang="0">
                  <a:pos x="14" y="76"/>
                </a:cxn>
                <a:cxn ang="0">
                  <a:pos x="11" y="73"/>
                </a:cxn>
                <a:cxn ang="0">
                  <a:pos x="9" y="66"/>
                </a:cxn>
              </a:cxnLst>
              <a:rect l="0" t="0" r="r" b="b"/>
              <a:pathLst>
                <a:path w="91" h="120">
                  <a:moveTo>
                    <a:pt x="9" y="66"/>
                  </a:moveTo>
                  <a:cubicBezTo>
                    <a:pt x="12" y="66"/>
                    <a:pt x="14" y="66"/>
                    <a:pt x="15" y="65"/>
                  </a:cubicBezTo>
                  <a:cubicBezTo>
                    <a:pt x="14" y="64"/>
                    <a:pt x="15" y="63"/>
                    <a:pt x="16" y="62"/>
                  </a:cubicBezTo>
                  <a:cubicBezTo>
                    <a:pt x="14" y="61"/>
                    <a:pt x="14" y="61"/>
                    <a:pt x="14" y="59"/>
                  </a:cubicBezTo>
                  <a:cubicBezTo>
                    <a:pt x="16" y="59"/>
                    <a:pt x="18" y="58"/>
                    <a:pt x="19" y="57"/>
                  </a:cubicBezTo>
                  <a:cubicBezTo>
                    <a:pt x="16" y="56"/>
                    <a:pt x="15" y="56"/>
                    <a:pt x="13" y="54"/>
                  </a:cubicBezTo>
                  <a:cubicBezTo>
                    <a:pt x="19" y="53"/>
                    <a:pt x="25" y="50"/>
                    <a:pt x="28" y="45"/>
                  </a:cubicBezTo>
                  <a:cubicBezTo>
                    <a:pt x="26" y="44"/>
                    <a:pt x="20" y="43"/>
                    <a:pt x="19" y="41"/>
                  </a:cubicBezTo>
                  <a:cubicBezTo>
                    <a:pt x="22" y="40"/>
                    <a:pt x="25" y="38"/>
                    <a:pt x="26" y="36"/>
                  </a:cubicBezTo>
                  <a:cubicBezTo>
                    <a:pt x="24" y="36"/>
                    <a:pt x="23" y="35"/>
                    <a:pt x="22" y="34"/>
                  </a:cubicBezTo>
                  <a:cubicBezTo>
                    <a:pt x="26" y="33"/>
                    <a:pt x="30" y="30"/>
                    <a:pt x="32" y="28"/>
                  </a:cubicBezTo>
                  <a:cubicBezTo>
                    <a:pt x="30" y="28"/>
                    <a:pt x="30" y="28"/>
                    <a:pt x="30" y="26"/>
                  </a:cubicBezTo>
                  <a:cubicBezTo>
                    <a:pt x="28" y="26"/>
                    <a:pt x="25" y="27"/>
                    <a:pt x="24" y="25"/>
                  </a:cubicBezTo>
                  <a:cubicBezTo>
                    <a:pt x="31" y="22"/>
                    <a:pt x="41" y="9"/>
                    <a:pt x="44" y="0"/>
                  </a:cubicBezTo>
                  <a:cubicBezTo>
                    <a:pt x="46" y="6"/>
                    <a:pt x="48" y="12"/>
                    <a:pt x="54" y="16"/>
                  </a:cubicBezTo>
                  <a:cubicBezTo>
                    <a:pt x="51" y="18"/>
                    <a:pt x="51" y="17"/>
                    <a:pt x="54" y="19"/>
                  </a:cubicBezTo>
                  <a:cubicBezTo>
                    <a:pt x="54" y="19"/>
                    <a:pt x="54" y="19"/>
                    <a:pt x="54" y="20"/>
                  </a:cubicBezTo>
                  <a:cubicBezTo>
                    <a:pt x="55" y="20"/>
                    <a:pt x="59" y="21"/>
                    <a:pt x="56" y="23"/>
                  </a:cubicBezTo>
                  <a:cubicBezTo>
                    <a:pt x="59" y="25"/>
                    <a:pt x="60" y="26"/>
                    <a:pt x="63" y="27"/>
                  </a:cubicBezTo>
                  <a:cubicBezTo>
                    <a:pt x="61" y="28"/>
                    <a:pt x="59" y="28"/>
                    <a:pt x="57" y="28"/>
                  </a:cubicBezTo>
                  <a:cubicBezTo>
                    <a:pt x="58" y="30"/>
                    <a:pt x="56" y="30"/>
                    <a:pt x="55" y="30"/>
                  </a:cubicBezTo>
                  <a:cubicBezTo>
                    <a:pt x="55" y="32"/>
                    <a:pt x="58" y="33"/>
                    <a:pt x="60" y="33"/>
                  </a:cubicBezTo>
                  <a:cubicBezTo>
                    <a:pt x="61" y="34"/>
                    <a:pt x="61" y="34"/>
                    <a:pt x="60" y="35"/>
                  </a:cubicBezTo>
                  <a:cubicBezTo>
                    <a:pt x="62" y="35"/>
                    <a:pt x="63" y="36"/>
                    <a:pt x="65" y="36"/>
                  </a:cubicBezTo>
                  <a:cubicBezTo>
                    <a:pt x="65" y="37"/>
                    <a:pt x="64" y="37"/>
                    <a:pt x="63" y="38"/>
                  </a:cubicBezTo>
                  <a:cubicBezTo>
                    <a:pt x="64" y="39"/>
                    <a:pt x="65" y="39"/>
                    <a:pt x="67" y="39"/>
                  </a:cubicBezTo>
                  <a:cubicBezTo>
                    <a:pt x="66" y="42"/>
                    <a:pt x="61" y="42"/>
                    <a:pt x="59" y="42"/>
                  </a:cubicBezTo>
                  <a:cubicBezTo>
                    <a:pt x="61" y="44"/>
                    <a:pt x="63" y="47"/>
                    <a:pt x="68" y="49"/>
                  </a:cubicBezTo>
                  <a:cubicBezTo>
                    <a:pt x="67" y="52"/>
                    <a:pt x="63" y="50"/>
                    <a:pt x="61" y="51"/>
                  </a:cubicBezTo>
                  <a:cubicBezTo>
                    <a:pt x="63" y="52"/>
                    <a:pt x="65" y="53"/>
                    <a:pt x="68" y="54"/>
                  </a:cubicBezTo>
                  <a:cubicBezTo>
                    <a:pt x="68" y="55"/>
                    <a:pt x="67" y="55"/>
                    <a:pt x="65" y="56"/>
                  </a:cubicBezTo>
                  <a:cubicBezTo>
                    <a:pt x="67" y="58"/>
                    <a:pt x="67" y="57"/>
                    <a:pt x="68" y="60"/>
                  </a:cubicBezTo>
                  <a:cubicBezTo>
                    <a:pt x="69" y="60"/>
                    <a:pt x="70" y="60"/>
                    <a:pt x="71" y="60"/>
                  </a:cubicBezTo>
                  <a:cubicBezTo>
                    <a:pt x="71" y="63"/>
                    <a:pt x="68" y="64"/>
                    <a:pt x="65" y="64"/>
                  </a:cubicBezTo>
                  <a:cubicBezTo>
                    <a:pt x="67" y="65"/>
                    <a:pt x="69" y="67"/>
                    <a:pt x="74" y="67"/>
                  </a:cubicBezTo>
                  <a:cubicBezTo>
                    <a:pt x="73" y="70"/>
                    <a:pt x="70" y="70"/>
                    <a:pt x="68" y="70"/>
                  </a:cubicBezTo>
                  <a:cubicBezTo>
                    <a:pt x="73" y="74"/>
                    <a:pt x="75" y="75"/>
                    <a:pt x="80" y="75"/>
                  </a:cubicBezTo>
                  <a:cubicBezTo>
                    <a:pt x="80" y="77"/>
                    <a:pt x="79" y="78"/>
                    <a:pt x="78" y="79"/>
                  </a:cubicBezTo>
                  <a:cubicBezTo>
                    <a:pt x="78" y="83"/>
                    <a:pt x="73" y="84"/>
                    <a:pt x="69" y="84"/>
                  </a:cubicBezTo>
                  <a:cubicBezTo>
                    <a:pt x="74" y="89"/>
                    <a:pt x="78" y="90"/>
                    <a:pt x="84" y="91"/>
                  </a:cubicBezTo>
                  <a:cubicBezTo>
                    <a:pt x="84" y="95"/>
                    <a:pt x="75" y="93"/>
                    <a:pt x="73" y="94"/>
                  </a:cubicBezTo>
                  <a:cubicBezTo>
                    <a:pt x="75" y="96"/>
                    <a:pt x="75" y="98"/>
                    <a:pt x="80" y="101"/>
                  </a:cubicBezTo>
                  <a:cubicBezTo>
                    <a:pt x="79" y="102"/>
                    <a:pt x="79" y="102"/>
                    <a:pt x="78" y="102"/>
                  </a:cubicBezTo>
                  <a:cubicBezTo>
                    <a:pt x="82" y="103"/>
                    <a:pt x="86" y="104"/>
                    <a:pt x="91" y="104"/>
                  </a:cubicBezTo>
                  <a:cubicBezTo>
                    <a:pt x="91" y="106"/>
                    <a:pt x="81" y="108"/>
                    <a:pt x="78" y="108"/>
                  </a:cubicBezTo>
                  <a:cubicBezTo>
                    <a:pt x="74" y="111"/>
                    <a:pt x="72" y="110"/>
                    <a:pt x="66" y="108"/>
                  </a:cubicBezTo>
                  <a:cubicBezTo>
                    <a:pt x="67" y="111"/>
                    <a:pt x="68" y="113"/>
                    <a:pt x="71" y="116"/>
                  </a:cubicBezTo>
                  <a:cubicBezTo>
                    <a:pt x="66" y="118"/>
                    <a:pt x="57" y="112"/>
                    <a:pt x="54" y="110"/>
                  </a:cubicBezTo>
                  <a:cubicBezTo>
                    <a:pt x="54" y="114"/>
                    <a:pt x="55" y="117"/>
                    <a:pt x="59" y="119"/>
                  </a:cubicBezTo>
                  <a:cubicBezTo>
                    <a:pt x="55" y="120"/>
                    <a:pt x="53" y="118"/>
                    <a:pt x="47" y="119"/>
                  </a:cubicBezTo>
                  <a:cubicBezTo>
                    <a:pt x="45" y="119"/>
                    <a:pt x="42" y="117"/>
                    <a:pt x="42" y="117"/>
                  </a:cubicBezTo>
                  <a:cubicBezTo>
                    <a:pt x="39" y="118"/>
                    <a:pt x="36" y="119"/>
                    <a:pt x="33" y="118"/>
                  </a:cubicBezTo>
                  <a:cubicBezTo>
                    <a:pt x="36" y="116"/>
                    <a:pt x="38" y="115"/>
                    <a:pt x="39" y="111"/>
                  </a:cubicBezTo>
                  <a:cubicBezTo>
                    <a:pt x="37" y="111"/>
                    <a:pt x="37" y="111"/>
                    <a:pt x="37" y="109"/>
                  </a:cubicBezTo>
                  <a:cubicBezTo>
                    <a:pt x="33" y="111"/>
                    <a:pt x="32" y="114"/>
                    <a:pt x="29" y="108"/>
                  </a:cubicBezTo>
                  <a:cubicBezTo>
                    <a:pt x="28" y="109"/>
                    <a:pt x="27" y="110"/>
                    <a:pt x="25" y="111"/>
                  </a:cubicBezTo>
                  <a:cubicBezTo>
                    <a:pt x="24" y="110"/>
                    <a:pt x="22" y="112"/>
                    <a:pt x="20" y="112"/>
                  </a:cubicBezTo>
                  <a:cubicBezTo>
                    <a:pt x="20" y="111"/>
                    <a:pt x="20" y="109"/>
                    <a:pt x="19" y="108"/>
                  </a:cubicBezTo>
                  <a:cubicBezTo>
                    <a:pt x="16" y="105"/>
                    <a:pt x="6" y="114"/>
                    <a:pt x="5" y="106"/>
                  </a:cubicBezTo>
                  <a:cubicBezTo>
                    <a:pt x="3" y="106"/>
                    <a:pt x="0" y="106"/>
                    <a:pt x="0" y="104"/>
                  </a:cubicBezTo>
                  <a:cubicBezTo>
                    <a:pt x="8" y="104"/>
                    <a:pt x="12" y="99"/>
                    <a:pt x="17" y="93"/>
                  </a:cubicBezTo>
                  <a:cubicBezTo>
                    <a:pt x="14" y="93"/>
                    <a:pt x="11" y="94"/>
                    <a:pt x="9" y="92"/>
                  </a:cubicBezTo>
                  <a:cubicBezTo>
                    <a:pt x="10" y="92"/>
                    <a:pt x="10" y="91"/>
                    <a:pt x="10" y="90"/>
                  </a:cubicBezTo>
                  <a:cubicBezTo>
                    <a:pt x="8" y="90"/>
                    <a:pt x="6" y="90"/>
                    <a:pt x="5" y="88"/>
                  </a:cubicBezTo>
                  <a:cubicBezTo>
                    <a:pt x="7" y="88"/>
                    <a:pt x="8" y="87"/>
                    <a:pt x="8" y="86"/>
                  </a:cubicBezTo>
                  <a:cubicBezTo>
                    <a:pt x="6" y="86"/>
                    <a:pt x="4" y="85"/>
                    <a:pt x="3" y="82"/>
                  </a:cubicBezTo>
                  <a:cubicBezTo>
                    <a:pt x="10" y="82"/>
                    <a:pt x="14" y="81"/>
                    <a:pt x="17" y="77"/>
                  </a:cubicBezTo>
                  <a:cubicBezTo>
                    <a:pt x="16" y="77"/>
                    <a:pt x="15" y="77"/>
                    <a:pt x="14" y="76"/>
                  </a:cubicBezTo>
                  <a:cubicBezTo>
                    <a:pt x="14" y="76"/>
                    <a:pt x="14" y="75"/>
                    <a:pt x="14" y="75"/>
                  </a:cubicBezTo>
                  <a:cubicBezTo>
                    <a:pt x="13" y="74"/>
                    <a:pt x="12" y="74"/>
                    <a:pt x="11" y="73"/>
                  </a:cubicBezTo>
                  <a:cubicBezTo>
                    <a:pt x="13" y="72"/>
                    <a:pt x="14" y="72"/>
                    <a:pt x="15" y="70"/>
                  </a:cubicBezTo>
                  <a:cubicBezTo>
                    <a:pt x="15" y="70"/>
                    <a:pt x="8" y="69"/>
                    <a:pt x="9" y="6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9"/>
            <p:cNvSpPr>
              <a:spLocks/>
            </p:cNvSpPr>
            <p:nvPr/>
          </p:nvSpPr>
          <p:spPr bwMode="auto">
            <a:xfrm>
              <a:off x="5084915" y="5145992"/>
              <a:ext cx="89234" cy="117725"/>
            </a:xfrm>
            <a:custGeom>
              <a:avLst/>
              <a:gdLst/>
              <a:ahLst/>
              <a:cxnLst>
                <a:cxn ang="0">
                  <a:pos x="11" y="50"/>
                </a:cxn>
                <a:cxn ang="0">
                  <a:pos x="10" y="46"/>
                </a:cxn>
                <a:cxn ang="0">
                  <a:pos x="10" y="42"/>
                </a:cxn>
                <a:cxn ang="0">
                  <a:pos x="14" y="32"/>
                </a:cxn>
                <a:cxn ang="0">
                  <a:pos x="16" y="27"/>
                </a:cxn>
                <a:cxn ang="0">
                  <a:pos x="23" y="20"/>
                </a:cxn>
                <a:cxn ang="0">
                  <a:pos x="34" y="0"/>
                </a:cxn>
                <a:cxn ang="0">
                  <a:pos x="41" y="14"/>
                </a:cxn>
                <a:cxn ang="0">
                  <a:pos x="43" y="17"/>
                </a:cxn>
                <a:cxn ang="0">
                  <a:pos x="43" y="22"/>
                </a:cxn>
                <a:cxn ang="0">
                  <a:pos x="46" y="26"/>
                </a:cxn>
                <a:cxn ang="0">
                  <a:pos x="50" y="28"/>
                </a:cxn>
                <a:cxn ang="0">
                  <a:pos x="51" y="30"/>
                </a:cxn>
                <a:cxn ang="0">
                  <a:pos x="52" y="38"/>
                </a:cxn>
                <a:cxn ang="0">
                  <a:pos x="52" y="42"/>
                </a:cxn>
                <a:cxn ang="0">
                  <a:pos x="52" y="46"/>
                </a:cxn>
                <a:cxn ang="0">
                  <a:pos x="50" y="50"/>
                </a:cxn>
                <a:cxn ang="0">
                  <a:pos x="52" y="55"/>
                </a:cxn>
                <a:cxn ang="0">
                  <a:pos x="59" y="61"/>
                </a:cxn>
                <a:cxn ang="0">
                  <a:pos x="65" y="71"/>
                </a:cxn>
                <a:cxn ang="0">
                  <a:pos x="61" y="78"/>
                </a:cxn>
                <a:cxn ang="0">
                  <a:pos x="70" y="80"/>
                </a:cxn>
                <a:cxn ang="0">
                  <a:pos x="51" y="84"/>
                </a:cxn>
                <a:cxn ang="0">
                  <a:pos x="41" y="85"/>
                </a:cxn>
                <a:cxn ang="0">
                  <a:pos x="35" y="92"/>
                </a:cxn>
                <a:cxn ang="0">
                  <a:pos x="25" y="92"/>
                </a:cxn>
                <a:cxn ang="0">
                  <a:pos x="28" y="84"/>
                </a:cxn>
                <a:cxn ang="0">
                  <a:pos x="19" y="86"/>
                </a:cxn>
                <a:cxn ang="0">
                  <a:pos x="14" y="84"/>
                </a:cxn>
                <a:cxn ang="0">
                  <a:pos x="0" y="81"/>
                </a:cxn>
                <a:cxn ang="0">
                  <a:pos x="6" y="72"/>
                </a:cxn>
                <a:cxn ang="0">
                  <a:pos x="4" y="68"/>
                </a:cxn>
                <a:cxn ang="0">
                  <a:pos x="2" y="64"/>
                </a:cxn>
                <a:cxn ang="0">
                  <a:pos x="10" y="59"/>
                </a:cxn>
                <a:cxn ang="0">
                  <a:pos x="8" y="57"/>
                </a:cxn>
                <a:cxn ang="0">
                  <a:pos x="6" y="51"/>
                </a:cxn>
              </a:cxnLst>
              <a:rect l="0" t="0" r="r" b="b"/>
              <a:pathLst>
                <a:path w="70" h="93">
                  <a:moveTo>
                    <a:pt x="6" y="51"/>
                  </a:moveTo>
                  <a:cubicBezTo>
                    <a:pt x="9" y="51"/>
                    <a:pt x="10" y="51"/>
                    <a:pt x="11" y="50"/>
                  </a:cubicBezTo>
                  <a:cubicBezTo>
                    <a:pt x="11" y="49"/>
                    <a:pt x="11" y="49"/>
                    <a:pt x="11" y="48"/>
                  </a:cubicBezTo>
                  <a:cubicBezTo>
                    <a:pt x="10" y="47"/>
                    <a:pt x="10" y="47"/>
                    <a:pt x="10" y="46"/>
                  </a:cubicBezTo>
                  <a:cubicBezTo>
                    <a:pt x="12" y="46"/>
                    <a:pt x="13" y="45"/>
                    <a:pt x="14" y="44"/>
                  </a:cubicBezTo>
                  <a:cubicBezTo>
                    <a:pt x="12" y="44"/>
                    <a:pt x="11" y="43"/>
                    <a:pt x="10" y="42"/>
                  </a:cubicBezTo>
                  <a:cubicBezTo>
                    <a:pt x="14" y="41"/>
                    <a:pt x="19" y="39"/>
                    <a:pt x="21" y="35"/>
                  </a:cubicBezTo>
                  <a:cubicBezTo>
                    <a:pt x="19" y="34"/>
                    <a:pt x="15" y="33"/>
                    <a:pt x="14" y="32"/>
                  </a:cubicBezTo>
                  <a:cubicBezTo>
                    <a:pt x="16" y="31"/>
                    <a:pt x="18" y="30"/>
                    <a:pt x="19" y="28"/>
                  </a:cubicBezTo>
                  <a:cubicBezTo>
                    <a:pt x="18" y="27"/>
                    <a:pt x="17" y="27"/>
                    <a:pt x="16" y="27"/>
                  </a:cubicBezTo>
                  <a:cubicBezTo>
                    <a:pt x="20" y="25"/>
                    <a:pt x="22" y="23"/>
                    <a:pt x="24" y="22"/>
                  </a:cubicBezTo>
                  <a:cubicBezTo>
                    <a:pt x="22" y="22"/>
                    <a:pt x="22" y="21"/>
                    <a:pt x="23" y="20"/>
                  </a:cubicBezTo>
                  <a:cubicBezTo>
                    <a:pt x="21" y="20"/>
                    <a:pt x="19" y="21"/>
                    <a:pt x="18" y="19"/>
                  </a:cubicBezTo>
                  <a:cubicBezTo>
                    <a:pt x="23" y="17"/>
                    <a:pt x="31" y="7"/>
                    <a:pt x="34" y="0"/>
                  </a:cubicBezTo>
                  <a:cubicBezTo>
                    <a:pt x="35" y="5"/>
                    <a:pt x="37" y="9"/>
                    <a:pt x="41" y="12"/>
                  </a:cubicBezTo>
                  <a:cubicBezTo>
                    <a:pt x="39" y="13"/>
                    <a:pt x="39" y="13"/>
                    <a:pt x="41" y="14"/>
                  </a:cubicBezTo>
                  <a:cubicBezTo>
                    <a:pt x="41" y="15"/>
                    <a:pt x="41" y="15"/>
                    <a:pt x="41" y="15"/>
                  </a:cubicBezTo>
                  <a:cubicBezTo>
                    <a:pt x="42" y="15"/>
                    <a:pt x="45" y="17"/>
                    <a:pt x="43" y="17"/>
                  </a:cubicBezTo>
                  <a:cubicBezTo>
                    <a:pt x="45" y="19"/>
                    <a:pt x="46" y="20"/>
                    <a:pt x="48" y="21"/>
                  </a:cubicBezTo>
                  <a:cubicBezTo>
                    <a:pt x="46" y="21"/>
                    <a:pt x="45" y="22"/>
                    <a:pt x="43" y="22"/>
                  </a:cubicBezTo>
                  <a:cubicBezTo>
                    <a:pt x="44" y="23"/>
                    <a:pt x="43" y="23"/>
                    <a:pt x="42" y="23"/>
                  </a:cubicBezTo>
                  <a:cubicBezTo>
                    <a:pt x="42" y="25"/>
                    <a:pt x="45" y="25"/>
                    <a:pt x="46" y="26"/>
                  </a:cubicBezTo>
                  <a:cubicBezTo>
                    <a:pt x="47" y="26"/>
                    <a:pt x="46" y="27"/>
                    <a:pt x="46" y="27"/>
                  </a:cubicBezTo>
                  <a:cubicBezTo>
                    <a:pt x="47" y="27"/>
                    <a:pt x="48" y="28"/>
                    <a:pt x="50" y="28"/>
                  </a:cubicBezTo>
                  <a:cubicBezTo>
                    <a:pt x="49" y="28"/>
                    <a:pt x="49" y="29"/>
                    <a:pt x="48" y="29"/>
                  </a:cubicBezTo>
                  <a:cubicBezTo>
                    <a:pt x="49" y="31"/>
                    <a:pt x="50" y="30"/>
                    <a:pt x="51" y="30"/>
                  </a:cubicBezTo>
                  <a:cubicBezTo>
                    <a:pt x="50" y="32"/>
                    <a:pt x="47" y="32"/>
                    <a:pt x="45" y="32"/>
                  </a:cubicBezTo>
                  <a:cubicBezTo>
                    <a:pt x="46" y="34"/>
                    <a:pt x="49" y="37"/>
                    <a:pt x="52" y="38"/>
                  </a:cubicBezTo>
                  <a:cubicBezTo>
                    <a:pt x="51" y="40"/>
                    <a:pt x="48" y="39"/>
                    <a:pt x="47" y="39"/>
                  </a:cubicBezTo>
                  <a:cubicBezTo>
                    <a:pt x="48" y="40"/>
                    <a:pt x="50" y="41"/>
                    <a:pt x="52" y="42"/>
                  </a:cubicBezTo>
                  <a:cubicBezTo>
                    <a:pt x="52" y="43"/>
                    <a:pt x="51" y="43"/>
                    <a:pt x="50" y="43"/>
                  </a:cubicBezTo>
                  <a:cubicBezTo>
                    <a:pt x="51" y="45"/>
                    <a:pt x="51" y="44"/>
                    <a:pt x="52" y="46"/>
                  </a:cubicBezTo>
                  <a:cubicBezTo>
                    <a:pt x="53" y="47"/>
                    <a:pt x="54" y="47"/>
                    <a:pt x="55" y="47"/>
                  </a:cubicBezTo>
                  <a:cubicBezTo>
                    <a:pt x="54" y="49"/>
                    <a:pt x="52" y="49"/>
                    <a:pt x="50" y="50"/>
                  </a:cubicBezTo>
                  <a:cubicBezTo>
                    <a:pt x="51" y="51"/>
                    <a:pt x="53" y="52"/>
                    <a:pt x="56" y="52"/>
                  </a:cubicBezTo>
                  <a:cubicBezTo>
                    <a:pt x="56" y="54"/>
                    <a:pt x="53" y="54"/>
                    <a:pt x="52" y="55"/>
                  </a:cubicBezTo>
                  <a:cubicBezTo>
                    <a:pt x="56" y="58"/>
                    <a:pt x="57" y="58"/>
                    <a:pt x="62" y="58"/>
                  </a:cubicBezTo>
                  <a:cubicBezTo>
                    <a:pt x="62" y="60"/>
                    <a:pt x="61" y="60"/>
                    <a:pt x="59" y="61"/>
                  </a:cubicBezTo>
                  <a:cubicBezTo>
                    <a:pt x="59" y="65"/>
                    <a:pt x="56" y="65"/>
                    <a:pt x="53" y="65"/>
                  </a:cubicBezTo>
                  <a:cubicBezTo>
                    <a:pt x="57" y="69"/>
                    <a:pt x="60" y="70"/>
                    <a:pt x="65" y="71"/>
                  </a:cubicBezTo>
                  <a:cubicBezTo>
                    <a:pt x="65" y="74"/>
                    <a:pt x="58" y="72"/>
                    <a:pt x="56" y="73"/>
                  </a:cubicBezTo>
                  <a:cubicBezTo>
                    <a:pt x="58" y="74"/>
                    <a:pt x="57" y="76"/>
                    <a:pt x="61" y="78"/>
                  </a:cubicBezTo>
                  <a:cubicBezTo>
                    <a:pt x="61" y="79"/>
                    <a:pt x="61" y="79"/>
                    <a:pt x="60" y="79"/>
                  </a:cubicBezTo>
                  <a:cubicBezTo>
                    <a:pt x="63" y="80"/>
                    <a:pt x="66" y="81"/>
                    <a:pt x="70" y="80"/>
                  </a:cubicBezTo>
                  <a:cubicBezTo>
                    <a:pt x="70" y="82"/>
                    <a:pt x="63" y="84"/>
                    <a:pt x="60" y="84"/>
                  </a:cubicBezTo>
                  <a:cubicBezTo>
                    <a:pt x="56" y="86"/>
                    <a:pt x="55" y="85"/>
                    <a:pt x="51" y="84"/>
                  </a:cubicBezTo>
                  <a:cubicBezTo>
                    <a:pt x="51" y="86"/>
                    <a:pt x="52" y="87"/>
                    <a:pt x="54" y="90"/>
                  </a:cubicBezTo>
                  <a:cubicBezTo>
                    <a:pt x="50" y="91"/>
                    <a:pt x="44" y="87"/>
                    <a:pt x="41" y="85"/>
                  </a:cubicBezTo>
                  <a:cubicBezTo>
                    <a:pt x="41" y="88"/>
                    <a:pt x="42" y="90"/>
                    <a:pt x="45" y="92"/>
                  </a:cubicBezTo>
                  <a:cubicBezTo>
                    <a:pt x="42" y="93"/>
                    <a:pt x="40" y="91"/>
                    <a:pt x="35" y="92"/>
                  </a:cubicBezTo>
                  <a:cubicBezTo>
                    <a:pt x="35" y="92"/>
                    <a:pt x="32" y="91"/>
                    <a:pt x="32" y="91"/>
                  </a:cubicBezTo>
                  <a:cubicBezTo>
                    <a:pt x="30" y="92"/>
                    <a:pt x="27" y="92"/>
                    <a:pt x="25" y="92"/>
                  </a:cubicBezTo>
                  <a:cubicBezTo>
                    <a:pt x="27" y="90"/>
                    <a:pt x="29" y="89"/>
                    <a:pt x="30" y="86"/>
                  </a:cubicBezTo>
                  <a:cubicBezTo>
                    <a:pt x="28" y="86"/>
                    <a:pt x="28" y="86"/>
                    <a:pt x="28" y="84"/>
                  </a:cubicBezTo>
                  <a:cubicBezTo>
                    <a:pt x="25" y="86"/>
                    <a:pt x="24" y="88"/>
                    <a:pt x="22" y="84"/>
                  </a:cubicBezTo>
                  <a:cubicBezTo>
                    <a:pt x="21" y="85"/>
                    <a:pt x="20" y="85"/>
                    <a:pt x="19" y="86"/>
                  </a:cubicBezTo>
                  <a:cubicBezTo>
                    <a:pt x="18" y="85"/>
                    <a:pt x="16" y="87"/>
                    <a:pt x="15" y="87"/>
                  </a:cubicBezTo>
                  <a:cubicBezTo>
                    <a:pt x="15" y="86"/>
                    <a:pt x="15" y="85"/>
                    <a:pt x="14" y="84"/>
                  </a:cubicBezTo>
                  <a:cubicBezTo>
                    <a:pt x="12" y="81"/>
                    <a:pt x="4" y="89"/>
                    <a:pt x="3" y="82"/>
                  </a:cubicBezTo>
                  <a:cubicBezTo>
                    <a:pt x="2" y="82"/>
                    <a:pt x="0" y="82"/>
                    <a:pt x="0" y="81"/>
                  </a:cubicBezTo>
                  <a:cubicBezTo>
                    <a:pt x="6" y="81"/>
                    <a:pt x="9" y="76"/>
                    <a:pt x="12" y="72"/>
                  </a:cubicBezTo>
                  <a:cubicBezTo>
                    <a:pt x="10" y="72"/>
                    <a:pt x="7" y="73"/>
                    <a:pt x="6" y="72"/>
                  </a:cubicBezTo>
                  <a:cubicBezTo>
                    <a:pt x="7" y="71"/>
                    <a:pt x="7" y="71"/>
                    <a:pt x="7" y="70"/>
                  </a:cubicBezTo>
                  <a:cubicBezTo>
                    <a:pt x="5" y="70"/>
                    <a:pt x="4" y="70"/>
                    <a:pt x="4" y="68"/>
                  </a:cubicBezTo>
                  <a:cubicBezTo>
                    <a:pt x="5" y="68"/>
                    <a:pt x="5" y="68"/>
                    <a:pt x="6" y="67"/>
                  </a:cubicBezTo>
                  <a:cubicBezTo>
                    <a:pt x="4" y="67"/>
                    <a:pt x="3" y="66"/>
                    <a:pt x="2" y="64"/>
                  </a:cubicBezTo>
                  <a:cubicBezTo>
                    <a:pt x="7" y="64"/>
                    <a:pt x="10" y="62"/>
                    <a:pt x="13" y="59"/>
                  </a:cubicBezTo>
                  <a:cubicBezTo>
                    <a:pt x="11" y="60"/>
                    <a:pt x="11" y="60"/>
                    <a:pt x="10" y="59"/>
                  </a:cubicBezTo>
                  <a:cubicBezTo>
                    <a:pt x="10" y="59"/>
                    <a:pt x="10" y="58"/>
                    <a:pt x="10" y="58"/>
                  </a:cubicBezTo>
                  <a:cubicBezTo>
                    <a:pt x="10" y="57"/>
                    <a:pt x="9" y="57"/>
                    <a:pt x="8" y="57"/>
                  </a:cubicBezTo>
                  <a:cubicBezTo>
                    <a:pt x="10" y="56"/>
                    <a:pt x="11" y="55"/>
                    <a:pt x="11" y="54"/>
                  </a:cubicBezTo>
                  <a:cubicBezTo>
                    <a:pt x="11" y="54"/>
                    <a:pt x="6" y="53"/>
                    <a:pt x="6" y="51"/>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40"/>
            <p:cNvSpPr>
              <a:spLocks/>
            </p:cNvSpPr>
            <p:nvPr/>
          </p:nvSpPr>
          <p:spPr bwMode="auto">
            <a:xfrm>
              <a:off x="4991381" y="5204048"/>
              <a:ext cx="46767" cy="61281"/>
            </a:xfrm>
            <a:custGeom>
              <a:avLst/>
              <a:gdLst/>
              <a:ahLst/>
              <a:cxnLst>
                <a:cxn ang="0">
                  <a:pos x="6" y="26"/>
                </a:cxn>
                <a:cxn ang="0">
                  <a:pos x="6" y="24"/>
                </a:cxn>
                <a:cxn ang="0">
                  <a:pos x="5" y="22"/>
                </a:cxn>
                <a:cxn ang="0">
                  <a:pos x="7" y="17"/>
                </a:cxn>
                <a:cxn ang="0">
                  <a:pos x="9" y="14"/>
                </a:cxn>
                <a:cxn ang="0">
                  <a:pos x="12" y="10"/>
                </a:cxn>
                <a:cxn ang="0">
                  <a:pos x="18" y="0"/>
                </a:cxn>
                <a:cxn ang="0">
                  <a:pos x="22" y="8"/>
                </a:cxn>
                <a:cxn ang="0">
                  <a:pos x="23" y="9"/>
                </a:cxn>
                <a:cxn ang="0">
                  <a:pos x="23" y="11"/>
                </a:cxn>
                <a:cxn ang="0">
                  <a:pos x="24" y="13"/>
                </a:cxn>
                <a:cxn ang="0">
                  <a:pos x="26" y="14"/>
                </a:cxn>
                <a:cxn ang="0">
                  <a:pos x="27" y="16"/>
                </a:cxn>
                <a:cxn ang="0">
                  <a:pos x="27" y="20"/>
                </a:cxn>
                <a:cxn ang="0">
                  <a:pos x="28" y="22"/>
                </a:cxn>
                <a:cxn ang="0">
                  <a:pos x="27" y="24"/>
                </a:cxn>
                <a:cxn ang="0">
                  <a:pos x="26" y="26"/>
                </a:cxn>
                <a:cxn ang="0">
                  <a:pos x="27" y="29"/>
                </a:cxn>
                <a:cxn ang="0">
                  <a:pos x="31" y="32"/>
                </a:cxn>
                <a:cxn ang="0">
                  <a:pos x="34" y="37"/>
                </a:cxn>
                <a:cxn ang="0">
                  <a:pos x="32" y="41"/>
                </a:cxn>
                <a:cxn ang="0">
                  <a:pos x="37" y="42"/>
                </a:cxn>
                <a:cxn ang="0">
                  <a:pos x="27" y="44"/>
                </a:cxn>
                <a:cxn ang="0">
                  <a:pos x="22" y="44"/>
                </a:cxn>
                <a:cxn ang="0">
                  <a:pos x="19" y="48"/>
                </a:cxn>
                <a:cxn ang="0">
                  <a:pos x="13" y="48"/>
                </a:cxn>
                <a:cxn ang="0">
                  <a:pos x="15" y="44"/>
                </a:cxn>
                <a:cxn ang="0">
                  <a:pos x="10" y="45"/>
                </a:cxn>
                <a:cxn ang="0">
                  <a:pos x="8" y="44"/>
                </a:cxn>
                <a:cxn ang="0">
                  <a:pos x="0" y="42"/>
                </a:cxn>
                <a:cxn ang="0">
                  <a:pos x="4" y="37"/>
                </a:cxn>
                <a:cxn ang="0">
                  <a:pos x="2" y="36"/>
                </a:cxn>
                <a:cxn ang="0">
                  <a:pos x="1" y="33"/>
                </a:cxn>
                <a:cxn ang="0">
                  <a:pos x="5" y="31"/>
                </a:cxn>
                <a:cxn ang="0">
                  <a:pos x="4" y="30"/>
                </a:cxn>
                <a:cxn ang="0">
                  <a:pos x="4" y="27"/>
                </a:cxn>
              </a:cxnLst>
              <a:rect l="0" t="0" r="r" b="b"/>
              <a:pathLst>
                <a:path w="37" h="48">
                  <a:moveTo>
                    <a:pt x="4" y="27"/>
                  </a:moveTo>
                  <a:cubicBezTo>
                    <a:pt x="5" y="27"/>
                    <a:pt x="6" y="27"/>
                    <a:pt x="6" y="26"/>
                  </a:cubicBezTo>
                  <a:cubicBezTo>
                    <a:pt x="6" y="26"/>
                    <a:pt x="6" y="26"/>
                    <a:pt x="6" y="25"/>
                  </a:cubicBezTo>
                  <a:cubicBezTo>
                    <a:pt x="6" y="25"/>
                    <a:pt x="5" y="25"/>
                    <a:pt x="6" y="24"/>
                  </a:cubicBezTo>
                  <a:cubicBezTo>
                    <a:pt x="6" y="24"/>
                    <a:pt x="7" y="24"/>
                    <a:pt x="8" y="23"/>
                  </a:cubicBezTo>
                  <a:cubicBezTo>
                    <a:pt x="6" y="23"/>
                    <a:pt x="6" y="23"/>
                    <a:pt x="5" y="22"/>
                  </a:cubicBezTo>
                  <a:cubicBezTo>
                    <a:pt x="8" y="21"/>
                    <a:pt x="10" y="20"/>
                    <a:pt x="11" y="18"/>
                  </a:cubicBezTo>
                  <a:cubicBezTo>
                    <a:pt x="10" y="18"/>
                    <a:pt x="8" y="18"/>
                    <a:pt x="7" y="17"/>
                  </a:cubicBezTo>
                  <a:cubicBezTo>
                    <a:pt x="9" y="16"/>
                    <a:pt x="10" y="15"/>
                    <a:pt x="10" y="14"/>
                  </a:cubicBezTo>
                  <a:cubicBezTo>
                    <a:pt x="10" y="14"/>
                    <a:pt x="9" y="14"/>
                    <a:pt x="9" y="14"/>
                  </a:cubicBezTo>
                  <a:cubicBezTo>
                    <a:pt x="10" y="13"/>
                    <a:pt x="12" y="12"/>
                    <a:pt x="13" y="11"/>
                  </a:cubicBezTo>
                  <a:cubicBezTo>
                    <a:pt x="12" y="11"/>
                    <a:pt x="12" y="11"/>
                    <a:pt x="12" y="10"/>
                  </a:cubicBezTo>
                  <a:cubicBezTo>
                    <a:pt x="11" y="11"/>
                    <a:pt x="10" y="11"/>
                    <a:pt x="9" y="10"/>
                  </a:cubicBezTo>
                  <a:cubicBezTo>
                    <a:pt x="12" y="9"/>
                    <a:pt x="16" y="4"/>
                    <a:pt x="18" y="0"/>
                  </a:cubicBezTo>
                  <a:cubicBezTo>
                    <a:pt x="19" y="3"/>
                    <a:pt x="19" y="5"/>
                    <a:pt x="22" y="6"/>
                  </a:cubicBezTo>
                  <a:cubicBezTo>
                    <a:pt x="21" y="7"/>
                    <a:pt x="21" y="7"/>
                    <a:pt x="22" y="8"/>
                  </a:cubicBezTo>
                  <a:cubicBezTo>
                    <a:pt x="22" y="8"/>
                    <a:pt x="22" y="8"/>
                    <a:pt x="22" y="8"/>
                  </a:cubicBezTo>
                  <a:cubicBezTo>
                    <a:pt x="22" y="8"/>
                    <a:pt x="24" y="9"/>
                    <a:pt x="23" y="9"/>
                  </a:cubicBezTo>
                  <a:cubicBezTo>
                    <a:pt x="24" y="10"/>
                    <a:pt x="24" y="10"/>
                    <a:pt x="25" y="11"/>
                  </a:cubicBezTo>
                  <a:cubicBezTo>
                    <a:pt x="24" y="11"/>
                    <a:pt x="24" y="11"/>
                    <a:pt x="23" y="11"/>
                  </a:cubicBezTo>
                  <a:cubicBezTo>
                    <a:pt x="23" y="12"/>
                    <a:pt x="23" y="12"/>
                    <a:pt x="22" y="12"/>
                  </a:cubicBezTo>
                  <a:cubicBezTo>
                    <a:pt x="22" y="13"/>
                    <a:pt x="24" y="13"/>
                    <a:pt x="24" y="13"/>
                  </a:cubicBezTo>
                  <a:cubicBezTo>
                    <a:pt x="25" y="14"/>
                    <a:pt x="24" y="14"/>
                    <a:pt x="24" y="14"/>
                  </a:cubicBezTo>
                  <a:cubicBezTo>
                    <a:pt x="25" y="14"/>
                    <a:pt x="25" y="14"/>
                    <a:pt x="26" y="14"/>
                  </a:cubicBezTo>
                  <a:cubicBezTo>
                    <a:pt x="26" y="15"/>
                    <a:pt x="26" y="15"/>
                    <a:pt x="25" y="15"/>
                  </a:cubicBezTo>
                  <a:cubicBezTo>
                    <a:pt x="26" y="16"/>
                    <a:pt x="26" y="16"/>
                    <a:pt x="27" y="16"/>
                  </a:cubicBezTo>
                  <a:cubicBezTo>
                    <a:pt x="27" y="17"/>
                    <a:pt x="25" y="17"/>
                    <a:pt x="24" y="17"/>
                  </a:cubicBezTo>
                  <a:cubicBezTo>
                    <a:pt x="24" y="18"/>
                    <a:pt x="26" y="19"/>
                    <a:pt x="27" y="20"/>
                  </a:cubicBezTo>
                  <a:cubicBezTo>
                    <a:pt x="27" y="21"/>
                    <a:pt x="25" y="20"/>
                    <a:pt x="25" y="20"/>
                  </a:cubicBezTo>
                  <a:cubicBezTo>
                    <a:pt x="25" y="21"/>
                    <a:pt x="26" y="22"/>
                    <a:pt x="28" y="22"/>
                  </a:cubicBezTo>
                  <a:cubicBezTo>
                    <a:pt x="27" y="22"/>
                    <a:pt x="27" y="22"/>
                    <a:pt x="26" y="23"/>
                  </a:cubicBezTo>
                  <a:cubicBezTo>
                    <a:pt x="27" y="23"/>
                    <a:pt x="27" y="23"/>
                    <a:pt x="27" y="24"/>
                  </a:cubicBezTo>
                  <a:cubicBezTo>
                    <a:pt x="28" y="24"/>
                    <a:pt x="28" y="24"/>
                    <a:pt x="29" y="24"/>
                  </a:cubicBezTo>
                  <a:cubicBezTo>
                    <a:pt x="29" y="26"/>
                    <a:pt x="27" y="26"/>
                    <a:pt x="26" y="26"/>
                  </a:cubicBezTo>
                  <a:cubicBezTo>
                    <a:pt x="27" y="26"/>
                    <a:pt x="28" y="27"/>
                    <a:pt x="30" y="27"/>
                  </a:cubicBezTo>
                  <a:cubicBezTo>
                    <a:pt x="30" y="28"/>
                    <a:pt x="28" y="28"/>
                    <a:pt x="27" y="29"/>
                  </a:cubicBezTo>
                  <a:cubicBezTo>
                    <a:pt x="29" y="30"/>
                    <a:pt x="30" y="30"/>
                    <a:pt x="32" y="30"/>
                  </a:cubicBezTo>
                  <a:cubicBezTo>
                    <a:pt x="32" y="31"/>
                    <a:pt x="32" y="31"/>
                    <a:pt x="31" y="32"/>
                  </a:cubicBezTo>
                  <a:cubicBezTo>
                    <a:pt x="31" y="34"/>
                    <a:pt x="29" y="34"/>
                    <a:pt x="28" y="34"/>
                  </a:cubicBezTo>
                  <a:cubicBezTo>
                    <a:pt x="30" y="36"/>
                    <a:pt x="32" y="36"/>
                    <a:pt x="34" y="37"/>
                  </a:cubicBezTo>
                  <a:cubicBezTo>
                    <a:pt x="34" y="38"/>
                    <a:pt x="30" y="38"/>
                    <a:pt x="29" y="38"/>
                  </a:cubicBezTo>
                  <a:cubicBezTo>
                    <a:pt x="30" y="39"/>
                    <a:pt x="30" y="40"/>
                    <a:pt x="32" y="41"/>
                  </a:cubicBezTo>
                  <a:cubicBezTo>
                    <a:pt x="32" y="41"/>
                    <a:pt x="32" y="41"/>
                    <a:pt x="31" y="42"/>
                  </a:cubicBezTo>
                  <a:cubicBezTo>
                    <a:pt x="33" y="42"/>
                    <a:pt x="35" y="42"/>
                    <a:pt x="37" y="42"/>
                  </a:cubicBezTo>
                  <a:cubicBezTo>
                    <a:pt x="37" y="43"/>
                    <a:pt x="33" y="44"/>
                    <a:pt x="32" y="44"/>
                  </a:cubicBezTo>
                  <a:cubicBezTo>
                    <a:pt x="30" y="45"/>
                    <a:pt x="29" y="45"/>
                    <a:pt x="27" y="44"/>
                  </a:cubicBezTo>
                  <a:cubicBezTo>
                    <a:pt x="27" y="45"/>
                    <a:pt x="28" y="46"/>
                    <a:pt x="29" y="47"/>
                  </a:cubicBezTo>
                  <a:cubicBezTo>
                    <a:pt x="26" y="48"/>
                    <a:pt x="23" y="46"/>
                    <a:pt x="22" y="44"/>
                  </a:cubicBezTo>
                  <a:cubicBezTo>
                    <a:pt x="22" y="46"/>
                    <a:pt x="22" y="47"/>
                    <a:pt x="24" y="48"/>
                  </a:cubicBezTo>
                  <a:cubicBezTo>
                    <a:pt x="22" y="48"/>
                    <a:pt x="21" y="48"/>
                    <a:pt x="19" y="48"/>
                  </a:cubicBezTo>
                  <a:cubicBezTo>
                    <a:pt x="18" y="48"/>
                    <a:pt x="17" y="48"/>
                    <a:pt x="17" y="48"/>
                  </a:cubicBezTo>
                  <a:cubicBezTo>
                    <a:pt x="16" y="48"/>
                    <a:pt x="14" y="48"/>
                    <a:pt x="13" y="48"/>
                  </a:cubicBezTo>
                  <a:cubicBezTo>
                    <a:pt x="15" y="47"/>
                    <a:pt x="15" y="47"/>
                    <a:pt x="16" y="45"/>
                  </a:cubicBezTo>
                  <a:cubicBezTo>
                    <a:pt x="15" y="45"/>
                    <a:pt x="15" y="45"/>
                    <a:pt x="15" y="44"/>
                  </a:cubicBezTo>
                  <a:cubicBezTo>
                    <a:pt x="13" y="45"/>
                    <a:pt x="13" y="46"/>
                    <a:pt x="11" y="44"/>
                  </a:cubicBezTo>
                  <a:cubicBezTo>
                    <a:pt x="11" y="44"/>
                    <a:pt x="11" y="45"/>
                    <a:pt x="10" y="45"/>
                  </a:cubicBezTo>
                  <a:cubicBezTo>
                    <a:pt x="10" y="44"/>
                    <a:pt x="9" y="45"/>
                    <a:pt x="8" y="45"/>
                  </a:cubicBezTo>
                  <a:cubicBezTo>
                    <a:pt x="8" y="45"/>
                    <a:pt x="8" y="44"/>
                    <a:pt x="8" y="44"/>
                  </a:cubicBezTo>
                  <a:cubicBezTo>
                    <a:pt x="6" y="43"/>
                    <a:pt x="2" y="46"/>
                    <a:pt x="2" y="43"/>
                  </a:cubicBezTo>
                  <a:cubicBezTo>
                    <a:pt x="1" y="43"/>
                    <a:pt x="0" y="43"/>
                    <a:pt x="0" y="42"/>
                  </a:cubicBezTo>
                  <a:cubicBezTo>
                    <a:pt x="3" y="42"/>
                    <a:pt x="5" y="40"/>
                    <a:pt x="7" y="38"/>
                  </a:cubicBezTo>
                  <a:cubicBezTo>
                    <a:pt x="6" y="38"/>
                    <a:pt x="4" y="38"/>
                    <a:pt x="4" y="37"/>
                  </a:cubicBezTo>
                  <a:cubicBezTo>
                    <a:pt x="4" y="37"/>
                    <a:pt x="4" y="37"/>
                    <a:pt x="4" y="37"/>
                  </a:cubicBezTo>
                  <a:cubicBezTo>
                    <a:pt x="3" y="36"/>
                    <a:pt x="2" y="37"/>
                    <a:pt x="2" y="36"/>
                  </a:cubicBezTo>
                  <a:cubicBezTo>
                    <a:pt x="3" y="36"/>
                    <a:pt x="3" y="35"/>
                    <a:pt x="3" y="35"/>
                  </a:cubicBezTo>
                  <a:cubicBezTo>
                    <a:pt x="2" y="35"/>
                    <a:pt x="2" y="34"/>
                    <a:pt x="1" y="33"/>
                  </a:cubicBezTo>
                  <a:cubicBezTo>
                    <a:pt x="4" y="33"/>
                    <a:pt x="6" y="33"/>
                    <a:pt x="7" y="31"/>
                  </a:cubicBezTo>
                  <a:cubicBezTo>
                    <a:pt x="6" y="31"/>
                    <a:pt x="6" y="31"/>
                    <a:pt x="5" y="31"/>
                  </a:cubicBezTo>
                  <a:cubicBezTo>
                    <a:pt x="5" y="31"/>
                    <a:pt x="6" y="30"/>
                    <a:pt x="6" y="30"/>
                  </a:cubicBezTo>
                  <a:cubicBezTo>
                    <a:pt x="5" y="30"/>
                    <a:pt x="5" y="30"/>
                    <a:pt x="4" y="30"/>
                  </a:cubicBezTo>
                  <a:cubicBezTo>
                    <a:pt x="5" y="29"/>
                    <a:pt x="6" y="29"/>
                    <a:pt x="6" y="28"/>
                  </a:cubicBezTo>
                  <a:cubicBezTo>
                    <a:pt x="6" y="28"/>
                    <a:pt x="3" y="28"/>
                    <a:pt x="4" y="27"/>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41"/>
            <p:cNvSpPr>
              <a:spLocks/>
            </p:cNvSpPr>
            <p:nvPr/>
          </p:nvSpPr>
          <p:spPr bwMode="auto">
            <a:xfrm>
              <a:off x="4740881" y="5218025"/>
              <a:ext cx="56981" cy="75258"/>
            </a:xfrm>
            <a:custGeom>
              <a:avLst/>
              <a:gdLst/>
              <a:ahLst/>
              <a:cxnLst>
                <a:cxn ang="0">
                  <a:pos x="8" y="33"/>
                </a:cxn>
                <a:cxn ang="0">
                  <a:pos x="7" y="30"/>
                </a:cxn>
                <a:cxn ang="0">
                  <a:pos x="7" y="27"/>
                </a:cxn>
                <a:cxn ang="0">
                  <a:pos x="9" y="21"/>
                </a:cxn>
                <a:cxn ang="0">
                  <a:pos x="11" y="17"/>
                </a:cxn>
                <a:cxn ang="0">
                  <a:pos x="15" y="13"/>
                </a:cxn>
                <a:cxn ang="0">
                  <a:pos x="22" y="0"/>
                </a:cxn>
                <a:cxn ang="0">
                  <a:pos x="27" y="10"/>
                </a:cxn>
                <a:cxn ang="0">
                  <a:pos x="28" y="12"/>
                </a:cxn>
                <a:cxn ang="0">
                  <a:pos x="28" y="14"/>
                </a:cxn>
                <a:cxn ang="0">
                  <a:pos x="30" y="17"/>
                </a:cxn>
                <a:cxn ang="0">
                  <a:pos x="32" y="18"/>
                </a:cxn>
                <a:cxn ang="0">
                  <a:pos x="33" y="20"/>
                </a:cxn>
                <a:cxn ang="0">
                  <a:pos x="34" y="25"/>
                </a:cxn>
                <a:cxn ang="0">
                  <a:pos x="34" y="27"/>
                </a:cxn>
                <a:cxn ang="0">
                  <a:pos x="34" y="30"/>
                </a:cxn>
                <a:cxn ang="0">
                  <a:pos x="32" y="32"/>
                </a:cxn>
                <a:cxn ang="0">
                  <a:pos x="34" y="35"/>
                </a:cxn>
                <a:cxn ang="0">
                  <a:pos x="38" y="39"/>
                </a:cxn>
                <a:cxn ang="0">
                  <a:pos x="42" y="45"/>
                </a:cxn>
                <a:cxn ang="0">
                  <a:pos x="40" y="50"/>
                </a:cxn>
                <a:cxn ang="0">
                  <a:pos x="45" y="52"/>
                </a:cxn>
                <a:cxn ang="0">
                  <a:pos x="33" y="54"/>
                </a:cxn>
                <a:cxn ang="0">
                  <a:pos x="27" y="55"/>
                </a:cxn>
                <a:cxn ang="0">
                  <a:pos x="23" y="59"/>
                </a:cxn>
                <a:cxn ang="0">
                  <a:pos x="16" y="59"/>
                </a:cxn>
                <a:cxn ang="0">
                  <a:pos x="19" y="54"/>
                </a:cxn>
                <a:cxn ang="0">
                  <a:pos x="13" y="55"/>
                </a:cxn>
                <a:cxn ang="0">
                  <a:pos x="10" y="54"/>
                </a:cxn>
                <a:cxn ang="0">
                  <a:pos x="0" y="52"/>
                </a:cxn>
                <a:cxn ang="0">
                  <a:pos x="5" y="46"/>
                </a:cxn>
                <a:cxn ang="0">
                  <a:pos x="3" y="44"/>
                </a:cxn>
                <a:cxn ang="0">
                  <a:pos x="2" y="41"/>
                </a:cxn>
                <a:cxn ang="0">
                  <a:pos x="7" y="38"/>
                </a:cxn>
                <a:cxn ang="0">
                  <a:pos x="6" y="37"/>
                </a:cxn>
                <a:cxn ang="0">
                  <a:pos x="5" y="33"/>
                </a:cxn>
              </a:cxnLst>
              <a:rect l="0" t="0" r="r" b="b"/>
              <a:pathLst>
                <a:path w="45" h="59">
                  <a:moveTo>
                    <a:pt x="5" y="33"/>
                  </a:moveTo>
                  <a:cubicBezTo>
                    <a:pt x="6" y="33"/>
                    <a:pt x="7" y="33"/>
                    <a:pt x="8" y="33"/>
                  </a:cubicBezTo>
                  <a:cubicBezTo>
                    <a:pt x="7" y="32"/>
                    <a:pt x="7" y="32"/>
                    <a:pt x="8" y="31"/>
                  </a:cubicBezTo>
                  <a:cubicBezTo>
                    <a:pt x="7" y="31"/>
                    <a:pt x="7" y="31"/>
                    <a:pt x="7" y="30"/>
                  </a:cubicBezTo>
                  <a:cubicBezTo>
                    <a:pt x="8" y="30"/>
                    <a:pt x="9" y="29"/>
                    <a:pt x="10" y="29"/>
                  </a:cubicBezTo>
                  <a:cubicBezTo>
                    <a:pt x="8" y="28"/>
                    <a:pt x="8" y="28"/>
                    <a:pt x="7" y="27"/>
                  </a:cubicBezTo>
                  <a:cubicBezTo>
                    <a:pt x="10" y="27"/>
                    <a:pt x="13" y="25"/>
                    <a:pt x="14" y="23"/>
                  </a:cubicBezTo>
                  <a:cubicBezTo>
                    <a:pt x="13" y="22"/>
                    <a:pt x="10" y="22"/>
                    <a:pt x="9" y="21"/>
                  </a:cubicBezTo>
                  <a:cubicBezTo>
                    <a:pt x="11" y="20"/>
                    <a:pt x="12" y="19"/>
                    <a:pt x="13" y="18"/>
                  </a:cubicBezTo>
                  <a:cubicBezTo>
                    <a:pt x="12" y="18"/>
                    <a:pt x="12" y="18"/>
                    <a:pt x="11" y="17"/>
                  </a:cubicBezTo>
                  <a:cubicBezTo>
                    <a:pt x="13" y="17"/>
                    <a:pt x="15" y="15"/>
                    <a:pt x="16" y="14"/>
                  </a:cubicBezTo>
                  <a:cubicBezTo>
                    <a:pt x="15" y="14"/>
                    <a:pt x="15" y="14"/>
                    <a:pt x="15" y="13"/>
                  </a:cubicBezTo>
                  <a:cubicBezTo>
                    <a:pt x="14" y="14"/>
                    <a:pt x="13" y="14"/>
                    <a:pt x="12" y="13"/>
                  </a:cubicBezTo>
                  <a:cubicBezTo>
                    <a:pt x="15" y="11"/>
                    <a:pt x="20" y="5"/>
                    <a:pt x="22" y="0"/>
                  </a:cubicBezTo>
                  <a:cubicBezTo>
                    <a:pt x="23" y="4"/>
                    <a:pt x="24" y="6"/>
                    <a:pt x="27" y="8"/>
                  </a:cubicBezTo>
                  <a:cubicBezTo>
                    <a:pt x="25" y="9"/>
                    <a:pt x="26" y="9"/>
                    <a:pt x="27" y="10"/>
                  </a:cubicBezTo>
                  <a:cubicBezTo>
                    <a:pt x="27" y="10"/>
                    <a:pt x="27" y="10"/>
                    <a:pt x="27" y="10"/>
                  </a:cubicBezTo>
                  <a:cubicBezTo>
                    <a:pt x="27" y="10"/>
                    <a:pt x="29" y="11"/>
                    <a:pt x="28" y="12"/>
                  </a:cubicBezTo>
                  <a:cubicBezTo>
                    <a:pt x="29" y="13"/>
                    <a:pt x="30" y="13"/>
                    <a:pt x="31" y="14"/>
                  </a:cubicBezTo>
                  <a:cubicBezTo>
                    <a:pt x="30" y="14"/>
                    <a:pt x="29" y="14"/>
                    <a:pt x="28" y="14"/>
                  </a:cubicBezTo>
                  <a:cubicBezTo>
                    <a:pt x="29" y="15"/>
                    <a:pt x="28" y="15"/>
                    <a:pt x="27" y="15"/>
                  </a:cubicBezTo>
                  <a:cubicBezTo>
                    <a:pt x="27" y="16"/>
                    <a:pt x="29" y="17"/>
                    <a:pt x="30" y="17"/>
                  </a:cubicBezTo>
                  <a:cubicBezTo>
                    <a:pt x="30" y="17"/>
                    <a:pt x="30" y="17"/>
                    <a:pt x="30" y="18"/>
                  </a:cubicBezTo>
                  <a:cubicBezTo>
                    <a:pt x="31" y="18"/>
                    <a:pt x="31" y="18"/>
                    <a:pt x="32" y="18"/>
                  </a:cubicBezTo>
                  <a:cubicBezTo>
                    <a:pt x="32" y="19"/>
                    <a:pt x="32" y="19"/>
                    <a:pt x="31" y="19"/>
                  </a:cubicBezTo>
                  <a:cubicBezTo>
                    <a:pt x="32" y="20"/>
                    <a:pt x="32" y="20"/>
                    <a:pt x="33" y="20"/>
                  </a:cubicBezTo>
                  <a:cubicBezTo>
                    <a:pt x="33" y="21"/>
                    <a:pt x="30" y="21"/>
                    <a:pt x="29" y="21"/>
                  </a:cubicBezTo>
                  <a:cubicBezTo>
                    <a:pt x="30" y="22"/>
                    <a:pt x="31" y="24"/>
                    <a:pt x="34" y="25"/>
                  </a:cubicBezTo>
                  <a:cubicBezTo>
                    <a:pt x="33" y="26"/>
                    <a:pt x="31" y="25"/>
                    <a:pt x="30" y="25"/>
                  </a:cubicBezTo>
                  <a:cubicBezTo>
                    <a:pt x="31" y="26"/>
                    <a:pt x="32" y="27"/>
                    <a:pt x="34" y="27"/>
                  </a:cubicBezTo>
                  <a:cubicBezTo>
                    <a:pt x="34" y="28"/>
                    <a:pt x="33" y="28"/>
                    <a:pt x="32" y="28"/>
                  </a:cubicBezTo>
                  <a:cubicBezTo>
                    <a:pt x="33" y="29"/>
                    <a:pt x="33" y="29"/>
                    <a:pt x="34" y="30"/>
                  </a:cubicBezTo>
                  <a:cubicBezTo>
                    <a:pt x="34" y="30"/>
                    <a:pt x="35" y="30"/>
                    <a:pt x="35" y="30"/>
                  </a:cubicBezTo>
                  <a:cubicBezTo>
                    <a:pt x="35" y="32"/>
                    <a:pt x="34" y="32"/>
                    <a:pt x="32" y="32"/>
                  </a:cubicBezTo>
                  <a:cubicBezTo>
                    <a:pt x="33" y="33"/>
                    <a:pt x="34" y="34"/>
                    <a:pt x="36" y="34"/>
                  </a:cubicBezTo>
                  <a:cubicBezTo>
                    <a:pt x="36" y="35"/>
                    <a:pt x="35" y="35"/>
                    <a:pt x="34" y="35"/>
                  </a:cubicBezTo>
                  <a:cubicBezTo>
                    <a:pt x="36" y="37"/>
                    <a:pt x="37" y="37"/>
                    <a:pt x="40" y="38"/>
                  </a:cubicBezTo>
                  <a:cubicBezTo>
                    <a:pt x="40" y="39"/>
                    <a:pt x="39" y="39"/>
                    <a:pt x="38" y="39"/>
                  </a:cubicBezTo>
                  <a:cubicBezTo>
                    <a:pt x="38" y="42"/>
                    <a:pt x="36" y="42"/>
                    <a:pt x="34" y="42"/>
                  </a:cubicBezTo>
                  <a:cubicBezTo>
                    <a:pt x="37" y="44"/>
                    <a:pt x="39" y="45"/>
                    <a:pt x="42" y="45"/>
                  </a:cubicBezTo>
                  <a:cubicBezTo>
                    <a:pt x="42" y="47"/>
                    <a:pt x="37" y="46"/>
                    <a:pt x="36" y="47"/>
                  </a:cubicBezTo>
                  <a:cubicBezTo>
                    <a:pt x="37" y="48"/>
                    <a:pt x="37" y="49"/>
                    <a:pt x="40" y="50"/>
                  </a:cubicBezTo>
                  <a:cubicBezTo>
                    <a:pt x="39" y="51"/>
                    <a:pt x="39" y="51"/>
                    <a:pt x="39" y="51"/>
                  </a:cubicBezTo>
                  <a:cubicBezTo>
                    <a:pt x="41" y="51"/>
                    <a:pt x="43" y="52"/>
                    <a:pt x="45" y="52"/>
                  </a:cubicBezTo>
                  <a:cubicBezTo>
                    <a:pt x="45" y="53"/>
                    <a:pt x="40" y="54"/>
                    <a:pt x="39" y="54"/>
                  </a:cubicBezTo>
                  <a:cubicBezTo>
                    <a:pt x="37" y="55"/>
                    <a:pt x="36" y="55"/>
                    <a:pt x="33" y="54"/>
                  </a:cubicBezTo>
                  <a:cubicBezTo>
                    <a:pt x="33" y="55"/>
                    <a:pt x="34" y="56"/>
                    <a:pt x="35" y="58"/>
                  </a:cubicBezTo>
                  <a:cubicBezTo>
                    <a:pt x="33" y="59"/>
                    <a:pt x="29" y="56"/>
                    <a:pt x="27" y="55"/>
                  </a:cubicBezTo>
                  <a:cubicBezTo>
                    <a:pt x="27" y="57"/>
                    <a:pt x="28" y="58"/>
                    <a:pt x="29" y="59"/>
                  </a:cubicBezTo>
                  <a:cubicBezTo>
                    <a:pt x="27" y="59"/>
                    <a:pt x="26" y="59"/>
                    <a:pt x="23" y="59"/>
                  </a:cubicBezTo>
                  <a:cubicBezTo>
                    <a:pt x="23" y="59"/>
                    <a:pt x="21" y="58"/>
                    <a:pt x="21" y="58"/>
                  </a:cubicBezTo>
                  <a:cubicBezTo>
                    <a:pt x="20" y="59"/>
                    <a:pt x="18" y="59"/>
                    <a:pt x="16" y="59"/>
                  </a:cubicBezTo>
                  <a:cubicBezTo>
                    <a:pt x="18" y="58"/>
                    <a:pt x="19" y="57"/>
                    <a:pt x="20" y="55"/>
                  </a:cubicBezTo>
                  <a:cubicBezTo>
                    <a:pt x="19" y="55"/>
                    <a:pt x="18" y="55"/>
                    <a:pt x="19" y="54"/>
                  </a:cubicBezTo>
                  <a:cubicBezTo>
                    <a:pt x="17" y="55"/>
                    <a:pt x="16" y="57"/>
                    <a:pt x="14" y="54"/>
                  </a:cubicBezTo>
                  <a:cubicBezTo>
                    <a:pt x="14" y="54"/>
                    <a:pt x="13" y="55"/>
                    <a:pt x="13" y="55"/>
                  </a:cubicBezTo>
                  <a:cubicBezTo>
                    <a:pt x="12" y="55"/>
                    <a:pt x="11" y="56"/>
                    <a:pt x="10" y="56"/>
                  </a:cubicBezTo>
                  <a:cubicBezTo>
                    <a:pt x="10" y="55"/>
                    <a:pt x="10" y="55"/>
                    <a:pt x="10" y="54"/>
                  </a:cubicBezTo>
                  <a:cubicBezTo>
                    <a:pt x="8" y="52"/>
                    <a:pt x="3" y="57"/>
                    <a:pt x="3" y="53"/>
                  </a:cubicBezTo>
                  <a:cubicBezTo>
                    <a:pt x="2" y="53"/>
                    <a:pt x="0" y="53"/>
                    <a:pt x="0" y="52"/>
                  </a:cubicBezTo>
                  <a:cubicBezTo>
                    <a:pt x="4" y="52"/>
                    <a:pt x="6" y="49"/>
                    <a:pt x="8" y="46"/>
                  </a:cubicBezTo>
                  <a:cubicBezTo>
                    <a:pt x="7" y="47"/>
                    <a:pt x="5" y="47"/>
                    <a:pt x="5" y="46"/>
                  </a:cubicBezTo>
                  <a:cubicBezTo>
                    <a:pt x="5" y="46"/>
                    <a:pt x="5" y="45"/>
                    <a:pt x="5" y="45"/>
                  </a:cubicBezTo>
                  <a:cubicBezTo>
                    <a:pt x="4" y="45"/>
                    <a:pt x="3" y="45"/>
                    <a:pt x="3" y="44"/>
                  </a:cubicBezTo>
                  <a:cubicBezTo>
                    <a:pt x="4" y="44"/>
                    <a:pt x="4" y="44"/>
                    <a:pt x="4" y="43"/>
                  </a:cubicBezTo>
                  <a:cubicBezTo>
                    <a:pt x="3" y="43"/>
                    <a:pt x="2" y="42"/>
                    <a:pt x="2" y="41"/>
                  </a:cubicBezTo>
                  <a:cubicBezTo>
                    <a:pt x="5" y="41"/>
                    <a:pt x="7" y="40"/>
                    <a:pt x="9" y="38"/>
                  </a:cubicBezTo>
                  <a:cubicBezTo>
                    <a:pt x="8" y="38"/>
                    <a:pt x="8" y="39"/>
                    <a:pt x="7" y="38"/>
                  </a:cubicBezTo>
                  <a:cubicBezTo>
                    <a:pt x="7" y="38"/>
                    <a:pt x="7" y="38"/>
                    <a:pt x="7" y="37"/>
                  </a:cubicBezTo>
                  <a:cubicBezTo>
                    <a:pt x="7" y="37"/>
                    <a:pt x="6" y="37"/>
                    <a:pt x="6" y="37"/>
                  </a:cubicBezTo>
                  <a:cubicBezTo>
                    <a:pt x="7" y="36"/>
                    <a:pt x="7" y="36"/>
                    <a:pt x="8" y="35"/>
                  </a:cubicBezTo>
                  <a:cubicBezTo>
                    <a:pt x="8" y="35"/>
                    <a:pt x="4" y="35"/>
                    <a:pt x="5" y="33"/>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42"/>
            <p:cNvSpPr>
              <a:spLocks/>
            </p:cNvSpPr>
            <p:nvPr/>
          </p:nvSpPr>
          <p:spPr bwMode="auto">
            <a:xfrm>
              <a:off x="4902147" y="5194372"/>
              <a:ext cx="66119" cy="88697"/>
            </a:xfrm>
            <a:custGeom>
              <a:avLst/>
              <a:gdLst/>
              <a:ahLst/>
              <a:cxnLst>
                <a:cxn ang="0">
                  <a:pos x="8" y="38"/>
                </a:cxn>
                <a:cxn ang="0">
                  <a:pos x="8" y="35"/>
                </a:cxn>
                <a:cxn ang="0">
                  <a:pos x="7" y="31"/>
                </a:cxn>
                <a:cxn ang="0">
                  <a:pos x="11" y="24"/>
                </a:cxn>
                <a:cxn ang="0">
                  <a:pos x="12" y="20"/>
                </a:cxn>
                <a:cxn ang="0">
                  <a:pos x="17" y="15"/>
                </a:cxn>
                <a:cxn ang="0">
                  <a:pos x="25" y="0"/>
                </a:cxn>
                <a:cxn ang="0">
                  <a:pos x="31" y="11"/>
                </a:cxn>
                <a:cxn ang="0">
                  <a:pos x="32" y="13"/>
                </a:cxn>
                <a:cxn ang="0">
                  <a:pos x="32" y="17"/>
                </a:cxn>
                <a:cxn ang="0">
                  <a:pos x="35" y="19"/>
                </a:cxn>
                <a:cxn ang="0">
                  <a:pos x="37" y="21"/>
                </a:cxn>
                <a:cxn ang="0">
                  <a:pos x="39" y="23"/>
                </a:cxn>
                <a:cxn ang="0">
                  <a:pos x="39" y="29"/>
                </a:cxn>
                <a:cxn ang="0">
                  <a:pos x="39" y="31"/>
                </a:cxn>
                <a:cxn ang="0">
                  <a:pos x="39" y="35"/>
                </a:cxn>
                <a:cxn ang="0">
                  <a:pos x="37" y="37"/>
                </a:cxn>
                <a:cxn ang="0">
                  <a:pos x="39" y="41"/>
                </a:cxn>
                <a:cxn ang="0">
                  <a:pos x="45" y="46"/>
                </a:cxn>
                <a:cxn ang="0">
                  <a:pos x="49" y="53"/>
                </a:cxn>
                <a:cxn ang="0">
                  <a:pos x="46" y="59"/>
                </a:cxn>
                <a:cxn ang="0">
                  <a:pos x="52" y="60"/>
                </a:cxn>
                <a:cxn ang="0">
                  <a:pos x="38" y="63"/>
                </a:cxn>
                <a:cxn ang="0">
                  <a:pos x="31" y="64"/>
                </a:cxn>
                <a:cxn ang="0">
                  <a:pos x="27" y="69"/>
                </a:cxn>
                <a:cxn ang="0">
                  <a:pos x="19" y="69"/>
                </a:cxn>
                <a:cxn ang="0">
                  <a:pos x="21" y="63"/>
                </a:cxn>
                <a:cxn ang="0">
                  <a:pos x="14" y="64"/>
                </a:cxn>
                <a:cxn ang="0">
                  <a:pos x="11" y="63"/>
                </a:cxn>
                <a:cxn ang="0">
                  <a:pos x="0" y="61"/>
                </a:cxn>
                <a:cxn ang="0">
                  <a:pos x="5" y="54"/>
                </a:cxn>
                <a:cxn ang="0">
                  <a:pos x="3" y="51"/>
                </a:cxn>
                <a:cxn ang="0">
                  <a:pos x="1" y="48"/>
                </a:cxn>
                <a:cxn ang="0">
                  <a:pos x="7" y="44"/>
                </a:cxn>
                <a:cxn ang="0">
                  <a:pos x="6" y="43"/>
                </a:cxn>
                <a:cxn ang="0">
                  <a:pos x="5" y="38"/>
                </a:cxn>
              </a:cxnLst>
              <a:rect l="0" t="0" r="r" b="b"/>
              <a:pathLst>
                <a:path w="52" h="70">
                  <a:moveTo>
                    <a:pt x="5" y="38"/>
                  </a:moveTo>
                  <a:cubicBezTo>
                    <a:pt x="7" y="39"/>
                    <a:pt x="8" y="38"/>
                    <a:pt x="8" y="38"/>
                  </a:cubicBezTo>
                  <a:cubicBezTo>
                    <a:pt x="8" y="37"/>
                    <a:pt x="8" y="37"/>
                    <a:pt x="9" y="36"/>
                  </a:cubicBezTo>
                  <a:cubicBezTo>
                    <a:pt x="8" y="36"/>
                    <a:pt x="8" y="36"/>
                    <a:pt x="8" y="35"/>
                  </a:cubicBezTo>
                  <a:cubicBezTo>
                    <a:pt x="9" y="34"/>
                    <a:pt x="10" y="34"/>
                    <a:pt x="11" y="33"/>
                  </a:cubicBezTo>
                  <a:cubicBezTo>
                    <a:pt x="9" y="33"/>
                    <a:pt x="9" y="33"/>
                    <a:pt x="7" y="31"/>
                  </a:cubicBezTo>
                  <a:cubicBezTo>
                    <a:pt x="11" y="31"/>
                    <a:pt x="14" y="29"/>
                    <a:pt x="16" y="26"/>
                  </a:cubicBezTo>
                  <a:cubicBezTo>
                    <a:pt x="15" y="26"/>
                    <a:pt x="11" y="25"/>
                    <a:pt x="11" y="24"/>
                  </a:cubicBezTo>
                  <a:cubicBezTo>
                    <a:pt x="12" y="23"/>
                    <a:pt x="14" y="22"/>
                    <a:pt x="15" y="21"/>
                  </a:cubicBezTo>
                  <a:cubicBezTo>
                    <a:pt x="14" y="21"/>
                    <a:pt x="13" y="21"/>
                    <a:pt x="12" y="20"/>
                  </a:cubicBezTo>
                  <a:cubicBezTo>
                    <a:pt x="15" y="19"/>
                    <a:pt x="17" y="18"/>
                    <a:pt x="18" y="16"/>
                  </a:cubicBezTo>
                  <a:cubicBezTo>
                    <a:pt x="17" y="17"/>
                    <a:pt x="17" y="16"/>
                    <a:pt x="17" y="15"/>
                  </a:cubicBezTo>
                  <a:cubicBezTo>
                    <a:pt x="16" y="15"/>
                    <a:pt x="14" y="16"/>
                    <a:pt x="13" y="15"/>
                  </a:cubicBezTo>
                  <a:cubicBezTo>
                    <a:pt x="17" y="13"/>
                    <a:pt x="23" y="6"/>
                    <a:pt x="25" y="0"/>
                  </a:cubicBezTo>
                  <a:cubicBezTo>
                    <a:pt x="27" y="4"/>
                    <a:pt x="27" y="7"/>
                    <a:pt x="31" y="9"/>
                  </a:cubicBezTo>
                  <a:cubicBezTo>
                    <a:pt x="29" y="10"/>
                    <a:pt x="29" y="10"/>
                    <a:pt x="31" y="11"/>
                  </a:cubicBezTo>
                  <a:cubicBezTo>
                    <a:pt x="31" y="11"/>
                    <a:pt x="31" y="11"/>
                    <a:pt x="31" y="12"/>
                  </a:cubicBezTo>
                  <a:cubicBezTo>
                    <a:pt x="31" y="12"/>
                    <a:pt x="34" y="13"/>
                    <a:pt x="32" y="13"/>
                  </a:cubicBezTo>
                  <a:cubicBezTo>
                    <a:pt x="34" y="14"/>
                    <a:pt x="34" y="15"/>
                    <a:pt x="36" y="16"/>
                  </a:cubicBezTo>
                  <a:cubicBezTo>
                    <a:pt x="35" y="16"/>
                    <a:pt x="34" y="16"/>
                    <a:pt x="32" y="17"/>
                  </a:cubicBezTo>
                  <a:cubicBezTo>
                    <a:pt x="33" y="18"/>
                    <a:pt x="32" y="17"/>
                    <a:pt x="31" y="17"/>
                  </a:cubicBezTo>
                  <a:cubicBezTo>
                    <a:pt x="32" y="19"/>
                    <a:pt x="34" y="19"/>
                    <a:pt x="35" y="19"/>
                  </a:cubicBezTo>
                  <a:cubicBezTo>
                    <a:pt x="35" y="20"/>
                    <a:pt x="35" y="20"/>
                    <a:pt x="35" y="21"/>
                  </a:cubicBezTo>
                  <a:cubicBezTo>
                    <a:pt x="36" y="21"/>
                    <a:pt x="36" y="21"/>
                    <a:pt x="37" y="21"/>
                  </a:cubicBezTo>
                  <a:cubicBezTo>
                    <a:pt x="37" y="21"/>
                    <a:pt x="37" y="22"/>
                    <a:pt x="36" y="22"/>
                  </a:cubicBezTo>
                  <a:cubicBezTo>
                    <a:pt x="37" y="23"/>
                    <a:pt x="37" y="23"/>
                    <a:pt x="39" y="23"/>
                  </a:cubicBezTo>
                  <a:cubicBezTo>
                    <a:pt x="38" y="24"/>
                    <a:pt x="35" y="24"/>
                    <a:pt x="34" y="24"/>
                  </a:cubicBezTo>
                  <a:cubicBezTo>
                    <a:pt x="35" y="26"/>
                    <a:pt x="36" y="28"/>
                    <a:pt x="39" y="29"/>
                  </a:cubicBezTo>
                  <a:cubicBezTo>
                    <a:pt x="38" y="30"/>
                    <a:pt x="36" y="29"/>
                    <a:pt x="35" y="29"/>
                  </a:cubicBezTo>
                  <a:cubicBezTo>
                    <a:pt x="36" y="30"/>
                    <a:pt x="37" y="31"/>
                    <a:pt x="39" y="31"/>
                  </a:cubicBezTo>
                  <a:cubicBezTo>
                    <a:pt x="39" y="32"/>
                    <a:pt x="38" y="32"/>
                    <a:pt x="38" y="33"/>
                  </a:cubicBezTo>
                  <a:cubicBezTo>
                    <a:pt x="38" y="34"/>
                    <a:pt x="39" y="33"/>
                    <a:pt x="39" y="35"/>
                  </a:cubicBezTo>
                  <a:cubicBezTo>
                    <a:pt x="40" y="35"/>
                    <a:pt x="40" y="35"/>
                    <a:pt x="41" y="35"/>
                  </a:cubicBezTo>
                  <a:cubicBezTo>
                    <a:pt x="41" y="37"/>
                    <a:pt x="39" y="37"/>
                    <a:pt x="37" y="37"/>
                  </a:cubicBezTo>
                  <a:cubicBezTo>
                    <a:pt x="39" y="38"/>
                    <a:pt x="40" y="39"/>
                    <a:pt x="42" y="39"/>
                  </a:cubicBezTo>
                  <a:cubicBezTo>
                    <a:pt x="42" y="41"/>
                    <a:pt x="40" y="41"/>
                    <a:pt x="39" y="41"/>
                  </a:cubicBezTo>
                  <a:cubicBezTo>
                    <a:pt x="42" y="43"/>
                    <a:pt x="43" y="44"/>
                    <a:pt x="46" y="44"/>
                  </a:cubicBezTo>
                  <a:cubicBezTo>
                    <a:pt x="46" y="45"/>
                    <a:pt x="46" y="45"/>
                    <a:pt x="45" y="46"/>
                  </a:cubicBezTo>
                  <a:cubicBezTo>
                    <a:pt x="45" y="49"/>
                    <a:pt x="42" y="49"/>
                    <a:pt x="40" y="49"/>
                  </a:cubicBezTo>
                  <a:cubicBezTo>
                    <a:pt x="43" y="52"/>
                    <a:pt x="45" y="52"/>
                    <a:pt x="49" y="53"/>
                  </a:cubicBezTo>
                  <a:cubicBezTo>
                    <a:pt x="49" y="55"/>
                    <a:pt x="43" y="54"/>
                    <a:pt x="42" y="55"/>
                  </a:cubicBezTo>
                  <a:cubicBezTo>
                    <a:pt x="43" y="56"/>
                    <a:pt x="43" y="57"/>
                    <a:pt x="46" y="59"/>
                  </a:cubicBezTo>
                  <a:cubicBezTo>
                    <a:pt x="46" y="59"/>
                    <a:pt x="46" y="59"/>
                    <a:pt x="45" y="60"/>
                  </a:cubicBezTo>
                  <a:cubicBezTo>
                    <a:pt x="47" y="60"/>
                    <a:pt x="49" y="61"/>
                    <a:pt x="52" y="60"/>
                  </a:cubicBezTo>
                  <a:cubicBezTo>
                    <a:pt x="52" y="62"/>
                    <a:pt x="47" y="63"/>
                    <a:pt x="45" y="63"/>
                  </a:cubicBezTo>
                  <a:cubicBezTo>
                    <a:pt x="42" y="65"/>
                    <a:pt x="41" y="64"/>
                    <a:pt x="38" y="63"/>
                  </a:cubicBezTo>
                  <a:cubicBezTo>
                    <a:pt x="38" y="64"/>
                    <a:pt x="39" y="66"/>
                    <a:pt x="41" y="67"/>
                  </a:cubicBezTo>
                  <a:cubicBezTo>
                    <a:pt x="38" y="68"/>
                    <a:pt x="33" y="65"/>
                    <a:pt x="31" y="64"/>
                  </a:cubicBezTo>
                  <a:cubicBezTo>
                    <a:pt x="31" y="66"/>
                    <a:pt x="32" y="68"/>
                    <a:pt x="34" y="69"/>
                  </a:cubicBezTo>
                  <a:cubicBezTo>
                    <a:pt x="31" y="70"/>
                    <a:pt x="30" y="69"/>
                    <a:pt x="27" y="69"/>
                  </a:cubicBezTo>
                  <a:cubicBezTo>
                    <a:pt x="26" y="69"/>
                    <a:pt x="24" y="68"/>
                    <a:pt x="24" y="68"/>
                  </a:cubicBezTo>
                  <a:cubicBezTo>
                    <a:pt x="22" y="69"/>
                    <a:pt x="21" y="69"/>
                    <a:pt x="19" y="69"/>
                  </a:cubicBezTo>
                  <a:cubicBezTo>
                    <a:pt x="21" y="68"/>
                    <a:pt x="21" y="67"/>
                    <a:pt x="22" y="65"/>
                  </a:cubicBezTo>
                  <a:cubicBezTo>
                    <a:pt x="21" y="65"/>
                    <a:pt x="21" y="65"/>
                    <a:pt x="21" y="63"/>
                  </a:cubicBezTo>
                  <a:cubicBezTo>
                    <a:pt x="19" y="64"/>
                    <a:pt x="18" y="66"/>
                    <a:pt x="16" y="63"/>
                  </a:cubicBezTo>
                  <a:cubicBezTo>
                    <a:pt x="16" y="64"/>
                    <a:pt x="15" y="64"/>
                    <a:pt x="14" y="64"/>
                  </a:cubicBezTo>
                  <a:cubicBezTo>
                    <a:pt x="14" y="64"/>
                    <a:pt x="12" y="65"/>
                    <a:pt x="11" y="65"/>
                  </a:cubicBezTo>
                  <a:cubicBezTo>
                    <a:pt x="11" y="65"/>
                    <a:pt x="11" y="64"/>
                    <a:pt x="11" y="63"/>
                  </a:cubicBezTo>
                  <a:cubicBezTo>
                    <a:pt x="9" y="61"/>
                    <a:pt x="3" y="67"/>
                    <a:pt x="2" y="62"/>
                  </a:cubicBezTo>
                  <a:cubicBezTo>
                    <a:pt x="1" y="62"/>
                    <a:pt x="0" y="62"/>
                    <a:pt x="0" y="61"/>
                  </a:cubicBezTo>
                  <a:cubicBezTo>
                    <a:pt x="4" y="61"/>
                    <a:pt x="7" y="57"/>
                    <a:pt x="9" y="54"/>
                  </a:cubicBezTo>
                  <a:cubicBezTo>
                    <a:pt x="8" y="54"/>
                    <a:pt x="6" y="55"/>
                    <a:pt x="5" y="54"/>
                  </a:cubicBezTo>
                  <a:cubicBezTo>
                    <a:pt x="5" y="53"/>
                    <a:pt x="5" y="53"/>
                    <a:pt x="5" y="53"/>
                  </a:cubicBezTo>
                  <a:cubicBezTo>
                    <a:pt x="4" y="52"/>
                    <a:pt x="3" y="53"/>
                    <a:pt x="3" y="51"/>
                  </a:cubicBezTo>
                  <a:cubicBezTo>
                    <a:pt x="4" y="51"/>
                    <a:pt x="4" y="51"/>
                    <a:pt x="4" y="50"/>
                  </a:cubicBezTo>
                  <a:cubicBezTo>
                    <a:pt x="3" y="50"/>
                    <a:pt x="2" y="49"/>
                    <a:pt x="1" y="48"/>
                  </a:cubicBezTo>
                  <a:cubicBezTo>
                    <a:pt x="5" y="48"/>
                    <a:pt x="8" y="47"/>
                    <a:pt x="10" y="45"/>
                  </a:cubicBezTo>
                  <a:cubicBezTo>
                    <a:pt x="9" y="45"/>
                    <a:pt x="8" y="45"/>
                    <a:pt x="7" y="44"/>
                  </a:cubicBezTo>
                  <a:cubicBezTo>
                    <a:pt x="8" y="44"/>
                    <a:pt x="8" y="44"/>
                    <a:pt x="8" y="44"/>
                  </a:cubicBezTo>
                  <a:cubicBezTo>
                    <a:pt x="7" y="43"/>
                    <a:pt x="7" y="43"/>
                    <a:pt x="6" y="43"/>
                  </a:cubicBezTo>
                  <a:cubicBezTo>
                    <a:pt x="7" y="42"/>
                    <a:pt x="8" y="42"/>
                    <a:pt x="8" y="41"/>
                  </a:cubicBezTo>
                  <a:cubicBezTo>
                    <a:pt x="8" y="41"/>
                    <a:pt x="4" y="40"/>
                    <a:pt x="5" y="38"/>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sp>
        <p:nvSpPr>
          <p:cNvPr id="56" name="Freeform 61"/>
          <p:cNvSpPr>
            <a:spLocks noChangeAspect="1"/>
          </p:cNvSpPr>
          <p:nvPr/>
        </p:nvSpPr>
        <p:spPr bwMode="auto">
          <a:xfrm>
            <a:off x="1672466" y="3706780"/>
            <a:ext cx="637200" cy="175078"/>
          </a:xfrm>
          <a:custGeom>
            <a:avLst/>
            <a:gdLst/>
            <a:ahLst/>
            <a:cxnLst>
              <a:cxn ang="0">
                <a:pos x="24" y="314"/>
              </a:cxn>
              <a:cxn ang="0">
                <a:pos x="40" y="331"/>
              </a:cxn>
              <a:cxn ang="0">
                <a:pos x="52" y="381"/>
              </a:cxn>
              <a:cxn ang="0">
                <a:pos x="76" y="225"/>
              </a:cxn>
              <a:cxn ang="0">
                <a:pos x="213" y="215"/>
              </a:cxn>
              <a:cxn ang="0">
                <a:pos x="231" y="267"/>
              </a:cxn>
              <a:cxn ang="0">
                <a:pos x="250" y="303"/>
              </a:cxn>
              <a:cxn ang="0">
                <a:pos x="274" y="262"/>
              </a:cxn>
              <a:cxn ang="0">
                <a:pos x="413" y="303"/>
              </a:cxn>
              <a:cxn ang="0">
                <a:pos x="435" y="26"/>
              </a:cxn>
              <a:cxn ang="0">
                <a:pos x="609" y="296"/>
              </a:cxn>
              <a:cxn ang="0">
                <a:pos x="643" y="305"/>
              </a:cxn>
              <a:cxn ang="0">
                <a:pos x="652" y="425"/>
              </a:cxn>
              <a:cxn ang="0">
                <a:pos x="763" y="3"/>
              </a:cxn>
              <a:cxn ang="0">
                <a:pos x="848" y="312"/>
              </a:cxn>
              <a:cxn ang="0">
                <a:pos x="857" y="411"/>
              </a:cxn>
              <a:cxn ang="0">
                <a:pos x="914" y="310"/>
              </a:cxn>
              <a:cxn ang="0">
                <a:pos x="940" y="260"/>
              </a:cxn>
              <a:cxn ang="0">
                <a:pos x="1044" y="454"/>
              </a:cxn>
              <a:cxn ang="0">
                <a:pos x="1089" y="454"/>
              </a:cxn>
              <a:cxn ang="0">
                <a:pos x="1124" y="355"/>
              </a:cxn>
              <a:cxn ang="0">
                <a:pos x="1240" y="331"/>
              </a:cxn>
              <a:cxn ang="0">
                <a:pos x="1252" y="357"/>
              </a:cxn>
              <a:cxn ang="0">
                <a:pos x="1387" y="388"/>
              </a:cxn>
              <a:cxn ang="0">
                <a:pos x="1448" y="326"/>
              </a:cxn>
              <a:cxn ang="0">
                <a:pos x="1457" y="279"/>
              </a:cxn>
              <a:cxn ang="0">
                <a:pos x="1491" y="234"/>
              </a:cxn>
              <a:cxn ang="0">
                <a:pos x="1516" y="296"/>
              </a:cxn>
              <a:cxn ang="0">
                <a:pos x="1533" y="378"/>
              </a:cxn>
              <a:cxn ang="0">
                <a:pos x="1540" y="286"/>
              </a:cxn>
              <a:cxn ang="0">
                <a:pos x="1568" y="296"/>
              </a:cxn>
              <a:cxn ang="0">
                <a:pos x="1623" y="319"/>
              </a:cxn>
              <a:cxn ang="0">
                <a:pos x="1696" y="404"/>
              </a:cxn>
              <a:cxn ang="0">
                <a:pos x="1750" y="300"/>
              </a:cxn>
              <a:cxn ang="0">
                <a:pos x="1866" y="459"/>
              </a:cxn>
              <a:cxn ang="0">
                <a:pos x="1975" y="402"/>
              </a:cxn>
              <a:cxn ang="0">
                <a:pos x="2128" y="437"/>
              </a:cxn>
              <a:cxn ang="0">
                <a:pos x="2251" y="409"/>
              </a:cxn>
              <a:cxn ang="0">
                <a:pos x="2329" y="402"/>
              </a:cxn>
              <a:cxn ang="0">
                <a:pos x="2395" y="480"/>
              </a:cxn>
              <a:cxn ang="0">
                <a:pos x="2450" y="416"/>
              </a:cxn>
              <a:cxn ang="0">
                <a:pos x="2532" y="477"/>
              </a:cxn>
              <a:cxn ang="0">
                <a:pos x="2622" y="477"/>
              </a:cxn>
              <a:cxn ang="0">
                <a:pos x="2750" y="442"/>
              </a:cxn>
              <a:cxn ang="0">
                <a:pos x="2825" y="319"/>
              </a:cxn>
              <a:cxn ang="0">
                <a:pos x="2934" y="378"/>
              </a:cxn>
              <a:cxn ang="0">
                <a:pos x="2998" y="189"/>
              </a:cxn>
              <a:cxn ang="0">
                <a:pos x="3054" y="187"/>
              </a:cxn>
              <a:cxn ang="0">
                <a:pos x="3113" y="416"/>
              </a:cxn>
              <a:cxn ang="0">
                <a:pos x="3168" y="291"/>
              </a:cxn>
              <a:cxn ang="0">
                <a:pos x="3262" y="336"/>
              </a:cxn>
              <a:cxn ang="0">
                <a:pos x="3406" y="239"/>
              </a:cxn>
              <a:cxn ang="0">
                <a:pos x="0" y="532"/>
              </a:cxn>
            </a:cxnLst>
            <a:rect l="0" t="0" r="r" b="b"/>
            <a:pathLst>
              <a:path w="3449" h="532">
                <a:moveTo>
                  <a:pt x="0" y="532"/>
                </a:moveTo>
                <a:lnTo>
                  <a:pt x="0" y="310"/>
                </a:lnTo>
                <a:lnTo>
                  <a:pt x="24" y="310"/>
                </a:lnTo>
                <a:lnTo>
                  <a:pt x="24" y="314"/>
                </a:lnTo>
                <a:lnTo>
                  <a:pt x="33" y="314"/>
                </a:lnTo>
                <a:lnTo>
                  <a:pt x="33" y="326"/>
                </a:lnTo>
                <a:lnTo>
                  <a:pt x="40" y="326"/>
                </a:lnTo>
                <a:lnTo>
                  <a:pt x="40" y="331"/>
                </a:lnTo>
                <a:lnTo>
                  <a:pt x="45" y="331"/>
                </a:lnTo>
                <a:lnTo>
                  <a:pt x="45" y="364"/>
                </a:lnTo>
                <a:lnTo>
                  <a:pt x="52" y="364"/>
                </a:lnTo>
                <a:lnTo>
                  <a:pt x="52" y="381"/>
                </a:lnTo>
                <a:lnTo>
                  <a:pt x="59" y="381"/>
                </a:lnTo>
                <a:lnTo>
                  <a:pt x="59" y="262"/>
                </a:lnTo>
                <a:lnTo>
                  <a:pt x="76" y="262"/>
                </a:lnTo>
                <a:lnTo>
                  <a:pt x="76" y="225"/>
                </a:lnTo>
                <a:lnTo>
                  <a:pt x="87" y="225"/>
                </a:lnTo>
                <a:lnTo>
                  <a:pt x="87" y="215"/>
                </a:lnTo>
                <a:lnTo>
                  <a:pt x="151" y="184"/>
                </a:lnTo>
                <a:lnTo>
                  <a:pt x="213" y="215"/>
                </a:lnTo>
                <a:lnTo>
                  <a:pt x="213" y="225"/>
                </a:lnTo>
                <a:lnTo>
                  <a:pt x="222" y="225"/>
                </a:lnTo>
                <a:lnTo>
                  <a:pt x="222" y="262"/>
                </a:lnTo>
                <a:lnTo>
                  <a:pt x="231" y="267"/>
                </a:lnTo>
                <a:lnTo>
                  <a:pt x="231" y="345"/>
                </a:lnTo>
                <a:lnTo>
                  <a:pt x="241" y="345"/>
                </a:lnTo>
                <a:lnTo>
                  <a:pt x="250" y="373"/>
                </a:lnTo>
                <a:lnTo>
                  <a:pt x="250" y="303"/>
                </a:lnTo>
                <a:lnTo>
                  <a:pt x="267" y="303"/>
                </a:lnTo>
                <a:lnTo>
                  <a:pt x="267" y="279"/>
                </a:lnTo>
                <a:lnTo>
                  <a:pt x="274" y="279"/>
                </a:lnTo>
                <a:lnTo>
                  <a:pt x="274" y="262"/>
                </a:lnTo>
                <a:lnTo>
                  <a:pt x="404" y="260"/>
                </a:lnTo>
                <a:lnTo>
                  <a:pt x="404" y="277"/>
                </a:lnTo>
                <a:lnTo>
                  <a:pt x="413" y="277"/>
                </a:lnTo>
                <a:lnTo>
                  <a:pt x="413" y="303"/>
                </a:lnTo>
                <a:lnTo>
                  <a:pt x="425" y="303"/>
                </a:lnTo>
                <a:lnTo>
                  <a:pt x="425" y="369"/>
                </a:lnTo>
                <a:lnTo>
                  <a:pt x="435" y="369"/>
                </a:lnTo>
                <a:lnTo>
                  <a:pt x="435" y="26"/>
                </a:lnTo>
                <a:lnTo>
                  <a:pt x="529" y="0"/>
                </a:lnTo>
                <a:lnTo>
                  <a:pt x="607" y="19"/>
                </a:lnTo>
                <a:lnTo>
                  <a:pt x="607" y="291"/>
                </a:lnTo>
                <a:lnTo>
                  <a:pt x="609" y="296"/>
                </a:lnTo>
                <a:lnTo>
                  <a:pt x="624" y="258"/>
                </a:lnTo>
                <a:lnTo>
                  <a:pt x="635" y="296"/>
                </a:lnTo>
                <a:lnTo>
                  <a:pt x="640" y="286"/>
                </a:lnTo>
                <a:lnTo>
                  <a:pt x="643" y="305"/>
                </a:lnTo>
                <a:lnTo>
                  <a:pt x="643" y="355"/>
                </a:lnTo>
                <a:lnTo>
                  <a:pt x="645" y="357"/>
                </a:lnTo>
                <a:lnTo>
                  <a:pt x="645" y="425"/>
                </a:lnTo>
                <a:lnTo>
                  <a:pt x="652" y="425"/>
                </a:lnTo>
                <a:lnTo>
                  <a:pt x="652" y="343"/>
                </a:lnTo>
                <a:lnTo>
                  <a:pt x="659" y="343"/>
                </a:lnTo>
                <a:lnTo>
                  <a:pt x="659" y="26"/>
                </a:lnTo>
                <a:lnTo>
                  <a:pt x="763" y="3"/>
                </a:lnTo>
                <a:lnTo>
                  <a:pt x="834" y="22"/>
                </a:lnTo>
                <a:lnTo>
                  <a:pt x="834" y="277"/>
                </a:lnTo>
                <a:lnTo>
                  <a:pt x="848" y="288"/>
                </a:lnTo>
                <a:lnTo>
                  <a:pt x="848" y="312"/>
                </a:lnTo>
                <a:lnTo>
                  <a:pt x="855" y="312"/>
                </a:lnTo>
                <a:lnTo>
                  <a:pt x="855" y="329"/>
                </a:lnTo>
                <a:lnTo>
                  <a:pt x="857" y="329"/>
                </a:lnTo>
                <a:lnTo>
                  <a:pt x="857" y="411"/>
                </a:lnTo>
                <a:lnTo>
                  <a:pt x="865" y="411"/>
                </a:lnTo>
                <a:lnTo>
                  <a:pt x="865" y="385"/>
                </a:lnTo>
                <a:lnTo>
                  <a:pt x="914" y="385"/>
                </a:lnTo>
                <a:lnTo>
                  <a:pt x="914" y="310"/>
                </a:lnTo>
                <a:lnTo>
                  <a:pt x="935" y="310"/>
                </a:lnTo>
                <a:lnTo>
                  <a:pt x="935" y="274"/>
                </a:lnTo>
                <a:lnTo>
                  <a:pt x="940" y="274"/>
                </a:lnTo>
                <a:lnTo>
                  <a:pt x="940" y="260"/>
                </a:lnTo>
                <a:lnTo>
                  <a:pt x="942" y="260"/>
                </a:lnTo>
                <a:lnTo>
                  <a:pt x="942" y="251"/>
                </a:lnTo>
                <a:lnTo>
                  <a:pt x="1044" y="248"/>
                </a:lnTo>
                <a:lnTo>
                  <a:pt x="1044" y="454"/>
                </a:lnTo>
                <a:lnTo>
                  <a:pt x="1063" y="454"/>
                </a:lnTo>
                <a:lnTo>
                  <a:pt x="1063" y="463"/>
                </a:lnTo>
                <a:lnTo>
                  <a:pt x="1089" y="463"/>
                </a:lnTo>
                <a:lnTo>
                  <a:pt x="1089" y="454"/>
                </a:lnTo>
                <a:lnTo>
                  <a:pt x="1103" y="454"/>
                </a:lnTo>
                <a:lnTo>
                  <a:pt x="1103" y="447"/>
                </a:lnTo>
                <a:lnTo>
                  <a:pt x="1124" y="447"/>
                </a:lnTo>
                <a:lnTo>
                  <a:pt x="1124" y="355"/>
                </a:lnTo>
                <a:lnTo>
                  <a:pt x="1134" y="355"/>
                </a:lnTo>
                <a:lnTo>
                  <a:pt x="1134" y="300"/>
                </a:lnTo>
                <a:lnTo>
                  <a:pt x="1240" y="300"/>
                </a:lnTo>
                <a:lnTo>
                  <a:pt x="1240" y="331"/>
                </a:lnTo>
                <a:lnTo>
                  <a:pt x="1242" y="331"/>
                </a:lnTo>
                <a:lnTo>
                  <a:pt x="1242" y="347"/>
                </a:lnTo>
                <a:lnTo>
                  <a:pt x="1252" y="347"/>
                </a:lnTo>
                <a:lnTo>
                  <a:pt x="1252" y="357"/>
                </a:lnTo>
                <a:lnTo>
                  <a:pt x="1259" y="357"/>
                </a:lnTo>
                <a:lnTo>
                  <a:pt x="1259" y="267"/>
                </a:lnTo>
                <a:lnTo>
                  <a:pt x="1387" y="267"/>
                </a:lnTo>
                <a:lnTo>
                  <a:pt x="1387" y="388"/>
                </a:lnTo>
                <a:lnTo>
                  <a:pt x="1405" y="388"/>
                </a:lnTo>
                <a:lnTo>
                  <a:pt x="1405" y="288"/>
                </a:lnTo>
                <a:lnTo>
                  <a:pt x="1448" y="288"/>
                </a:lnTo>
                <a:lnTo>
                  <a:pt x="1448" y="326"/>
                </a:lnTo>
                <a:lnTo>
                  <a:pt x="1455" y="326"/>
                </a:lnTo>
                <a:lnTo>
                  <a:pt x="1455" y="310"/>
                </a:lnTo>
                <a:lnTo>
                  <a:pt x="1457" y="310"/>
                </a:lnTo>
                <a:lnTo>
                  <a:pt x="1457" y="279"/>
                </a:lnTo>
                <a:lnTo>
                  <a:pt x="1460" y="279"/>
                </a:lnTo>
                <a:lnTo>
                  <a:pt x="1476" y="234"/>
                </a:lnTo>
                <a:lnTo>
                  <a:pt x="1483" y="189"/>
                </a:lnTo>
                <a:lnTo>
                  <a:pt x="1491" y="234"/>
                </a:lnTo>
                <a:lnTo>
                  <a:pt x="1507" y="279"/>
                </a:lnTo>
                <a:lnTo>
                  <a:pt x="1512" y="279"/>
                </a:lnTo>
                <a:lnTo>
                  <a:pt x="1512" y="296"/>
                </a:lnTo>
                <a:lnTo>
                  <a:pt x="1516" y="296"/>
                </a:lnTo>
                <a:lnTo>
                  <a:pt x="1516" y="322"/>
                </a:lnTo>
                <a:lnTo>
                  <a:pt x="1519" y="322"/>
                </a:lnTo>
                <a:lnTo>
                  <a:pt x="1519" y="378"/>
                </a:lnTo>
                <a:lnTo>
                  <a:pt x="1533" y="378"/>
                </a:lnTo>
                <a:lnTo>
                  <a:pt x="1533" y="312"/>
                </a:lnTo>
                <a:lnTo>
                  <a:pt x="1535" y="312"/>
                </a:lnTo>
                <a:lnTo>
                  <a:pt x="1535" y="286"/>
                </a:lnTo>
                <a:lnTo>
                  <a:pt x="1540" y="286"/>
                </a:lnTo>
                <a:lnTo>
                  <a:pt x="1550" y="218"/>
                </a:lnTo>
                <a:lnTo>
                  <a:pt x="1561" y="284"/>
                </a:lnTo>
                <a:lnTo>
                  <a:pt x="1568" y="286"/>
                </a:lnTo>
                <a:lnTo>
                  <a:pt x="1568" y="296"/>
                </a:lnTo>
                <a:lnTo>
                  <a:pt x="1585" y="296"/>
                </a:lnTo>
                <a:lnTo>
                  <a:pt x="1585" y="310"/>
                </a:lnTo>
                <a:lnTo>
                  <a:pt x="1623" y="310"/>
                </a:lnTo>
                <a:lnTo>
                  <a:pt x="1623" y="319"/>
                </a:lnTo>
                <a:lnTo>
                  <a:pt x="1679" y="336"/>
                </a:lnTo>
                <a:lnTo>
                  <a:pt x="1679" y="378"/>
                </a:lnTo>
                <a:lnTo>
                  <a:pt x="1696" y="378"/>
                </a:lnTo>
                <a:lnTo>
                  <a:pt x="1696" y="404"/>
                </a:lnTo>
                <a:lnTo>
                  <a:pt x="1713" y="404"/>
                </a:lnTo>
                <a:lnTo>
                  <a:pt x="1713" y="376"/>
                </a:lnTo>
                <a:lnTo>
                  <a:pt x="1750" y="376"/>
                </a:lnTo>
                <a:lnTo>
                  <a:pt x="1750" y="300"/>
                </a:lnTo>
                <a:lnTo>
                  <a:pt x="1835" y="300"/>
                </a:lnTo>
                <a:lnTo>
                  <a:pt x="1835" y="347"/>
                </a:lnTo>
                <a:lnTo>
                  <a:pt x="1866" y="347"/>
                </a:lnTo>
                <a:lnTo>
                  <a:pt x="1866" y="459"/>
                </a:lnTo>
                <a:lnTo>
                  <a:pt x="1904" y="459"/>
                </a:lnTo>
                <a:lnTo>
                  <a:pt x="1904" y="376"/>
                </a:lnTo>
                <a:lnTo>
                  <a:pt x="1975" y="376"/>
                </a:lnTo>
                <a:lnTo>
                  <a:pt x="1975" y="402"/>
                </a:lnTo>
                <a:lnTo>
                  <a:pt x="2013" y="402"/>
                </a:lnTo>
                <a:lnTo>
                  <a:pt x="2013" y="24"/>
                </a:lnTo>
                <a:lnTo>
                  <a:pt x="2128" y="24"/>
                </a:lnTo>
                <a:lnTo>
                  <a:pt x="2128" y="437"/>
                </a:lnTo>
                <a:lnTo>
                  <a:pt x="2142" y="437"/>
                </a:lnTo>
                <a:lnTo>
                  <a:pt x="2142" y="24"/>
                </a:lnTo>
                <a:lnTo>
                  <a:pt x="2251" y="24"/>
                </a:lnTo>
                <a:lnTo>
                  <a:pt x="2251" y="409"/>
                </a:lnTo>
                <a:lnTo>
                  <a:pt x="2265" y="409"/>
                </a:lnTo>
                <a:lnTo>
                  <a:pt x="2265" y="338"/>
                </a:lnTo>
                <a:lnTo>
                  <a:pt x="2329" y="338"/>
                </a:lnTo>
                <a:lnTo>
                  <a:pt x="2329" y="402"/>
                </a:lnTo>
                <a:lnTo>
                  <a:pt x="2364" y="402"/>
                </a:lnTo>
                <a:lnTo>
                  <a:pt x="2364" y="423"/>
                </a:lnTo>
                <a:lnTo>
                  <a:pt x="2395" y="423"/>
                </a:lnTo>
                <a:lnTo>
                  <a:pt x="2395" y="480"/>
                </a:lnTo>
                <a:lnTo>
                  <a:pt x="2428" y="480"/>
                </a:lnTo>
                <a:lnTo>
                  <a:pt x="2428" y="437"/>
                </a:lnTo>
                <a:lnTo>
                  <a:pt x="2450" y="437"/>
                </a:lnTo>
                <a:lnTo>
                  <a:pt x="2450" y="416"/>
                </a:lnTo>
                <a:lnTo>
                  <a:pt x="2511" y="416"/>
                </a:lnTo>
                <a:lnTo>
                  <a:pt x="2511" y="437"/>
                </a:lnTo>
                <a:lnTo>
                  <a:pt x="2532" y="437"/>
                </a:lnTo>
                <a:lnTo>
                  <a:pt x="2532" y="477"/>
                </a:lnTo>
                <a:lnTo>
                  <a:pt x="2556" y="477"/>
                </a:lnTo>
                <a:lnTo>
                  <a:pt x="2556" y="333"/>
                </a:lnTo>
                <a:lnTo>
                  <a:pt x="2622" y="333"/>
                </a:lnTo>
                <a:lnTo>
                  <a:pt x="2622" y="477"/>
                </a:lnTo>
                <a:lnTo>
                  <a:pt x="2648" y="477"/>
                </a:lnTo>
                <a:lnTo>
                  <a:pt x="2648" y="255"/>
                </a:lnTo>
                <a:lnTo>
                  <a:pt x="2750" y="291"/>
                </a:lnTo>
                <a:lnTo>
                  <a:pt x="2750" y="442"/>
                </a:lnTo>
                <a:lnTo>
                  <a:pt x="2780" y="442"/>
                </a:lnTo>
                <a:lnTo>
                  <a:pt x="2780" y="357"/>
                </a:lnTo>
                <a:lnTo>
                  <a:pt x="2825" y="357"/>
                </a:lnTo>
                <a:lnTo>
                  <a:pt x="2825" y="319"/>
                </a:lnTo>
                <a:lnTo>
                  <a:pt x="2889" y="319"/>
                </a:lnTo>
                <a:lnTo>
                  <a:pt x="2889" y="442"/>
                </a:lnTo>
                <a:lnTo>
                  <a:pt x="2934" y="442"/>
                </a:lnTo>
                <a:lnTo>
                  <a:pt x="2934" y="378"/>
                </a:lnTo>
                <a:lnTo>
                  <a:pt x="2981" y="378"/>
                </a:lnTo>
                <a:lnTo>
                  <a:pt x="2981" y="241"/>
                </a:lnTo>
                <a:lnTo>
                  <a:pt x="2998" y="229"/>
                </a:lnTo>
                <a:lnTo>
                  <a:pt x="2998" y="189"/>
                </a:lnTo>
                <a:lnTo>
                  <a:pt x="3024" y="175"/>
                </a:lnTo>
                <a:lnTo>
                  <a:pt x="3026" y="111"/>
                </a:lnTo>
                <a:lnTo>
                  <a:pt x="3028" y="175"/>
                </a:lnTo>
                <a:lnTo>
                  <a:pt x="3054" y="187"/>
                </a:lnTo>
                <a:lnTo>
                  <a:pt x="3057" y="229"/>
                </a:lnTo>
                <a:lnTo>
                  <a:pt x="3073" y="239"/>
                </a:lnTo>
                <a:lnTo>
                  <a:pt x="3073" y="416"/>
                </a:lnTo>
                <a:lnTo>
                  <a:pt x="3113" y="416"/>
                </a:lnTo>
                <a:lnTo>
                  <a:pt x="3113" y="329"/>
                </a:lnTo>
                <a:lnTo>
                  <a:pt x="3142" y="329"/>
                </a:lnTo>
                <a:lnTo>
                  <a:pt x="3142" y="291"/>
                </a:lnTo>
                <a:lnTo>
                  <a:pt x="3168" y="291"/>
                </a:lnTo>
                <a:lnTo>
                  <a:pt x="3168" y="213"/>
                </a:lnTo>
                <a:lnTo>
                  <a:pt x="3231" y="213"/>
                </a:lnTo>
                <a:lnTo>
                  <a:pt x="3231" y="336"/>
                </a:lnTo>
                <a:lnTo>
                  <a:pt x="3262" y="336"/>
                </a:lnTo>
                <a:lnTo>
                  <a:pt x="3262" y="265"/>
                </a:lnTo>
                <a:lnTo>
                  <a:pt x="3335" y="265"/>
                </a:lnTo>
                <a:lnTo>
                  <a:pt x="3335" y="239"/>
                </a:lnTo>
                <a:lnTo>
                  <a:pt x="3406" y="239"/>
                </a:lnTo>
                <a:lnTo>
                  <a:pt x="3406" y="359"/>
                </a:lnTo>
                <a:lnTo>
                  <a:pt x="3449" y="359"/>
                </a:lnTo>
                <a:lnTo>
                  <a:pt x="3449" y="532"/>
                </a:lnTo>
                <a:lnTo>
                  <a:pt x="0" y="532"/>
                </a:lnTo>
                <a:lnTo>
                  <a:pt x="0" y="532"/>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Rectangle 1"/>
          <p:cNvSpPr/>
          <p:nvPr/>
        </p:nvSpPr>
        <p:spPr>
          <a:xfrm>
            <a:off x="1044867" y="2889112"/>
            <a:ext cx="726353" cy="276999"/>
          </a:xfrm>
          <a:prstGeom prst="rect">
            <a:avLst/>
          </a:prstGeom>
        </p:spPr>
        <p:txBody>
          <a:bodyPr wrap="none">
            <a:spAutoFit/>
          </a:bodyPr>
          <a:lstStyle/>
          <a:p>
            <a:r>
              <a:rPr lang="en-US" sz="1200" b="1" dirty="0"/>
              <a:t>HABITAT</a:t>
            </a:r>
            <a:endParaRPr lang="nl-BE" sz="1200" dirty="0"/>
          </a:p>
        </p:txBody>
      </p:sp>
      <p:sp>
        <p:nvSpPr>
          <p:cNvPr id="57" name="Oval 56"/>
          <p:cNvSpPr/>
          <p:nvPr/>
        </p:nvSpPr>
        <p:spPr>
          <a:xfrm>
            <a:off x="466715" y="1366490"/>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1"/>
                </a:solidFill>
              </a:rPr>
              <a:t>49%</a:t>
            </a:r>
          </a:p>
        </p:txBody>
      </p:sp>
      <p:sp>
        <p:nvSpPr>
          <p:cNvPr id="58" name="Oval 57"/>
          <p:cNvSpPr/>
          <p:nvPr/>
        </p:nvSpPr>
        <p:spPr>
          <a:xfrm>
            <a:off x="1289275" y="1877907"/>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5"/>
                </a:solidFill>
              </a:rPr>
              <a:t>51%</a:t>
            </a:r>
          </a:p>
        </p:txBody>
      </p:sp>
      <p:sp>
        <p:nvSpPr>
          <p:cNvPr id="3" name="Rectangle 2"/>
          <p:cNvSpPr/>
          <p:nvPr/>
        </p:nvSpPr>
        <p:spPr>
          <a:xfrm>
            <a:off x="987127" y="944839"/>
            <a:ext cx="841834" cy="276999"/>
          </a:xfrm>
          <a:prstGeom prst="rect">
            <a:avLst/>
          </a:prstGeom>
        </p:spPr>
        <p:txBody>
          <a:bodyPr wrap="none">
            <a:spAutoFit/>
          </a:bodyPr>
          <a:lstStyle/>
          <a:p>
            <a:pPr algn="ctr" fontAlgn="b"/>
            <a:r>
              <a:rPr lang="en-US" sz="1200" b="1" dirty="0"/>
              <a:t>GESLACHT</a:t>
            </a:r>
          </a:p>
        </p:txBody>
      </p:sp>
      <p:sp>
        <p:nvSpPr>
          <p:cNvPr id="5" name="Rectangle 4"/>
          <p:cNvSpPr/>
          <p:nvPr/>
        </p:nvSpPr>
        <p:spPr>
          <a:xfrm>
            <a:off x="4108063" y="944839"/>
            <a:ext cx="739305" cy="276999"/>
          </a:xfrm>
          <a:prstGeom prst="rect">
            <a:avLst/>
          </a:prstGeom>
        </p:spPr>
        <p:txBody>
          <a:bodyPr wrap="none">
            <a:spAutoFit/>
          </a:bodyPr>
          <a:lstStyle/>
          <a:p>
            <a:pPr algn="ctr"/>
            <a:r>
              <a:rPr lang="en-US" sz="1200" b="1" dirty="0"/>
              <a:t>LEEFTIJD</a:t>
            </a:r>
          </a:p>
        </p:txBody>
      </p:sp>
      <p:sp>
        <p:nvSpPr>
          <p:cNvPr id="60" name="Rectangle 59"/>
          <p:cNvSpPr/>
          <p:nvPr/>
        </p:nvSpPr>
        <p:spPr>
          <a:xfrm>
            <a:off x="6781797" y="944839"/>
            <a:ext cx="1714637" cy="276999"/>
          </a:xfrm>
          <a:prstGeom prst="rect">
            <a:avLst/>
          </a:prstGeom>
        </p:spPr>
        <p:txBody>
          <a:bodyPr wrap="none">
            <a:spAutoFit/>
          </a:bodyPr>
          <a:lstStyle/>
          <a:p>
            <a:pPr algn="ctr"/>
            <a:r>
              <a:rPr lang="en-US" sz="1200" b="1" dirty="0"/>
              <a:t>GEZINSSAMENSTELLING</a:t>
            </a:r>
          </a:p>
        </p:txBody>
      </p:sp>
      <p:sp>
        <p:nvSpPr>
          <p:cNvPr id="15" name="Rectangle 14"/>
          <p:cNvSpPr/>
          <p:nvPr/>
        </p:nvSpPr>
        <p:spPr>
          <a:xfrm>
            <a:off x="3099726" y="2886269"/>
            <a:ext cx="1462580" cy="276999"/>
          </a:xfrm>
          <a:prstGeom prst="rect">
            <a:avLst/>
          </a:prstGeom>
        </p:spPr>
        <p:txBody>
          <a:bodyPr wrap="none">
            <a:spAutoFit/>
          </a:bodyPr>
          <a:lstStyle/>
          <a:p>
            <a:r>
              <a:rPr lang="en-US" sz="1200" b="1" dirty="0"/>
              <a:t>OPLEIDINGSNIVEAU</a:t>
            </a:r>
            <a:endParaRPr lang="nl-BE" sz="1200" dirty="0"/>
          </a:p>
        </p:txBody>
      </p:sp>
      <p:sp>
        <p:nvSpPr>
          <p:cNvPr id="61" name="Rectangle 60"/>
          <p:cNvSpPr/>
          <p:nvPr/>
        </p:nvSpPr>
        <p:spPr>
          <a:xfrm>
            <a:off x="7533645" y="2886270"/>
            <a:ext cx="880947" cy="276999"/>
          </a:xfrm>
          <a:prstGeom prst="rect">
            <a:avLst/>
          </a:prstGeom>
        </p:spPr>
        <p:txBody>
          <a:bodyPr wrap="none">
            <a:spAutoFit/>
          </a:bodyPr>
          <a:lstStyle/>
          <a:p>
            <a:pPr algn="ctr"/>
            <a:r>
              <a:rPr lang="en-US" sz="1200" b="1" dirty="0"/>
              <a:t>ACTIVITEIT</a:t>
            </a:r>
          </a:p>
        </p:txBody>
      </p:sp>
      <p:sp>
        <p:nvSpPr>
          <p:cNvPr id="17" name="Oval 16"/>
          <p:cNvSpPr/>
          <p:nvPr/>
        </p:nvSpPr>
        <p:spPr>
          <a:xfrm>
            <a:off x="4563835" y="2879178"/>
            <a:ext cx="396000" cy="3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Freeform 16"/>
          <p:cNvSpPr>
            <a:spLocks noChangeAspect="1" noEditPoints="1"/>
          </p:cNvSpPr>
          <p:nvPr/>
        </p:nvSpPr>
        <p:spPr bwMode="auto">
          <a:xfrm>
            <a:off x="4625989" y="2984819"/>
            <a:ext cx="271690" cy="184717"/>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Rounded Rectangle 62"/>
          <p:cNvSpPr/>
          <p:nvPr/>
        </p:nvSpPr>
        <p:spPr>
          <a:xfrm>
            <a:off x="5120640" y="2814732"/>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Rectangle 63"/>
          <p:cNvSpPr/>
          <p:nvPr/>
        </p:nvSpPr>
        <p:spPr>
          <a:xfrm>
            <a:off x="5600860" y="2886270"/>
            <a:ext cx="875561" cy="276999"/>
          </a:xfrm>
          <a:prstGeom prst="rect">
            <a:avLst/>
          </a:prstGeom>
        </p:spPr>
        <p:txBody>
          <a:bodyPr wrap="none">
            <a:spAutoFit/>
          </a:bodyPr>
          <a:lstStyle/>
          <a:p>
            <a:pPr algn="ctr"/>
            <a:r>
              <a:rPr lang="en-US" sz="1200" b="1" dirty="0"/>
              <a:t>HUISDIER*</a:t>
            </a:r>
          </a:p>
        </p:txBody>
      </p:sp>
      <p:graphicFrame>
        <p:nvGraphicFramePr>
          <p:cNvPr id="67" name="Object 7"/>
          <p:cNvGraphicFramePr>
            <a:graphicFrameLocks noChangeAspect="1"/>
          </p:cNvGraphicFramePr>
          <p:nvPr>
            <p:extLst>
              <p:ext uri="{D42A27DB-BD31-4B8C-83A1-F6EECF244321}">
                <p14:modId xmlns:p14="http://schemas.microsoft.com/office/powerpoint/2010/main" val="4249964840"/>
              </p:ext>
            </p:extLst>
          </p:nvPr>
        </p:nvGraphicFramePr>
        <p:xfrm>
          <a:off x="5120640" y="2819870"/>
          <a:ext cx="1836000" cy="1647201"/>
        </p:xfrm>
        <a:graphic>
          <a:graphicData uri="http://schemas.openxmlformats.org/drawingml/2006/chart">
            <c:chart xmlns:c="http://schemas.openxmlformats.org/drawingml/2006/chart" xmlns:r="http://schemas.openxmlformats.org/officeDocument/2006/relationships" r:id="rId7"/>
          </a:graphicData>
        </a:graphic>
      </p:graphicFrame>
      <p:sp>
        <p:nvSpPr>
          <p:cNvPr id="68" name="Freeform 32"/>
          <p:cNvSpPr>
            <a:spLocks noChangeAspect="1"/>
          </p:cNvSpPr>
          <p:nvPr/>
        </p:nvSpPr>
        <p:spPr bwMode="auto">
          <a:xfrm>
            <a:off x="5420036" y="3913536"/>
            <a:ext cx="304801" cy="359275"/>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 name="Freeform 18"/>
          <p:cNvSpPr>
            <a:spLocks noChangeAspect="1"/>
          </p:cNvSpPr>
          <p:nvPr/>
        </p:nvSpPr>
        <p:spPr bwMode="auto">
          <a:xfrm>
            <a:off x="6366521" y="3985552"/>
            <a:ext cx="268690" cy="280931"/>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7" name="Table 6"/>
          <p:cNvGraphicFramePr>
            <a:graphicFrameLocks noGrp="1"/>
          </p:cNvGraphicFramePr>
          <p:nvPr>
            <p:extLst>
              <p:ext uri="{D42A27DB-BD31-4B8C-83A1-F6EECF244321}">
                <p14:modId xmlns:p14="http://schemas.microsoft.com/office/powerpoint/2010/main" val="3415859209"/>
              </p:ext>
            </p:extLst>
          </p:nvPr>
        </p:nvGraphicFramePr>
        <p:xfrm>
          <a:off x="6434132" y="1524623"/>
          <a:ext cx="824380" cy="1008000"/>
        </p:xfrm>
        <a:graphic>
          <a:graphicData uri="http://schemas.openxmlformats.org/drawingml/2006/table">
            <a:tbl>
              <a:tblPr>
                <a:tableStyleId>{5C22544A-7EE6-4342-B048-85BDC9FD1C3A}</a:tableStyleId>
              </a:tblPr>
              <a:tblGrid>
                <a:gridCol w="824380">
                  <a:extLst>
                    <a:ext uri="{9D8B030D-6E8A-4147-A177-3AD203B41FA5}">
                      <a16:colId xmlns="" xmlns:a16="http://schemas.microsoft.com/office/drawing/2014/main" val="20000"/>
                    </a:ext>
                  </a:extLst>
                </a:gridCol>
              </a:tblGrid>
              <a:tr h="252000">
                <a:tc>
                  <a:txBody>
                    <a:bodyPr/>
                    <a:lstStyle/>
                    <a:p>
                      <a:pPr algn="r" fontAlgn="b"/>
                      <a:r>
                        <a:rPr lang="nl-BE" sz="1000" b="1" u="none" strike="noStrike" dirty="0">
                          <a:solidFill>
                            <a:schemeClr val="accent1"/>
                          </a:solidFill>
                          <a:effectLst/>
                        </a:rPr>
                        <a:t>1 persoon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52000">
                <a:tc>
                  <a:txBody>
                    <a:bodyPr/>
                    <a:lstStyle/>
                    <a:p>
                      <a:pPr algn="r" fontAlgn="b"/>
                      <a:r>
                        <a:rPr lang="nl-BE" sz="1000" b="1" u="none" strike="noStrike" dirty="0">
                          <a:solidFill>
                            <a:schemeClr val="accent1"/>
                          </a:solidFill>
                          <a:effectLst/>
                        </a:rPr>
                        <a:t>2 personen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52000">
                <a:tc>
                  <a:txBody>
                    <a:bodyPr/>
                    <a:lstStyle/>
                    <a:p>
                      <a:pPr algn="r" fontAlgn="b"/>
                      <a:r>
                        <a:rPr lang="nl-BE" sz="1000" b="1" u="none" strike="noStrike" dirty="0">
                          <a:solidFill>
                            <a:schemeClr val="accent1"/>
                          </a:solidFill>
                          <a:effectLst/>
                        </a:rPr>
                        <a:t>3 personen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52000">
                <a:tc>
                  <a:txBody>
                    <a:bodyPr/>
                    <a:lstStyle/>
                    <a:p>
                      <a:pPr algn="r" fontAlgn="b"/>
                      <a:r>
                        <a:rPr lang="nl-BE" sz="1000" b="1" u="none" strike="noStrike" dirty="0">
                          <a:solidFill>
                            <a:schemeClr val="accent1"/>
                          </a:solidFill>
                          <a:effectLst/>
                        </a:rPr>
                        <a:t>4+ personen </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74" name="TextBox 73"/>
          <p:cNvSpPr txBox="1"/>
          <p:nvPr/>
        </p:nvSpPr>
        <p:spPr>
          <a:xfrm>
            <a:off x="225426" y="543048"/>
            <a:ext cx="1044724" cy="215444"/>
          </a:xfrm>
          <a:prstGeom prst="rect">
            <a:avLst/>
          </a:prstGeom>
        </p:spPr>
        <p:txBody>
          <a:bodyPr vert="horz" wrap="square" lIns="0" tIns="0" rIns="0" bIns="0" rtlCol="0">
            <a:spAutoFit/>
          </a:bodyPr>
          <a:lstStyle/>
          <a:p>
            <a:pPr marL="4763"/>
            <a:r>
              <a:rPr lang="nl-BE" sz="1400" b="1" dirty="0">
                <a:solidFill>
                  <a:srgbClr val="781D7E"/>
                </a:solidFill>
              </a:rPr>
              <a:t>LIMBURG</a:t>
            </a:r>
          </a:p>
        </p:txBody>
      </p:sp>
      <p:sp>
        <p:nvSpPr>
          <p:cNvPr id="76" name="TextBox 75"/>
          <p:cNvSpPr txBox="1"/>
          <p:nvPr/>
        </p:nvSpPr>
        <p:spPr>
          <a:xfrm>
            <a:off x="5120641" y="4485050"/>
            <a:ext cx="1836000" cy="138499"/>
          </a:xfrm>
          <a:prstGeom prst="rect">
            <a:avLst/>
          </a:prstGeom>
        </p:spPr>
        <p:txBody>
          <a:bodyPr vert="horz" wrap="square" lIns="0" tIns="0" rIns="0" bIns="0" rtlCol="0">
            <a:spAutoFit/>
          </a:bodyPr>
          <a:lstStyle/>
          <a:p>
            <a:pPr marL="4763" algn="ctr"/>
            <a:r>
              <a:rPr lang="nl-BE" sz="900" b="1" dirty="0">
                <a:solidFill>
                  <a:srgbClr val="781D7E"/>
                </a:solidFill>
              </a:rPr>
              <a:t>*Ja/nee-vraag</a:t>
            </a:r>
          </a:p>
        </p:txBody>
      </p:sp>
      <p:sp>
        <p:nvSpPr>
          <p:cNvPr id="62" name="Freeform 151"/>
          <p:cNvSpPr>
            <a:spLocks/>
          </p:cNvSpPr>
          <p:nvPr/>
        </p:nvSpPr>
        <p:spPr bwMode="auto">
          <a:xfrm>
            <a:off x="1060695" y="491247"/>
            <a:ext cx="302032" cy="319046"/>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rgbClr val="781D7E"/>
          </a:solidFill>
          <a:ln w="9525">
            <a:solidFill>
              <a:schemeClr val="bg1"/>
            </a:solidFill>
            <a:round/>
            <a:headEnd/>
            <a:tailEnd/>
          </a:ln>
        </p:spPr>
        <p:txBody>
          <a:bodyPr/>
          <a:lstStyle/>
          <a:p>
            <a:pPr>
              <a:defRPr/>
            </a:pPr>
            <a:endParaRPr lang="en-GB">
              <a:solidFill>
                <a:srgbClr val="004E69"/>
              </a:solidFill>
            </a:endParaRPr>
          </a:p>
        </p:txBody>
      </p:sp>
    </p:spTree>
    <p:extLst>
      <p:ext uri="{BB962C8B-B14F-4D97-AF65-F5344CB8AC3E}">
        <p14:creationId xmlns:p14="http://schemas.microsoft.com/office/powerpoint/2010/main" val="3781656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p:cNvSpPr/>
          <p:nvPr/>
        </p:nvSpPr>
        <p:spPr>
          <a:xfrm>
            <a:off x="245166" y="2819870"/>
            <a:ext cx="2325756" cy="1642063"/>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ounded Rectangle 3"/>
          <p:cNvSpPr/>
          <p:nvPr/>
        </p:nvSpPr>
        <p:spPr>
          <a:xfrm>
            <a:off x="245165" y="876591"/>
            <a:ext cx="2325757"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2678550" y="2821092"/>
            <a:ext cx="2342245" cy="1640841"/>
          </a:xfrm>
          <a:prstGeom prst="roundRect">
            <a:avLst>
              <a:gd name="adj" fmla="val 1726"/>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t" anchorCtr="0"/>
          <a:lstStyle/>
          <a:p>
            <a:pPr algn="ctr" fontAlgn="b"/>
            <a:endParaRPr lang="en-US" sz="1200" b="1" dirty="0">
              <a:solidFill>
                <a:schemeClr val="bg2">
                  <a:lumMod val="50000"/>
                </a:schemeClr>
              </a:solidFill>
            </a:endParaRPr>
          </a:p>
        </p:txBody>
      </p:sp>
      <p:graphicFrame>
        <p:nvGraphicFramePr>
          <p:cNvPr id="22" name="Chart 21"/>
          <p:cNvGraphicFramePr/>
          <p:nvPr>
            <p:extLst>
              <p:ext uri="{D42A27DB-BD31-4B8C-83A1-F6EECF244321}">
                <p14:modId xmlns:p14="http://schemas.microsoft.com/office/powerpoint/2010/main" val="527344246"/>
              </p:ext>
            </p:extLst>
          </p:nvPr>
        </p:nvGraphicFramePr>
        <p:xfrm>
          <a:off x="2678550" y="2788390"/>
          <a:ext cx="2342245" cy="1705021"/>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2678550" y="876591"/>
            <a:ext cx="3598332"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 Placeholder 28"/>
          <p:cNvSpPr>
            <a:spLocks noGrp="1"/>
          </p:cNvSpPr>
          <p:nvPr>
            <p:ph type="body" sz="quarter" idx="13"/>
          </p:nvPr>
        </p:nvSpPr>
        <p:spPr/>
        <p:txBody>
          <a:bodyPr/>
          <a:lstStyle/>
          <a:p>
            <a:r>
              <a:rPr lang="nl-BE" dirty="0" err="1"/>
              <a:t>Socio</a:t>
            </a:r>
            <a:r>
              <a:rPr lang="nl-BE" dirty="0"/>
              <a:t>-demografisch profiel van de steekproef</a:t>
            </a:r>
          </a:p>
        </p:txBody>
      </p:sp>
      <p:sp>
        <p:nvSpPr>
          <p:cNvPr id="8" name="Rounded Rectangle 7"/>
          <p:cNvSpPr/>
          <p:nvPr/>
        </p:nvSpPr>
        <p:spPr>
          <a:xfrm>
            <a:off x="6382283" y="883217"/>
            <a:ext cx="2507716" cy="1832391"/>
          </a:xfrm>
          <a:prstGeom prst="roundRect">
            <a:avLst>
              <a:gd name="adj" fmla="val 2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43"/>
          <p:cNvSpPr>
            <a:spLocks noEditPoints="1"/>
          </p:cNvSpPr>
          <p:nvPr/>
        </p:nvSpPr>
        <p:spPr bwMode="auto">
          <a:xfrm>
            <a:off x="1214164" y="1479501"/>
            <a:ext cx="1068106" cy="1119958"/>
          </a:xfrm>
          <a:custGeom>
            <a:avLst/>
            <a:gdLst/>
            <a:ahLst/>
            <a:cxnLst>
              <a:cxn ang="0">
                <a:pos x="173" y="55"/>
              </a:cxn>
              <a:cxn ang="0">
                <a:pos x="169" y="66"/>
              </a:cxn>
              <a:cxn ang="0">
                <a:pos x="155" y="65"/>
              </a:cxn>
              <a:cxn ang="0">
                <a:pos x="149" y="51"/>
              </a:cxn>
              <a:cxn ang="0">
                <a:pos x="139" y="52"/>
              </a:cxn>
              <a:cxn ang="0">
                <a:pos x="123" y="69"/>
              </a:cxn>
              <a:cxn ang="0">
                <a:pos x="121" y="81"/>
              </a:cxn>
              <a:cxn ang="0">
                <a:pos x="124" y="91"/>
              </a:cxn>
              <a:cxn ang="0">
                <a:pos x="129" y="108"/>
              </a:cxn>
              <a:cxn ang="0">
                <a:pos x="124" y="145"/>
              </a:cxn>
              <a:cxn ang="0">
                <a:pos x="90" y="178"/>
              </a:cxn>
              <a:cxn ang="0">
                <a:pos x="37" y="178"/>
              </a:cxn>
              <a:cxn ang="0">
                <a:pos x="5" y="143"/>
              </a:cxn>
              <a:cxn ang="0">
                <a:pos x="5" y="92"/>
              </a:cxn>
              <a:cxn ang="0">
                <a:pos x="37" y="59"/>
              </a:cxn>
              <a:cxn ang="0">
                <a:pos x="74" y="55"/>
              </a:cxn>
              <a:cxn ang="0">
                <a:pos x="89" y="57"/>
              </a:cxn>
              <a:cxn ang="0">
                <a:pos x="101" y="54"/>
              </a:cxn>
              <a:cxn ang="0">
                <a:pos x="119" y="36"/>
              </a:cxn>
              <a:cxn ang="0">
                <a:pos x="120" y="24"/>
              </a:cxn>
              <a:cxn ang="0">
                <a:pos x="111" y="18"/>
              </a:cxn>
              <a:cxn ang="0">
                <a:pos x="113" y="3"/>
              </a:cxn>
              <a:cxn ang="0">
                <a:pos x="163" y="0"/>
              </a:cxn>
              <a:cxn ang="0">
                <a:pos x="173" y="7"/>
              </a:cxn>
              <a:cxn ang="0">
                <a:pos x="174" y="20"/>
              </a:cxn>
              <a:cxn ang="0">
                <a:pos x="103" y="102"/>
              </a:cxn>
              <a:cxn ang="0">
                <a:pos x="82" y="79"/>
              </a:cxn>
              <a:cxn ang="0">
                <a:pos x="48" y="79"/>
              </a:cxn>
              <a:cxn ang="0">
                <a:pos x="27" y="101"/>
              </a:cxn>
              <a:cxn ang="0">
                <a:pos x="27" y="134"/>
              </a:cxn>
              <a:cxn ang="0">
                <a:pos x="47" y="157"/>
              </a:cxn>
              <a:cxn ang="0">
                <a:pos x="81" y="157"/>
              </a:cxn>
              <a:cxn ang="0">
                <a:pos x="102" y="135"/>
              </a:cxn>
              <a:cxn ang="0">
                <a:pos x="103" y="102"/>
              </a:cxn>
            </a:cxnLst>
            <a:rect l="0" t="0" r="r" b="b"/>
            <a:pathLst>
              <a:path w="174" h="183">
                <a:moveTo>
                  <a:pt x="174" y="49"/>
                </a:moveTo>
                <a:cubicBezTo>
                  <a:pt x="174" y="50"/>
                  <a:pt x="174" y="52"/>
                  <a:pt x="173" y="55"/>
                </a:cubicBezTo>
                <a:cubicBezTo>
                  <a:pt x="173" y="57"/>
                  <a:pt x="173" y="59"/>
                  <a:pt x="172" y="61"/>
                </a:cubicBezTo>
                <a:cubicBezTo>
                  <a:pt x="171" y="63"/>
                  <a:pt x="170" y="65"/>
                  <a:pt x="169" y="66"/>
                </a:cubicBezTo>
                <a:cubicBezTo>
                  <a:pt x="167" y="67"/>
                  <a:pt x="165" y="68"/>
                  <a:pt x="163" y="68"/>
                </a:cubicBezTo>
                <a:cubicBezTo>
                  <a:pt x="159" y="68"/>
                  <a:pt x="156" y="67"/>
                  <a:pt x="155" y="65"/>
                </a:cubicBezTo>
                <a:cubicBezTo>
                  <a:pt x="153" y="63"/>
                  <a:pt x="152" y="61"/>
                  <a:pt x="151" y="58"/>
                </a:cubicBezTo>
                <a:cubicBezTo>
                  <a:pt x="150" y="56"/>
                  <a:pt x="150" y="54"/>
                  <a:pt x="149" y="51"/>
                </a:cubicBezTo>
                <a:cubicBezTo>
                  <a:pt x="148" y="49"/>
                  <a:pt x="147" y="48"/>
                  <a:pt x="145" y="48"/>
                </a:cubicBezTo>
                <a:cubicBezTo>
                  <a:pt x="143" y="48"/>
                  <a:pt x="142" y="50"/>
                  <a:pt x="139" y="52"/>
                </a:cubicBezTo>
                <a:cubicBezTo>
                  <a:pt x="136" y="54"/>
                  <a:pt x="134" y="57"/>
                  <a:pt x="131" y="60"/>
                </a:cubicBezTo>
                <a:cubicBezTo>
                  <a:pt x="128" y="63"/>
                  <a:pt x="125" y="66"/>
                  <a:pt x="123" y="69"/>
                </a:cubicBezTo>
                <a:cubicBezTo>
                  <a:pt x="121" y="72"/>
                  <a:pt x="120" y="74"/>
                  <a:pt x="120" y="75"/>
                </a:cubicBezTo>
                <a:cubicBezTo>
                  <a:pt x="120" y="77"/>
                  <a:pt x="120" y="79"/>
                  <a:pt x="121" y="81"/>
                </a:cubicBezTo>
                <a:cubicBezTo>
                  <a:pt x="121" y="83"/>
                  <a:pt x="122" y="85"/>
                  <a:pt x="122" y="86"/>
                </a:cubicBezTo>
                <a:cubicBezTo>
                  <a:pt x="123" y="88"/>
                  <a:pt x="124" y="90"/>
                  <a:pt x="124" y="91"/>
                </a:cubicBezTo>
                <a:cubicBezTo>
                  <a:pt x="125" y="93"/>
                  <a:pt x="126" y="95"/>
                  <a:pt x="127" y="97"/>
                </a:cubicBezTo>
                <a:cubicBezTo>
                  <a:pt x="128" y="101"/>
                  <a:pt x="129" y="104"/>
                  <a:pt x="129" y="108"/>
                </a:cubicBezTo>
                <a:cubicBezTo>
                  <a:pt x="129" y="112"/>
                  <a:pt x="129" y="115"/>
                  <a:pt x="129" y="119"/>
                </a:cubicBezTo>
                <a:cubicBezTo>
                  <a:pt x="129" y="129"/>
                  <a:pt x="128" y="137"/>
                  <a:pt x="124" y="145"/>
                </a:cubicBezTo>
                <a:cubicBezTo>
                  <a:pt x="121" y="153"/>
                  <a:pt x="117" y="160"/>
                  <a:pt x="111" y="165"/>
                </a:cubicBezTo>
                <a:cubicBezTo>
                  <a:pt x="105" y="171"/>
                  <a:pt x="98" y="175"/>
                  <a:pt x="90" y="178"/>
                </a:cubicBezTo>
                <a:cubicBezTo>
                  <a:pt x="82" y="181"/>
                  <a:pt x="73" y="183"/>
                  <a:pt x="64" y="183"/>
                </a:cubicBezTo>
                <a:cubicBezTo>
                  <a:pt x="54" y="183"/>
                  <a:pt x="45" y="181"/>
                  <a:pt x="37" y="178"/>
                </a:cubicBezTo>
                <a:cubicBezTo>
                  <a:pt x="30" y="174"/>
                  <a:pt x="23" y="170"/>
                  <a:pt x="17" y="164"/>
                </a:cubicBezTo>
                <a:cubicBezTo>
                  <a:pt x="12" y="158"/>
                  <a:pt x="8" y="151"/>
                  <a:pt x="5" y="143"/>
                </a:cubicBezTo>
                <a:cubicBezTo>
                  <a:pt x="2" y="135"/>
                  <a:pt x="0" y="126"/>
                  <a:pt x="0" y="117"/>
                </a:cubicBezTo>
                <a:cubicBezTo>
                  <a:pt x="0" y="108"/>
                  <a:pt x="2" y="100"/>
                  <a:pt x="5" y="92"/>
                </a:cubicBezTo>
                <a:cubicBezTo>
                  <a:pt x="8" y="85"/>
                  <a:pt x="12" y="78"/>
                  <a:pt x="18" y="72"/>
                </a:cubicBezTo>
                <a:cubicBezTo>
                  <a:pt x="23" y="67"/>
                  <a:pt x="29" y="62"/>
                  <a:pt x="37" y="59"/>
                </a:cubicBezTo>
                <a:cubicBezTo>
                  <a:pt x="45" y="56"/>
                  <a:pt x="53" y="54"/>
                  <a:pt x="62" y="54"/>
                </a:cubicBezTo>
                <a:cubicBezTo>
                  <a:pt x="67" y="54"/>
                  <a:pt x="71" y="54"/>
                  <a:pt x="74" y="55"/>
                </a:cubicBezTo>
                <a:cubicBezTo>
                  <a:pt x="78" y="55"/>
                  <a:pt x="81" y="56"/>
                  <a:pt x="83" y="56"/>
                </a:cubicBezTo>
                <a:cubicBezTo>
                  <a:pt x="85" y="56"/>
                  <a:pt x="88" y="57"/>
                  <a:pt x="89" y="57"/>
                </a:cubicBezTo>
                <a:cubicBezTo>
                  <a:pt x="91" y="58"/>
                  <a:pt x="93" y="58"/>
                  <a:pt x="95" y="58"/>
                </a:cubicBezTo>
                <a:cubicBezTo>
                  <a:pt x="96" y="58"/>
                  <a:pt x="98" y="56"/>
                  <a:pt x="101" y="54"/>
                </a:cubicBezTo>
                <a:cubicBezTo>
                  <a:pt x="104" y="52"/>
                  <a:pt x="107" y="49"/>
                  <a:pt x="110" y="45"/>
                </a:cubicBezTo>
                <a:cubicBezTo>
                  <a:pt x="114" y="42"/>
                  <a:pt x="116" y="39"/>
                  <a:pt x="119" y="36"/>
                </a:cubicBezTo>
                <a:cubicBezTo>
                  <a:pt x="121" y="33"/>
                  <a:pt x="122" y="30"/>
                  <a:pt x="122" y="29"/>
                </a:cubicBezTo>
                <a:cubicBezTo>
                  <a:pt x="122" y="27"/>
                  <a:pt x="122" y="25"/>
                  <a:pt x="120" y="24"/>
                </a:cubicBezTo>
                <a:cubicBezTo>
                  <a:pt x="119" y="23"/>
                  <a:pt x="118" y="22"/>
                  <a:pt x="116" y="21"/>
                </a:cubicBezTo>
                <a:cubicBezTo>
                  <a:pt x="114" y="21"/>
                  <a:pt x="113" y="20"/>
                  <a:pt x="111" y="18"/>
                </a:cubicBezTo>
                <a:cubicBezTo>
                  <a:pt x="110" y="17"/>
                  <a:pt x="109" y="15"/>
                  <a:pt x="109" y="11"/>
                </a:cubicBezTo>
                <a:cubicBezTo>
                  <a:pt x="109" y="7"/>
                  <a:pt x="110" y="4"/>
                  <a:pt x="113" y="3"/>
                </a:cubicBezTo>
                <a:cubicBezTo>
                  <a:pt x="115" y="1"/>
                  <a:pt x="119" y="0"/>
                  <a:pt x="122" y="0"/>
                </a:cubicBezTo>
                <a:cubicBezTo>
                  <a:pt x="163" y="0"/>
                  <a:pt x="163" y="0"/>
                  <a:pt x="163" y="0"/>
                </a:cubicBezTo>
                <a:cubicBezTo>
                  <a:pt x="166" y="0"/>
                  <a:pt x="168" y="1"/>
                  <a:pt x="169" y="2"/>
                </a:cubicBezTo>
                <a:cubicBezTo>
                  <a:pt x="171" y="3"/>
                  <a:pt x="172" y="5"/>
                  <a:pt x="173" y="7"/>
                </a:cubicBezTo>
                <a:cubicBezTo>
                  <a:pt x="173" y="9"/>
                  <a:pt x="174" y="11"/>
                  <a:pt x="174" y="14"/>
                </a:cubicBezTo>
                <a:cubicBezTo>
                  <a:pt x="174" y="16"/>
                  <a:pt x="174" y="18"/>
                  <a:pt x="174" y="20"/>
                </a:cubicBezTo>
                <a:lnTo>
                  <a:pt x="174" y="49"/>
                </a:lnTo>
                <a:close/>
                <a:moveTo>
                  <a:pt x="103" y="102"/>
                </a:moveTo>
                <a:cubicBezTo>
                  <a:pt x="101" y="96"/>
                  <a:pt x="98" y="92"/>
                  <a:pt x="95" y="88"/>
                </a:cubicBezTo>
                <a:cubicBezTo>
                  <a:pt x="91" y="84"/>
                  <a:pt x="87" y="81"/>
                  <a:pt x="82" y="79"/>
                </a:cubicBezTo>
                <a:cubicBezTo>
                  <a:pt x="77" y="77"/>
                  <a:pt x="71" y="76"/>
                  <a:pt x="64" y="76"/>
                </a:cubicBezTo>
                <a:cubicBezTo>
                  <a:pt x="59" y="76"/>
                  <a:pt x="53" y="77"/>
                  <a:pt x="48" y="79"/>
                </a:cubicBezTo>
                <a:cubicBezTo>
                  <a:pt x="44" y="81"/>
                  <a:pt x="39" y="84"/>
                  <a:pt x="36" y="88"/>
                </a:cubicBezTo>
                <a:cubicBezTo>
                  <a:pt x="32" y="91"/>
                  <a:pt x="29" y="96"/>
                  <a:pt x="27" y="101"/>
                </a:cubicBezTo>
                <a:cubicBezTo>
                  <a:pt x="25" y="106"/>
                  <a:pt x="24" y="111"/>
                  <a:pt x="24" y="117"/>
                </a:cubicBezTo>
                <a:cubicBezTo>
                  <a:pt x="24" y="123"/>
                  <a:pt x="25" y="129"/>
                  <a:pt x="27" y="134"/>
                </a:cubicBezTo>
                <a:cubicBezTo>
                  <a:pt x="29" y="140"/>
                  <a:pt x="31" y="144"/>
                  <a:pt x="35" y="148"/>
                </a:cubicBezTo>
                <a:cubicBezTo>
                  <a:pt x="38" y="152"/>
                  <a:pt x="42" y="155"/>
                  <a:pt x="47" y="157"/>
                </a:cubicBezTo>
                <a:cubicBezTo>
                  <a:pt x="52" y="159"/>
                  <a:pt x="58" y="160"/>
                  <a:pt x="65" y="160"/>
                </a:cubicBezTo>
                <a:cubicBezTo>
                  <a:pt x="71" y="160"/>
                  <a:pt x="76" y="159"/>
                  <a:pt x="81" y="157"/>
                </a:cubicBezTo>
                <a:cubicBezTo>
                  <a:pt x="86" y="155"/>
                  <a:pt x="91" y="152"/>
                  <a:pt x="94" y="149"/>
                </a:cubicBezTo>
                <a:cubicBezTo>
                  <a:pt x="98" y="145"/>
                  <a:pt x="100" y="140"/>
                  <a:pt x="102" y="135"/>
                </a:cubicBezTo>
                <a:cubicBezTo>
                  <a:pt x="104" y="130"/>
                  <a:pt x="105" y="125"/>
                  <a:pt x="105" y="119"/>
                </a:cubicBezTo>
                <a:cubicBezTo>
                  <a:pt x="105" y="113"/>
                  <a:pt x="104" y="107"/>
                  <a:pt x="103" y="10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sp>
        <p:nvSpPr>
          <p:cNvPr id="12" name="Freeform 45"/>
          <p:cNvSpPr>
            <a:spLocks noEditPoints="1"/>
          </p:cNvSpPr>
          <p:nvPr/>
        </p:nvSpPr>
        <p:spPr bwMode="auto">
          <a:xfrm>
            <a:off x="395798" y="1298182"/>
            <a:ext cx="783292" cy="1301277"/>
          </a:xfrm>
          <a:custGeom>
            <a:avLst/>
            <a:gdLst/>
            <a:ahLst/>
            <a:cxnLst>
              <a:cxn ang="0">
                <a:pos x="98" y="122"/>
              </a:cxn>
              <a:cxn ang="0">
                <a:pos x="86" y="128"/>
              </a:cxn>
              <a:cxn ang="0">
                <a:pos x="80" y="138"/>
              </a:cxn>
              <a:cxn ang="0">
                <a:pos x="82" y="159"/>
              </a:cxn>
              <a:cxn ang="0">
                <a:pos x="94" y="165"/>
              </a:cxn>
              <a:cxn ang="0">
                <a:pos x="106" y="169"/>
              </a:cxn>
              <a:cxn ang="0">
                <a:pos x="104" y="188"/>
              </a:cxn>
              <a:cxn ang="0">
                <a:pos x="85" y="193"/>
              </a:cxn>
              <a:cxn ang="0">
                <a:pos x="79" y="204"/>
              </a:cxn>
              <a:cxn ang="0">
                <a:pos x="74" y="216"/>
              </a:cxn>
              <a:cxn ang="0">
                <a:pos x="58" y="216"/>
              </a:cxn>
              <a:cxn ang="0">
                <a:pos x="54" y="204"/>
              </a:cxn>
              <a:cxn ang="0">
                <a:pos x="47" y="193"/>
              </a:cxn>
              <a:cxn ang="0">
                <a:pos x="28" y="187"/>
              </a:cxn>
              <a:cxn ang="0">
                <a:pos x="26" y="169"/>
              </a:cxn>
              <a:cxn ang="0">
                <a:pos x="38" y="165"/>
              </a:cxn>
              <a:cxn ang="0">
                <a:pos x="50" y="159"/>
              </a:cxn>
              <a:cxn ang="0">
                <a:pos x="52" y="138"/>
              </a:cxn>
              <a:cxn ang="0">
                <a:pos x="41" y="126"/>
              </a:cxn>
              <a:cxn ang="0">
                <a:pos x="0" y="64"/>
              </a:cxn>
              <a:cxn ang="0">
                <a:pos x="19" y="18"/>
              </a:cxn>
              <a:cxn ang="0">
                <a:pos x="65" y="0"/>
              </a:cxn>
              <a:cxn ang="0">
                <a:pos x="112" y="18"/>
              </a:cxn>
              <a:cxn ang="0">
                <a:pos x="131" y="65"/>
              </a:cxn>
              <a:cxn ang="0">
                <a:pos x="103" y="48"/>
              </a:cxn>
              <a:cxn ang="0">
                <a:pos x="81" y="26"/>
              </a:cxn>
              <a:cxn ang="0">
                <a:pos x="48" y="26"/>
              </a:cxn>
              <a:cxn ang="0">
                <a:pos x="28" y="49"/>
              </a:cxn>
              <a:cxn ang="0">
                <a:pos x="28" y="82"/>
              </a:cxn>
              <a:cxn ang="0">
                <a:pos x="49" y="104"/>
              </a:cxn>
              <a:cxn ang="0">
                <a:pos x="83" y="104"/>
              </a:cxn>
              <a:cxn ang="0">
                <a:pos x="103" y="81"/>
              </a:cxn>
              <a:cxn ang="0">
                <a:pos x="103" y="48"/>
              </a:cxn>
            </a:cxnLst>
            <a:rect l="0" t="0" r="r" b="b"/>
            <a:pathLst>
              <a:path w="131" h="218">
                <a:moveTo>
                  <a:pt x="123" y="98"/>
                </a:moveTo>
                <a:cubicBezTo>
                  <a:pt x="117" y="108"/>
                  <a:pt x="109" y="116"/>
                  <a:pt x="98" y="122"/>
                </a:cubicBezTo>
                <a:cubicBezTo>
                  <a:pt x="97" y="123"/>
                  <a:pt x="95" y="124"/>
                  <a:pt x="92" y="125"/>
                </a:cubicBezTo>
                <a:cubicBezTo>
                  <a:pt x="90" y="126"/>
                  <a:pt x="88" y="127"/>
                  <a:pt x="86" y="128"/>
                </a:cubicBezTo>
                <a:cubicBezTo>
                  <a:pt x="84" y="129"/>
                  <a:pt x="83" y="131"/>
                  <a:pt x="82" y="132"/>
                </a:cubicBezTo>
                <a:cubicBezTo>
                  <a:pt x="80" y="134"/>
                  <a:pt x="80" y="136"/>
                  <a:pt x="80" y="138"/>
                </a:cubicBezTo>
                <a:cubicBezTo>
                  <a:pt x="80" y="149"/>
                  <a:pt x="80" y="149"/>
                  <a:pt x="80" y="149"/>
                </a:cubicBezTo>
                <a:cubicBezTo>
                  <a:pt x="80" y="154"/>
                  <a:pt x="80" y="157"/>
                  <a:pt x="82" y="159"/>
                </a:cubicBezTo>
                <a:cubicBezTo>
                  <a:pt x="83" y="162"/>
                  <a:pt x="85" y="163"/>
                  <a:pt x="87" y="164"/>
                </a:cubicBezTo>
                <a:cubicBezTo>
                  <a:pt x="89" y="165"/>
                  <a:pt x="91" y="165"/>
                  <a:pt x="94" y="165"/>
                </a:cubicBezTo>
                <a:cubicBezTo>
                  <a:pt x="97" y="165"/>
                  <a:pt x="99" y="165"/>
                  <a:pt x="101" y="166"/>
                </a:cubicBezTo>
                <a:cubicBezTo>
                  <a:pt x="103" y="166"/>
                  <a:pt x="105" y="168"/>
                  <a:pt x="106" y="169"/>
                </a:cubicBezTo>
                <a:cubicBezTo>
                  <a:pt x="108" y="171"/>
                  <a:pt x="108" y="174"/>
                  <a:pt x="108" y="178"/>
                </a:cubicBezTo>
                <a:cubicBezTo>
                  <a:pt x="108" y="183"/>
                  <a:pt x="107" y="186"/>
                  <a:pt x="104" y="188"/>
                </a:cubicBezTo>
                <a:cubicBezTo>
                  <a:pt x="101" y="190"/>
                  <a:pt x="98" y="191"/>
                  <a:pt x="94" y="191"/>
                </a:cubicBezTo>
                <a:cubicBezTo>
                  <a:pt x="90" y="191"/>
                  <a:pt x="87" y="191"/>
                  <a:pt x="85" y="193"/>
                </a:cubicBezTo>
                <a:cubicBezTo>
                  <a:pt x="83" y="194"/>
                  <a:pt x="81" y="196"/>
                  <a:pt x="81" y="198"/>
                </a:cubicBezTo>
                <a:cubicBezTo>
                  <a:pt x="80" y="200"/>
                  <a:pt x="79" y="202"/>
                  <a:pt x="79" y="204"/>
                </a:cubicBezTo>
                <a:cubicBezTo>
                  <a:pt x="79" y="207"/>
                  <a:pt x="78" y="209"/>
                  <a:pt x="78" y="211"/>
                </a:cubicBezTo>
                <a:cubicBezTo>
                  <a:pt x="77" y="213"/>
                  <a:pt x="76" y="215"/>
                  <a:pt x="74" y="216"/>
                </a:cubicBezTo>
                <a:cubicBezTo>
                  <a:pt x="73" y="217"/>
                  <a:pt x="70" y="218"/>
                  <a:pt x="66" y="218"/>
                </a:cubicBezTo>
                <a:cubicBezTo>
                  <a:pt x="63" y="218"/>
                  <a:pt x="60" y="217"/>
                  <a:pt x="58" y="216"/>
                </a:cubicBezTo>
                <a:cubicBezTo>
                  <a:pt x="57" y="215"/>
                  <a:pt x="56" y="213"/>
                  <a:pt x="55" y="211"/>
                </a:cubicBezTo>
                <a:cubicBezTo>
                  <a:pt x="54" y="209"/>
                  <a:pt x="54" y="207"/>
                  <a:pt x="54" y="204"/>
                </a:cubicBezTo>
                <a:cubicBezTo>
                  <a:pt x="54" y="202"/>
                  <a:pt x="53" y="200"/>
                  <a:pt x="52" y="198"/>
                </a:cubicBezTo>
                <a:cubicBezTo>
                  <a:pt x="51" y="196"/>
                  <a:pt x="49" y="194"/>
                  <a:pt x="47" y="193"/>
                </a:cubicBezTo>
                <a:cubicBezTo>
                  <a:pt x="45" y="191"/>
                  <a:pt x="42" y="191"/>
                  <a:pt x="38" y="191"/>
                </a:cubicBezTo>
                <a:cubicBezTo>
                  <a:pt x="34" y="191"/>
                  <a:pt x="31" y="190"/>
                  <a:pt x="28" y="187"/>
                </a:cubicBezTo>
                <a:cubicBezTo>
                  <a:pt x="25" y="185"/>
                  <a:pt x="24" y="182"/>
                  <a:pt x="24" y="178"/>
                </a:cubicBezTo>
                <a:cubicBezTo>
                  <a:pt x="24" y="174"/>
                  <a:pt x="25" y="171"/>
                  <a:pt x="26" y="169"/>
                </a:cubicBezTo>
                <a:cubicBezTo>
                  <a:pt x="27" y="168"/>
                  <a:pt x="29" y="166"/>
                  <a:pt x="31" y="166"/>
                </a:cubicBezTo>
                <a:cubicBezTo>
                  <a:pt x="33" y="165"/>
                  <a:pt x="36" y="165"/>
                  <a:pt x="38" y="165"/>
                </a:cubicBezTo>
                <a:cubicBezTo>
                  <a:pt x="40" y="165"/>
                  <a:pt x="43" y="164"/>
                  <a:pt x="45" y="163"/>
                </a:cubicBezTo>
                <a:cubicBezTo>
                  <a:pt x="47" y="163"/>
                  <a:pt x="49" y="161"/>
                  <a:pt x="50" y="159"/>
                </a:cubicBezTo>
                <a:cubicBezTo>
                  <a:pt x="52" y="157"/>
                  <a:pt x="52" y="154"/>
                  <a:pt x="52" y="149"/>
                </a:cubicBezTo>
                <a:cubicBezTo>
                  <a:pt x="52" y="138"/>
                  <a:pt x="52" y="138"/>
                  <a:pt x="52" y="138"/>
                </a:cubicBezTo>
                <a:cubicBezTo>
                  <a:pt x="52" y="134"/>
                  <a:pt x="51" y="132"/>
                  <a:pt x="49" y="130"/>
                </a:cubicBezTo>
                <a:cubicBezTo>
                  <a:pt x="47" y="129"/>
                  <a:pt x="44" y="127"/>
                  <a:pt x="41" y="126"/>
                </a:cubicBezTo>
                <a:cubicBezTo>
                  <a:pt x="28" y="120"/>
                  <a:pt x="18" y="112"/>
                  <a:pt x="10" y="102"/>
                </a:cubicBezTo>
                <a:cubicBezTo>
                  <a:pt x="3" y="92"/>
                  <a:pt x="0" y="79"/>
                  <a:pt x="0" y="64"/>
                </a:cubicBezTo>
                <a:cubicBezTo>
                  <a:pt x="0" y="55"/>
                  <a:pt x="1" y="46"/>
                  <a:pt x="5" y="39"/>
                </a:cubicBezTo>
                <a:cubicBezTo>
                  <a:pt x="8" y="31"/>
                  <a:pt x="13" y="24"/>
                  <a:pt x="19" y="18"/>
                </a:cubicBezTo>
                <a:cubicBezTo>
                  <a:pt x="25" y="13"/>
                  <a:pt x="32" y="8"/>
                  <a:pt x="40" y="5"/>
                </a:cubicBezTo>
                <a:cubicBezTo>
                  <a:pt x="48" y="2"/>
                  <a:pt x="56" y="0"/>
                  <a:pt x="65" y="0"/>
                </a:cubicBezTo>
                <a:cubicBezTo>
                  <a:pt x="75" y="0"/>
                  <a:pt x="83" y="2"/>
                  <a:pt x="91" y="5"/>
                </a:cubicBezTo>
                <a:cubicBezTo>
                  <a:pt x="100" y="8"/>
                  <a:pt x="107" y="13"/>
                  <a:pt x="112" y="18"/>
                </a:cubicBezTo>
                <a:cubicBezTo>
                  <a:pt x="118" y="24"/>
                  <a:pt x="123" y="31"/>
                  <a:pt x="126" y="39"/>
                </a:cubicBezTo>
                <a:cubicBezTo>
                  <a:pt x="129" y="47"/>
                  <a:pt x="131" y="56"/>
                  <a:pt x="131" y="65"/>
                </a:cubicBezTo>
                <a:cubicBezTo>
                  <a:pt x="131" y="77"/>
                  <a:pt x="128" y="88"/>
                  <a:pt x="123" y="98"/>
                </a:cubicBezTo>
                <a:close/>
                <a:moveTo>
                  <a:pt x="103" y="48"/>
                </a:moveTo>
                <a:cubicBezTo>
                  <a:pt x="101" y="43"/>
                  <a:pt x="98" y="38"/>
                  <a:pt x="94" y="34"/>
                </a:cubicBezTo>
                <a:cubicBezTo>
                  <a:pt x="91" y="31"/>
                  <a:pt x="86" y="28"/>
                  <a:pt x="81" y="26"/>
                </a:cubicBezTo>
                <a:cubicBezTo>
                  <a:pt x="76" y="24"/>
                  <a:pt x="70" y="23"/>
                  <a:pt x="64" y="23"/>
                </a:cubicBezTo>
                <a:cubicBezTo>
                  <a:pt x="58" y="23"/>
                  <a:pt x="53" y="24"/>
                  <a:pt x="48" y="26"/>
                </a:cubicBezTo>
                <a:cubicBezTo>
                  <a:pt x="43" y="29"/>
                  <a:pt x="39" y="32"/>
                  <a:pt x="36" y="36"/>
                </a:cubicBezTo>
                <a:cubicBezTo>
                  <a:pt x="33" y="40"/>
                  <a:pt x="30" y="44"/>
                  <a:pt x="28" y="49"/>
                </a:cubicBezTo>
                <a:cubicBezTo>
                  <a:pt x="26" y="54"/>
                  <a:pt x="25" y="60"/>
                  <a:pt x="25" y="65"/>
                </a:cubicBezTo>
                <a:cubicBezTo>
                  <a:pt x="25" y="72"/>
                  <a:pt x="26" y="77"/>
                  <a:pt x="28" y="82"/>
                </a:cubicBezTo>
                <a:cubicBezTo>
                  <a:pt x="30" y="88"/>
                  <a:pt x="33" y="92"/>
                  <a:pt x="37" y="96"/>
                </a:cubicBezTo>
                <a:cubicBezTo>
                  <a:pt x="40" y="99"/>
                  <a:pt x="44" y="102"/>
                  <a:pt x="49" y="104"/>
                </a:cubicBezTo>
                <a:cubicBezTo>
                  <a:pt x="55" y="106"/>
                  <a:pt x="60" y="107"/>
                  <a:pt x="66" y="107"/>
                </a:cubicBezTo>
                <a:cubicBezTo>
                  <a:pt x="72" y="107"/>
                  <a:pt x="78" y="106"/>
                  <a:pt x="83" y="104"/>
                </a:cubicBezTo>
                <a:cubicBezTo>
                  <a:pt x="88" y="102"/>
                  <a:pt x="92" y="99"/>
                  <a:pt x="95" y="95"/>
                </a:cubicBezTo>
                <a:cubicBezTo>
                  <a:pt x="99" y="91"/>
                  <a:pt x="101" y="86"/>
                  <a:pt x="103" y="81"/>
                </a:cubicBezTo>
                <a:cubicBezTo>
                  <a:pt x="105" y="76"/>
                  <a:pt x="106" y="70"/>
                  <a:pt x="106" y="64"/>
                </a:cubicBezTo>
                <a:cubicBezTo>
                  <a:pt x="106" y="58"/>
                  <a:pt x="105" y="53"/>
                  <a:pt x="103" y="48"/>
                </a:cubicBez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graphicFrame>
        <p:nvGraphicFramePr>
          <p:cNvPr id="43" name="Chart 42"/>
          <p:cNvGraphicFramePr/>
          <p:nvPr>
            <p:extLst>
              <p:ext uri="{D42A27DB-BD31-4B8C-83A1-F6EECF244321}">
                <p14:modId xmlns:p14="http://schemas.microsoft.com/office/powerpoint/2010/main" val="578187546"/>
              </p:ext>
            </p:extLst>
          </p:nvPr>
        </p:nvGraphicFramePr>
        <p:xfrm>
          <a:off x="6258713" y="1504271"/>
          <a:ext cx="2602566" cy="1069231"/>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3135137" y="1553621"/>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26%</a:t>
            </a:r>
          </a:p>
        </p:txBody>
      </p:sp>
      <p:sp>
        <p:nvSpPr>
          <p:cNvPr id="25" name="TextBox 24"/>
          <p:cNvSpPr txBox="1"/>
          <p:nvPr/>
        </p:nvSpPr>
        <p:spPr>
          <a:xfrm>
            <a:off x="3191166" y="2380487"/>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15-34</a:t>
            </a:r>
          </a:p>
        </p:txBody>
      </p:sp>
      <p:sp>
        <p:nvSpPr>
          <p:cNvPr id="27" name="Oval 26"/>
          <p:cNvSpPr/>
          <p:nvPr/>
        </p:nvSpPr>
        <p:spPr>
          <a:xfrm>
            <a:off x="4277160" y="1537046"/>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35%</a:t>
            </a:r>
          </a:p>
        </p:txBody>
      </p:sp>
      <p:sp>
        <p:nvSpPr>
          <p:cNvPr id="30" name="Freeform 60"/>
          <p:cNvSpPr>
            <a:spLocks/>
          </p:cNvSpPr>
          <p:nvPr/>
        </p:nvSpPr>
        <p:spPr bwMode="auto">
          <a:xfrm>
            <a:off x="3896260" y="1514209"/>
            <a:ext cx="417917" cy="1159781"/>
          </a:xfrm>
          <a:custGeom>
            <a:avLst/>
            <a:gdLst>
              <a:gd name="T0" fmla="*/ 287338 w 507"/>
              <a:gd name="T1" fmla="*/ 61913 h 1407"/>
              <a:gd name="T2" fmla="*/ 282575 w 507"/>
              <a:gd name="T3" fmla="*/ 201613 h 1407"/>
              <a:gd name="T4" fmla="*/ 327025 w 507"/>
              <a:gd name="T5" fmla="*/ 290513 h 1407"/>
              <a:gd name="T6" fmla="*/ 258763 w 507"/>
              <a:gd name="T7" fmla="*/ 346075 h 1407"/>
              <a:gd name="T8" fmla="*/ 187325 w 507"/>
              <a:gd name="T9" fmla="*/ 373063 h 1407"/>
              <a:gd name="T10" fmla="*/ 112713 w 507"/>
              <a:gd name="T11" fmla="*/ 425450 h 1407"/>
              <a:gd name="T12" fmla="*/ 82550 w 507"/>
              <a:gd name="T13" fmla="*/ 641350 h 1407"/>
              <a:gd name="T14" fmla="*/ 42863 w 507"/>
              <a:gd name="T15" fmla="*/ 711200 h 1407"/>
              <a:gd name="T16" fmla="*/ 46038 w 507"/>
              <a:gd name="T17" fmla="*/ 788988 h 1407"/>
              <a:gd name="T18" fmla="*/ 31750 w 507"/>
              <a:gd name="T19" fmla="*/ 860425 h 1407"/>
              <a:gd name="T20" fmla="*/ 11113 w 507"/>
              <a:gd name="T21" fmla="*/ 1027113 h 1407"/>
              <a:gd name="T22" fmla="*/ 22225 w 507"/>
              <a:gd name="T23" fmla="*/ 1139825 h 1407"/>
              <a:gd name="T24" fmla="*/ 196850 w 507"/>
              <a:gd name="T25" fmla="*/ 1174750 h 1407"/>
              <a:gd name="T26" fmla="*/ 231775 w 507"/>
              <a:gd name="T27" fmla="*/ 1144588 h 1407"/>
              <a:gd name="T28" fmla="*/ 228600 w 507"/>
              <a:gd name="T29" fmla="*/ 1265238 h 1407"/>
              <a:gd name="T30" fmla="*/ 242888 w 507"/>
              <a:gd name="T31" fmla="*/ 1325563 h 1407"/>
              <a:gd name="T32" fmla="*/ 255588 w 507"/>
              <a:gd name="T33" fmla="*/ 1441450 h 1407"/>
              <a:gd name="T34" fmla="*/ 277813 w 507"/>
              <a:gd name="T35" fmla="*/ 1520825 h 1407"/>
              <a:gd name="T36" fmla="*/ 242888 w 507"/>
              <a:gd name="T37" fmla="*/ 1689101 h 1407"/>
              <a:gd name="T38" fmla="*/ 242888 w 507"/>
              <a:gd name="T39" fmla="*/ 1981201 h 1407"/>
              <a:gd name="T40" fmla="*/ 261938 w 507"/>
              <a:gd name="T41" fmla="*/ 2093913 h 1407"/>
              <a:gd name="T42" fmla="*/ 298450 w 507"/>
              <a:gd name="T43" fmla="*/ 2173288 h 1407"/>
              <a:gd name="T44" fmla="*/ 369888 w 507"/>
              <a:gd name="T45" fmla="*/ 2225676 h 1407"/>
              <a:gd name="T46" fmla="*/ 501650 w 507"/>
              <a:gd name="T47" fmla="*/ 2212976 h 1407"/>
              <a:gd name="T48" fmla="*/ 474663 w 507"/>
              <a:gd name="T49" fmla="*/ 2149476 h 1407"/>
              <a:gd name="T50" fmla="*/ 420688 w 507"/>
              <a:gd name="T51" fmla="*/ 2043113 h 1407"/>
              <a:gd name="T52" fmla="*/ 423863 w 507"/>
              <a:gd name="T53" fmla="*/ 1914526 h 1407"/>
              <a:gd name="T54" fmla="*/ 409575 w 507"/>
              <a:gd name="T55" fmla="*/ 1677988 h 1407"/>
              <a:gd name="T56" fmla="*/ 417513 w 507"/>
              <a:gd name="T57" fmla="*/ 1600200 h 1407"/>
              <a:gd name="T58" fmla="*/ 466725 w 507"/>
              <a:gd name="T59" fmla="*/ 1408113 h 1407"/>
              <a:gd name="T60" fmla="*/ 479425 w 507"/>
              <a:gd name="T61" fmla="*/ 1571625 h 1407"/>
              <a:gd name="T62" fmla="*/ 492125 w 507"/>
              <a:gd name="T63" fmla="*/ 1635126 h 1407"/>
              <a:gd name="T64" fmla="*/ 479425 w 507"/>
              <a:gd name="T65" fmla="*/ 1701801 h 1407"/>
              <a:gd name="T66" fmla="*/ 452438 w 507"/>
              <a:gd name="T67" fmla="*/ 1879601 h 1407"/>
              <a:gd name="T68" fmla="*/ 458788 w 507"/>
              <a:gd name="T69" fmla="*/ 2012951 h 1407"/>
              <a:gd name="T70" fmla="*/ 484188 w 507"/>
              <a:gd name="T71" fmla="*/ 2125663 h 1407"/>
              <a:gd name="T72" fmla="*/ 527050 w 507"/>
              <a:gd name="T73" fmla="*/ 2192338 h 1407"/>
              <a:gd name="T74" fmla="*/ 652463 w 507"/>
              <a:gd name="T75" fmla="*/ 2184401 h 1407"/>
              <a:gd name="T76" fmla="*/ 617538 w 507"/>
              <a:gd name="T77" fmla="*/ 2076451 h 1407"/>
              <a:gd name="T78" fmla="*/ 615950 w 507"/>
              <a:gd name="T79" fmla="*/ 1997076 h 1407"/>
              <a:gd name="T80" fmla="*/ 623888 w 507"/>
              <a:gd name="T81" fmla="*/ 1887538 h 1407"/>
              <a:gd name="T82" fmla="*/ 628650 w 507"/>
              <a:gd name="T83" fmla="*/ 1638301 h 1407"/>
              <a:gd name="T84" fmla="*/ 639763 w 507"/>
              <a:gd name="T85" fmla="*/ 1506538 h 1407"/>
              <a:gd name="T86" fmla="*/ 652463 w 507"/>
              <a:gd name="T87" fmla="*/ 1411288 h 1407"/>
              <a:gd name="T88" fmla="*/ 663575 w 507"/>
              <a:gd name="T89" fmla="*/ 1276350 h 1407"/>
              <a:gd name="T90" fmla="*/ 708025 w 507"/>
              <a:gd name="T91" fmla="*/ 1136650 h 1407"/>
              <a:gd name="T92" fmla="*/ 711200 w 507"/>
              <a:gd name="T93" fmla="*/ 1198563 h 1407"/>
              <a:gd name="T94" fmla="*/ 715963 w 507"/>
              <a:gd name="T95" fmla="*/ 1238250 h 1407"/>
              <a:gd name="T96" fmla="*/ 735013 w 507"/>
              <a:gd name="T97" fmla="*/ 1184275 h 1407"/>
              <a:gd name="T98" fmla="*/ 757238 w 507"/>
              <a:gd name="T99" fmla="*/ 1219200 h 1407"/>
              <a:gd name="T100" fmla="*/ 742950 w 507"/>
              <a:gd name="T101" fmla="*/ 1246188 h 1407"/>
              <a:gd name="T102" fmla="*/ 762000 w 507"/>
              <a:gd name="T103" fmla="*/ 1265238 h 1407"/>
              <a:gd name="T104" fmla="*/ 801688 w 507"/>
              <a:gd name="T105" fmla="*/ 1201738 h 1407"/>
              <a:gd name="T106" fmla="*/ 793750 w 507"/>
              <a:gd name="T107" fmla="*/ 1139825 h 1407"/>
              <a:gd name="T108" fmla="*/ 782638 w 507"/>
              <a:gd name="T109" fmla="*/ 1025525 h 1407"/>
              <a:gd name="T110" fmla="*/ 722313 w 507"/>
              <a:gd name="T111" fmla="*/ 722313 h 1407"/>
              <a:gd name="T112" fmla="*/ 687388 w 507"/>
              <a:gd name="T113" fmla="*/ 596900 h 1407"/>
              <a:gd name="T114" fmla="*/ 649288 w 507"/>
              <a:gd name="T115" fmla="*/ 423863 h 1407"/>
              <a:gd name="T116" fmla="*/ 533400 w 507"/>
              <a:gd name="T117" fmla="*/ 349250 h 1407"/>
              <a:gd name="T118" fmla="*/ 503238 w 507"/>
              <a:gd name="T119" fmla="*/ 295275 h 1407"/>
              <a:gd name="T120" fmla="*/ 527050 w 507"/>
              <a:gd name="T121" fmla="*/ 185738 h 1407"/>
              <a:gd name="T122" fmla="*/ 538163 w 507"/>
              <a:gd name="T123" fmla="*/ 106363 h 1407"/>
              <a:gd name="T124" fmla="*/ 431800 w 507"/>
              <a:gd name="T125" fmla="*/ 4763 h 1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07"/>
              <a:gd name="T190" fmla="*/ 0 h 1407"/>
              <a:gd name="T191" fmla="*/ 507 w 507"/>
              <a:gd name="T192" fmla="*/ 1407 h 1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07" h="1407">
                <a:moveTo>
                  <a:pt x="245" y="0"/>
                </a:moveTo>
                <a:lnTo>
                  <a:pt x="245" y="0"/>
                </a:lnTo>
                <a:lnTo>
                  <a:pt x="235" y="0"/>
                </a:lnTo>
                <a:lnTo>
                  <a:pt x="225" y="2"/>
                </a:lnTo>
                <a:lnTo>
                  <a:pt x="215" y="3"/>
                </a:lnTo>
                <a:lnTo>
                  <a:pt x="205" y="8"/>
                </a:lnTo>
                <a:lnTo>
                  <a:pt x="198" y="13"/>
                </a:lnTo>
                <a:lnTo>
                  <a:pt x="190" y="20"/>
                </a:lnTo>
                <a:lnTo>
                  <a:pt x="185" y="28"/>
                </a:lnTo>
                <a:lnTo>
                  <a:pt x="181" y="39"/>
                </a:lnTo>
                <a:lnTo>
                  <a:pt x="175" y="62"/>
                </a:lnTo>
                <a:lnTo>
                  <a:pt x="171" y="74"/>
                </a:lnTo>
                <a:lnTo>
                  <a:pt x="170" y="86"/>
                </a:lnTo>
                <a:lnTo>
                  <a:pt x="170" y="96"/>
                </a:lnTo>
                <a:lnTo>
                  <a:pt x="171" y="107"/>
                </a:lnTo>
                <a:lnTo>
                  <a:pt x="173" y="117"/>
                </a:lnTo>
                <a:lnTo>
                  <a:pt x="178" y="127"/>
                </a:lnTo>
                <a:lnTo>
                  <a:pt x="181" y="136"/>
                </a:lnTo>
                <a:lnTo>
                  <a:pt x="188" y="144"/>
                </a:lnTo>
                <a:lnTo>
                  <a:pt x="195" y="154"/>
                </a:lnTo>
                <a:lnTo>
                  <a:pt x="200" y="164"/>
                </a:lnTo>
                <a:lnTo>
                  <a:pt x="203" y="173"/>
                </a:lnTo>
                <a:lnTo>
                  <a:pt x="205" y="178"/>
                </a:lnTo>
                <a:lnTo>
                  <a:pt x="206" y="183"/>
                </a:lnTo>
                <a:lnTo>
                  <a:pt x="205" y="193"/>
                </a:lnTo>
                <a:lnTo>
                  <a:pt x="203" y="196"/>
                </a:lnTo>
                <a:lnTo>
                  <a:pt x="201" y="201"/>
                </a:lnTo>
                <a:lnTo>
                  <a:pt x="198" y="205"/>
                </a:lnTo>
                <a:lnTo>
                  <a:pt x="195" y="208"/>
                </a:lnTo>
                <a:lnTo>
                  <a:pt x="185" y="211"/>
                </a:lnTo>
                <a:lnTo>
                  <a:pt x="163" y="218"/>
                </a:lnTo>
                <a:lnTo>
                  <a:pt x="154" y="223"/>
                </a:lnTo>
                <a:lnTo>
                  <a:pt x="151" y="226"/>
                </a:lnTo>
                <a:lnTo>
                  <a:pt x="148" y="228"/>
                </a:lnTo>
                <a:lnTo>
                  <a:pt x="138" y="231"/>
                </a:lnTo>
                <a:lnTo>
                  <a:pt x="128" y="233"/>
                </a:lnTo>
                <a:lnTo>
                  <a:pt x="118" y="235"/>
                </a:lnTo>
                <a:lnTo>
                  <a:pt x="112" y="235"/>
                </a:lnTo>
                <a:lnTo>
                  <a:pt x="107" y="238"/>
                </a:lnTo>
                <a:lnTo>
                  <a:pt x="97" y="243"/>
                </a:lnTo>
                <a:lnTo>
                  <a:pt x="87" y="250"/>
                </a:lnTo>
                <a:lnTo>
                  <a:pt x="81" y="257"/>
                </a:lnTo>
                <a:lnTo>
                  <a:pt x="74" y="263"/>
                </a:lnTo>
                <a:lnTo>
                  <a:pt x="71" y="268"/>
                </a:lnTo>
                <a:lnTo>
                  <a:pt x="69" y="273"/>
                </a:lnTo>
                <a:lnTo>
                  <a:pt x="67" y="285"/>
                </a:lnTo>
                <a:lnTo>
                  <a:pt x="59" y="329"/>
                </a:lnTo>
                <a:lnTo>
                  <a:pt x="52" y="372"/>
                </a:lnTo>
                <a:lnTo>
                  <a:pt x="52" y="391"/>
                </a:lnTo>
                <a:lnTo>
                  <a:pt x="52" y="404"/>
                </a:lnTo>
                <a:lnTo>
                  <a:pt x="49" y="408"/>
                </a:lnTo>
                <a:lnTo>
                  <a:pt x="45" y="411"/>
                </a:lnTo>
                <a:lnTo>
                  <a:pt x="39" y="419"/>
                </a:lnTo>
                <a:lnTo>
                  <a:pt x="34" y="428"/>
                </a:lnTo>
                <a:lnTo>
                  <a:pt x="29" y="436"/>
                </a:lnTo>
                <a:lnTo>
                  <a:pt x="27" y="443"/>
                </a:lnTo>
                <a:lnTo>
                  <a:pt x="27" y="448"/>
                </a:lnTo>
                <a:lnTo>
                  <a:pt x="25" y="451"/>
                </a:lnTo>
                <a:lnTo>
                  <a:pt x="24" y="456"/>
                </a:lnTo>
                <a:lnTo>
                  <a:pt x="22" y="468"/>
                </a:lnTo>
                <a:lnTo>
                  <a:pt x="20" y="478"/>
                </a:lnTo>
                <a:lnTo>
                  <a:pt x="22" y="488"/>
                </a:lnTo>
                <a:lnTo>
                  <a:pt x="25" y="493"/>
                </a:lnTo>
                <a:lnTo>
                  <a:pt x="29" y="497"/>
                </a:lnTo>
                <a:lnTo>
                  <a:pt x="39" y="502"/>
                </a:lnTo>
                <a:lnTo>
                  <a:pt x="37" y="505"/>
                </a:lnTo>
                <a:lnTo>
                  <a:pt x="34" y="512"/>
                </a:lnTo>
                <a:lnTo>
                  <a:pt x="29" y="520"/>
                </a:lnTo>
                <a:lnTo>
                  <a:pt x="24" y="528"/>
                </a:lnTo>
                <a:lnTo>
                  <a:pt x="20" y="538"/>
                </a:lnTo>
                <a:lnTo>
                  <a:pt x="20" y="542"/>
                </a:lnTo>
                <a:lnTo>
                  <a:pt x="20" y="545"/>
                </a:lnTo>
                <a:lnTo>
                  <a:pt x="17" y="559"/>
                </a:lnTo>
                <a:lnTo>
                  <a:pt x="14" y="569"/>
                </a:lnTo>
                <a:lnTo>
                  <a:pt x="12" y="580"/>
                </a:lnTo>
                <a:lnTo>
                  <a:pt x="10" y="602"/>
                </a:lnTo>
                <a:lnTo>
                  <a:pt x="7" y="647"/>
                </a:lnTo>
                <a:lnTo>
                  <a:pt x="3" y="666"/>
                </a:lnTo>
                <a:lnTo>
                  <a:pt x="0" y="686"/>
                </a:lnTo>
                <a:lnTo>
                  <a:pt x="0" y="694"/>
                </a:lnTo>
                <a:lnTo>
                  <a:pt x="2" y="705"/>
                </a:lnTo>
                <a:lnTo>
                  <a:pt x="3" y="710"/>
                </a:lnTo>
                <a:lnTo>
                  <a:pt x="5" y="713"/>
                </a:lnTo>
                <a:lnTo>
                  <a:pt x="8" y="716"/>
                </a:lnTo>
                <a:lnTo>
                  <a:pt x="14" y="718"/>
                </a:lnTo>
                <a:lnTo>
                  <a:pt x="60" y="728"/>
                </a:lnTo>
                <a:lnTo>
                  <a:pt x="104" y="736"/>
                </a:lnTo>
                <a:lnTo>
                  <a:pt x="114" y="738"/>
                </a:lnTo>
                <a:lnTo>
                  <a:pt x="119" y="738"/>
                </a:lnTo>
                <a:lnTo>
                  <a:pt x="124" y="740"/>
                </a:lnTo>
                <a:lnTo>
                  <a:pt x="129" y="738"/>
                </a:lnTo>
                <a:lnTo>
                  <a:pt x="133" y="736"/>
                </a:lnTo>
                <a:lnTo>
                  <a:pt x="139" y="730"/>
                </a:lnTo>
                <a:lnTo>
                  <a:pt x="143" y="720"/>
                </a:lnTo>
                <a:lnTo>
                  <a:pt x="146" y="715"/>
                </a:lnTo>
                <a:lnTo>
                  <a:pt x="148" y="713"/>
                </a:lnTo>
                <a:lnTo>
                  <a:pt x="146" y="716"/>
                </a:lnTo>
                <a:lnTo>
                  <a:pt x="146" y="721"/>
                </a:lnTo>
                <a:lnTo>
                  <a:pt x="144" y="733"/>
                </a:lnTo>
                <a:lnTo>
                  <a:pt x="141" y="755"/>
                </a:lnTo>
                <a:lnTo>
                  <a:pt x="139" y="775"/>
                </a:lnTo>
                <a:lnTo>
                  <a:pt x="143" y="785"/>
                </a:lnTo>
                <a:lnTo>
                  <a:pt x="144" y="797"/>
                </a:lnTo>
                <a:lnTo>
                  <a:pt x="143" y="802"/>
                </a:lnTo>
                <a:lnTo>
                  <a:pt x="143" y="807"/>
                </a:lnTo>
                <a:lnTo>
                  <a:pt x="146" y="810"/>
                </a:lnTo>
                <a:lnTo>
                  <a:pt x="149" y="815"/>
                </a:lnTo>
                <a:lnTo>
                  <a:pt x="151" y="819"/>
                </a:lnTo>
                <a:lnTo>
                  <a:pt x="151" y="824"/>
                </a:lnTo>
                <a:lnTo>
                  <a:pt x="153" y="835"/>
                </a:lnTo>
                <a:lnTo>
                  <a:pt x="158" y="857"/>
                </a:lnTo>
                <a:lnTo>
                  <a:pt x="161" y="867"/>
                </a:lnTo>
                <a:lnTo>
                  <a:pt x="161" y="872"/>
                </a:lnTo>
                <a:lnTo>
                  <a:pt x="161" y="877"/>
                </a:lnTo>
                <a:lnTo>
                  <a:pt x="161" y="897"/>
                </a:lnTo>
                <a:lnTo>
                  <a:pt x="161" y="908"/>
                </a:lnTo>
                <a:lnTo>
                  <a:pt x="165" y="918"/>
                </a:lnTo>
                <a:lnTo>
                  <a:pt x="170" y="928"/>
                </a:lnTo>
                <a:lnTo>
                  <a:pt x="173" y="938"/>
                </a:lnTo>
                <a:lnTo>
                  <a:pt x="176" y="951"/>
                </a:lnTo>
                <a:lnTo>
                  <a:pt x="176" y="954"/>
                </a:lnTo>
                <a:lnTo>
                  <a:pt x="175" y="958"/>
                </a:lnTo>
                <a:lnTo>
                  <a:pt x="170" y="968"/>
                </a:lnTo>
                <a:lnTo>
                  <a:pt x="168" y="980"/>
                </a:lnTo>
                <a:lnTo>
                  <a:pt x="168" y="990"/>
                </a:lnTo>
                <a:lnTo>
                  <a:pt x="166" y="1000"/>
                </a:lnTo>
                <a:lnTo>
                  <a:pt x="163" y="1022"/>
                </a:lnTo>
                <a:lnTo>
                  <a:pt x="158" y="1043"/>
                </a:lnTo>
                <a:lnTo>
                  <a:pt x="153" y="1064"/>
                </a:lnTo>
                <a:lnTo>
                  <a:pt x="151" y="1074"/>
                </a:lnTo>
                <a:lnTo>
                  <a:pt x="149" y="1084"/>
                </a:lnTo>
                <a:lnTo>
                  <a:pt x="149" y="1129"/>
                </a:lnTo>
                <a:lnTo>
                  <a:pt x="149" y="1173"/>
                </a:lnTo>
                <a:lnTo>
                  <a:pt x="149" y="1218"/>
                </a:lnTo>
                <a:lnTo>
                  <a:pt x="151" y="1238"/>
                </a:lnTo>
                <a:lnTo>
                  <a:pt x="153" y="1248"/>
                </a:lnTo>
                <a:lnTo>
                  <a:pt x="156" y="1258"/>
                </a:lnTo>
                <a:lnTo>
                  <a:pt x="163" y="1278"/>
                </a:lnTo>
                <a:lnTo>
                  <a:pt x="168" y="1288"/>
                </a:lnTo>
                <a:lnTo>
                  <a:pt x="170" y="1293"/>
                </a:lnTo>
                <a:lnTo>
                  <a:pt x="170" y="1298"/>
                </a:lnTo>
                <a:lnTo>
                  <a:pt x="166" y="1308"/>
                </a:lnTo>
                <a:lnTo>
                  <a:pt x="165" y="1319"/>
                </a:lnTo>
                <a:lnTo>
                  <a:pt x="166" y="1329"/>
                </a:lnTo>
                <a:lnTo>
                  <a:pt x="168" y="1337"/>
                </a:lnTo>
                <a:lnTo>
                  <a:pt x="170" y="1349"/>
                </a:lnTo>
                <a:lnTo>
                  <a:pt x="171" y="1355"/>
                </a:lnTo>
                <a:lnTo>
                  <a:pt x="175" y="1359"/>
                </a:lnTo>
                <a:lnTo>
                  <a:pt x="183" y="1365"/>
                </a:lnTo>
                <a:lnTo>
                  <a:pt x="188" y="1369"/>
                </a:lnTo>
                <a:lnTo>
                  <a:pt x="193" y="1369"/>
                </a:lnTo>
                <a:lnTo>
                  <a:pt x="196" y="1371"/>
                </a:lnTo>
                <a:lnTo>
                  <a:pt x="200" y="1374"/>
                </a:lnTo>
                <a:lnTo>
                  <a:pt x="208" y="1382"/>
                </a:lnTo>
                <a:lnTo>
                  <a:pt x="215" y="1391"/>
                </a:lnTo>
                <a:lnTo>
                  <a:pt x="225" y="1397"/>
                </a:lnTo>
                <a:lnTo>
                  <a:pt x="233" y="1402"/>
                </a:lnTo>
                <a:lnTo>
                  <a:pt x="243" y="1406"/>
                </a:lnTo>
                <a:lnTo>
                  <a:pt x="265" y="1407"/>
                </a:lnTo>
                <a:lnTo>
                  <a:pt x="275" y="1407"/>
                </a:lnTo>
                <a:lnTo>
                  <a:pt x="285" y="1406"/>
                </a:lnTo>
                <a:lnTo>
                  <a:pt x="295" y="1402"/>
                </a:lnTo>
                <a:lnTo>
                  <a:pt x="305" y="1399"/>
                </a:lnTo>
                <a:lnTo>
                  <a:pt x="316" y="1394"/>
                </a:lnTo>
                <a:lnTo>
                  <a:pt x="319" y="1391"/>
                </a:lnTo>
                <a:lnTo>
                  <a:pt x="322" y="1387"/>
                </a:lnTo>
                <a:lnTo>
                  <a:pt x="322" y="1382"/>
                </a:lnTo>
                <a:lnTo>
                  <a:pt x="321" y="1377"/>
                </a:lnTo>
                <a:lnTo>
                  <a:pt x="316" y="1369"/>
                </a:lnTo>
                <a:lnTo>
                  <a:pt x="307" y="1362"/>
                </a:lnTo>
                <a:lnTo>
                  <a:pt x="299" y="1354"/>
                </a:lnTo>
                <a:lnTo>
                  <a:pt x="285" y="1339"/>
                </a:lnTo>
                <a:lnTo>
                  <a:pt x="282" y="1334"/>
                </a:lnTo>
                <a:lnTo>
                  <a:pt x="282" y="1329"/>
                </a:lnTo>
                <a:lnTo>
                  <a:pt x="280" y="1315"/>
                </a:lnTo>
                <a:lnTo>
                  <a:pt x="275" y="1303"/>
                </a:lnTo>
                <a:lnTo>
                  <a:pt x="274" y="1297"/>
                </a:lnTo>
                <a:lnTo>
                  <a:pt x="270" y="1292"/>
                </a:lnTo>
                <a:lnTo>
                  <a:pt x="265" y="1287"/>
                </a:lnTo>
                <a:lnTo>
                  <a:pt x="260" y="1283"/>
                </a:lnTo>
                <a:lnTo>
                  <a:pt x="265" y="1275"/>
                </a:lnTo>
                <a:lnTo>
                  <a:pt x="269" y="1265"/>
                </a:lnTo>
                <a:lnTo>
                  <a:pt x="270" y="1255"/>
                </a:lnTo>
                <a:lnTo>
                  <a:pt x="270" y="1245"/>
                </a:lnTo>
                <a:lnTo>
                  <a:pt x="267" y="1230"/>
                </a:lnTo>
                <a:lnTo>
                  <a:pt x="267" y="1206"/>
                </a:lnTo>
                <a:lnTo>
                  <a:pt x="262" y="1114"/>
                </a:lnTo>
                <a:lnTo>
                  <a:pt x="260" y="1082"/>
                </a:lnTo>
                <a:lnTo>
                  <a:pt x="258" y="1075"/>
                </a:lnTo>
                <a:lnTo>
                  <a:pt x="258" y="1067"/>
                </a:lnTo>
                <a:lnTo>
                  <a:pt x="260" y="1062"/>
                </a:lnTo>
                <a:lnTo>
                  <a:pt x="258" y="1057"/>
                </a:lnTo>
                <a:lnTo>
                  <a:pt x="257" y="1047"/>
                </a:lnTo>
                <a:lnTo>
                  <a:pt x="258" y="1042"/>
                </a:lnTo>
                <a:lnTo>
                  <a:pt x="260" y="1038"/>
                </a:lnTo>
                <a:lnTo>
                  <a:pt x="263" y="1027"/>
                </a:lnTo>
                <a:lnTo>
                  <a:pt x="263" y="1018"/>
                </a:lnTo>
                <a:lnTo>
                  <a:pt x="263" y="1008"/>
                </a:lnTo>
                <a:lnTo>
                  <a:pt x="270" y="985"/>
                </a:lnTo>
                <a:lnTo>
                  <a:pt x="279" y="944"/>
                </a:lnTo>
                <a:lnTo>
                  <a:pt x="290" y="889"/>
                </a:lnTo>
                <a:lnTo>
                  <a:pt x="290" y="884"/>
                </a:lnTo>
                <a:lnTo>
                  <a:pt x="292" y="884"/>
                </a:lnTo>
                <a:lnTo>
                  <a:pt x="294" y="887"/>
                </a:lnTo>
                <a:lnTo>
                  <a:pt x="297" y="892"/>
                </a:lnTo>
                <a:lnTo>
                  <a:pt x="297" y="899"/>
                </a:lnTo>
                <a:lnTo>
                  <a:pt x="297" y="909"/>
                </a:lnTo>
                <a:lnTo>
                  <a:pt x="297" y="953"/>
                </a:lnTo>
                <a:lnTo>
                  <a:pt x="299" y="976"/>
                </a:lnTo>
                <a:lnTo>
                  <a:pt x="300" y="985"/>
                </a:lnTo>
                <a:lnTo>
                  <a:pt x="302" y="990"/>
                </a:lnTo>
                <a:lnTo>
                  <a:pt x="304" y="993"/>
                </a:lnTo>
                <a:lnTo>
                  <a:pt x="304" y="998"/>
                </a:lnTo>
                <a:lnTo>
                  <a:pt x="304" y="1001"/>
                </a:lnTo>
                <a:lnTo>
                  <a:pt x="304" y="1012"/>
                </a:lnTo>
                <a:lnTo>
                  <a:pt x="305" y="1022"/>
                </a:lnTo>
                <a:lnTo>
                  <a:pt x="310" y="1028"/>
                </a:lnTo>
                <a:lnTo>
                  <a:pt x="310" y="1030"/>
                </a:lnTo>
                <a:lnTo>
                  <a:pt x="310" y="1033"/>
                </a:lnTo>
                <a:lnTo>
                  <a:pt x="307" y="1037"/>
                </a:lnTo>
                <a:lnTo>
                  <a:pt x="304" y="1042"/>
                </a:lnTo>
                <a:lnTo>
                  <a:pt x="304" y="1047"/>
                </a:lnTo>
                <a:lnTo>
                  <a:pt x="302" y="1057"/>
                </a:lnTo>
                <a:lnTo>
                  <a:pt x="302" y="1067"/>
                </a:lnTo>
                <a:lnTo>
                  <a:pt x="302" y="1072"/>
                </a:lnTo>
                <a:lnTo>
                  <a:pt x="300" y="1075"/>
                </a:lnTo>
                <a:lnTo>
                  <a:pt x="299" y="1090"/>
                </a:lnTo>
                <a:lnTo>
                  <a:pt x="295" y="1110"/>
                </a:lnTo>
                <a:lnTo>
                  <a:pt x="289" y="1154"/>
                </a:lnTo>
                <a:lnTo>
                  <a:pt x="285" y="1174"/>
                </a:lnTo>
                <a:lnTo>
                  <a:pt x="285" y="1184"/>
                </a:lnTo>
                <a:lnTo>
                  <a:pt x="285" y="1194"/>
                </a:lnTo>
                <a:lnTo>
                  <a:pt x="285" y="1216"/>
                </a:lnTo>
                <a:lnTo>
                  <a:pt x="287" y="1238"/>
                </a:lnTo>
                <a:lnTo>
                  <a:pt x="287" y="1250"/>
                </a:lnTo>
                <a:lnTo>
                  <a:pt x="289" y="1260"/>
                </a:lnTo>
                <a:lnTo>
                  <a:pt x="289" y="1265"/>
                </a:lnTo>
                <a:lnTo>
                  <a:pt x="289" y="1268"/>
                </a:lnTo>
                <a:lnTo>
                  <a:pt x="287" y="1280"/>
                </a:lnTo>
                <a:lnTo>
                  <a:pt x="287" y="1290"/>
                </a:lnTo>
                <a:lnTo>
                  <a:pt x="289" y="1300"/>
                </a:lnTo>
                <a:lnTo>
                  <a:pt x="290" y="1310"/>
                </a:lnTo>
                <a:lnTo>
                  <a:pt x="295" y="1319"/>
                </a:lnTo>
                <a:lnTo>
                  <a:pt x="302" y="1329"/>
                </a:lnTo>
                <a:lnTo>
                  <a:pt x="305" y="1339"/>
                </a:lnTo>
                <a:lnTo>
                  <a:pt x="310" y="1349"/>
                </a:lnTo>
                <a:lnTo>
                  <a:pt x="316" y="1357"/>
                </a:lnTo>
                <a:lnTo>
                  <a:pt x="317" y="1360"/>
                </a:lnTo>
                <a:lnTo>
                  <a:pt x="319" y="1365"/>
                </a:lnTo>
                <a:lnTo>
                  <a:pt x="326" y="1374"/>
                </a:lnTo>
                <a:lnTo>
                  <a:pt x="332" y="1381"/>
                </a:lnTo>
                <a:lnTo>
                  <a:pt x="342" y="1386"/>
                </a:lnTo>
                <a:lnTo>
                  <a:pt x="362" y="1389"/>
                </a:lnTo>
                <a:lnTo>
                  <a:pt x="384" y="1389"/>
                </a:lnTo>
                <a:lnTo>
                  <a:pt x="394" y="1386"/>
                </a:lnTo>
                <a:lnTo>
                  <a:pt x="404" y="1382"/>
                </a:lnTo>
                <a:lnTo>
                  <a:pt x="408" y="1379"/>
                </a:lnTo>
                <a:lnTo>
                  <a:pt x="411" y="1376"/>
                </a:lnTo>
                <a:lnTo>
                  <a:pt x="413" y="1371"/>
                </a:lnTo>
                <a:lnTo>
                  <a:pt x="414" y="1365"/>
                </a:lnTo>
                <a:lnTo>
                  <a:pt x="414" y="1354"/>
                </a:lnTo>
                <a:lnTo>
                  <a:pt x="411" y="1344"/>
                </a:lnTo>
                <a:lnTo>
                  <a:pt x="404" y="1334"/>
                </a:lnTo>
                <a:lnTo>
                  <a:pt x="399" y="1325"/>
                </a:lnTo>
                <a:lnTo>
                  <a:pt x="389" y="1308"/>
                </a:lnTo>
                <a:lnTo>
                  <a:pt x="383" y="1297"/>
                </a:lnTo>
                <a:lnTo>
                  <a:pt x="384" y="1293"/>
                </a:lnTo>
                <a:lnTo>
                  <a:pt x="388" y="1288"/>
                </a:lnTo>
                <a:lnTo>
                  <a:pt x="389" y="1278"/>
                </a:lnTo>
                <a:lnTo>
                  <a:pt x="391" y="1268"/>
                </a:lnTo>
                <a:lnTo>
                  <a:pt x="389" y="1263"/>
                </a:lnTo>
                <a:lnTo>
                  <a:pt x="388" y="1258"/>
                </a:lnTo>
                <a:lnTo>
                  <a:pt x="388" y="1256"/>
                </a:lnTo>
                <a:lnTo>
                  <a:pt x="388" y="1255"/>
                </a:lnTo>
                <a:lnTo>
                  <a:pt x="391" y="1250"/>
                </a:lnTo>
                <a:lnTo>
                  <a:pt x="394" y="1240"/>
                </a:lnTo>
                <a:lnTo>
                  <a:pt x="396" y="1230"/>
                </a:lnTo>
                <a:lnTo>
                  <a:pt x="396" y="1209"/>
                </a:lnTo>
                <a:lnTo>
                  <a:pt x="393" y="1189"/>
                </a:lnTo>
                <a:lnTo>
                  <a:pt x="391" y="1184"/>
                </a:lnTo>
                <a:lnTo>
                  <a:pt x="389" y="1179"/>
                </a:lnTo>
                <a:lnTo>
                  <a:pt x="391" y="1166"/>
                </a:lnTo>
                <a:lnTo>
                  <a:pt x="394" y="1119"/>
                </a:lnTo>
                <a:lnTo>
                  <a:pt x="396" y="1075"/>
                </a:lnTo>
                <a:lnTo>
                  <a:pt x="396" y="1032"/>
                </a:lnTo>
                <a:lnTo>
                  <a:pt x="394" y="1013"/>
                </a:lnTo>
                <a:lnTo>
                  <a:pt x="396" y="1008"/>
                </a:lnTo>
                <a:lnTo>
                  <a:pt x="396" y="1003"/>
                </a:lnTo>
                <a:lnTo>
                  <a:pt x="399" y="995"/>
                </a:lnTo>
                <a:lnTo>
                  <a:pt x="403" y="971"/>
                </a:lnTo>
                <a:lnTo>
                  <a:pt x="403" y="961"/>
                </a:lnTo>
                <a:lnTo>
                  <a:pt x="403" y="949"/>
                </a:lnTo>
                <a:lnTo>
                  <a:pt x="399" y="939"/>
                </a:lnTo>
                <a:lnTo>
                  <a:pt x="399" y="938"/>
                </a:lnTo>
                <a:lnTo>
                  <a:pt x="399" y="934"/>
                </a:lnTo>
                <a:lnTo>
                  <a:pt x="401" y="928"/>
                </a:lnTo>
                <a:lnTo>
                  <a:pt x="406" y="911"/>
                </a:lnTo>
                <a:lnTo>
                  <a:pt x="411" y="889"/>
                </a:lnTo>
                <a:lnTo>
                  <a:pt x="414" y="866"/>
                </a:lnTo>
                <a:lnTo>
                  <a:pt x="416" y="845"/>
                </a:lnTo>
                <a:lnTo>
                  <a:pt x="416" y="824"/>
                </a:lnTo>
                <a:lnTo>
                  <a:pt x="414" y="814"/>
                </a:lnTo>
                <a:lnTo>
                  <a:pt x="416" y="809"/>
                </a:lnTo>
                <a:lnTo>
                  <a:pt x="418" y="804"/>
                </a:lnTo>
                <a:lnTo>
                  <a:pt x="421" y="785"/>
                </a:lnTo>
                <a:lnTo>
                  <a:pt x="426" y="765"/>
                </a:lnTo>
                <a:lnTo>
                  <a:pt x="430" y="745"/>
                </a:lnTo>
                <a:lnTo>
                  <a:pt x="430" y="725"/>
                </a:lnTo>
                <a:lnTo>
                  <a:pt x="428" y="705"/>
                </a:lnTo>
                <a:lnTo>
                  <a:pt x="436" y="711"/>
                </a:lnTo>
                <a:lnTo>
                  <a:pt x="446" y="716"/>
                </a:lnTo>
                <a:lnTo>
                  <a:pt x="448" y="718"/>
                </a:lnTo>
                <a:lnTo>
                  <a:pt x="448" y="720"/>
                </a:lnTo>
                <a:lnTo>
                  <a:pt x="448" y="725"/>
                </a:lnTo>
                <a:lnTo>
                  <a:pt x="448" y="735"/>
                </a:lnTo>
                <a:lnTo>
                  <a:pt x="450" y="738"/>
                </a:lnTo>
                <a:lnTo>
                  <a:pt x="450" y="743"/>
                </a:lnTo>
                <a:lnTo>
                  <a:pt x="448" y="755"/>
                </a:lnTo>
                <a:lnTo>
                  <a:pt x="448" y="760"/>
                </a:lnTo>
                <a:lnTo>
                  <a:pt x="448" y="765"/>
                </a:lnTo>
                <a:lnTo>
                  <a:pt x="446" y="770"/>
                </a:lnTo>
                <a:lnTo>
                  <a:pt x="446" y="775"/>
                </a:lnTo>
                <a:lnTo>
                  <a:pt x="448" y="778"/>
                </a:lnTo>
                <a:lnTo>
                  <a:pt x="450" y="780"/>
                </a:lnTo>
                <a:lnTo>
                  <a:pt x="451" y="780"/>
                </a:lnTo>
                <a:lnTo>
                  <a:pt x="453" y="780"/>
                </a:lnTo>
                <a:lnTo>
                  <a:pt x="455" y="780"/>
                </a:lnTo>
                <a:lnTo>
                  <a:pt x="458" y="777"/>
                </a:lnTo>
                <a:lnTo>
                  <a:pt x="461" y="772"/>
                </a:lnTo>
                <a:lnTo>
                  <a:pt x="463" y="767"/>
                </a:lnTo>
                <a:lnTo>
                  <a:pt x="463" y="755"/>
                </a:lnTo>
                <a:lnTo>
                  <a:pt x="463" y="746"/>
                </a:lnTo>
                <a:lnTo>
                  <a:pt x="467" y="743"/>
                </a:lnTo>
                <a:lnTo>
                  <a:pt x="470" y="745"/>
                </a:lnTo>
                <a:lnTo>
                  <a:pt x="473" y="748"/>
                </a:lnTo>
                <a:lnTo>
                  <a:pt x="475" y="753"/>
                </a:lnTo>
                <a:lnTo>
                  <a:pt x="477" y="758"/>
                </a:lnTo>
                <a:lnTo>
                  <a:pt x="477" y="763"/>
                </a:lnTo>
                <a:lnTo>
                  <a:pt x="477" y="768"/>
                </a:lnTo>
                <a:lnTo>
                  <a:pt x="478" y="773"/>
                </a:lnTo>
                <a:lnTo>
                  <a:pt x="477" y="773"/>
                </a:lnTo>
                <a:lnTo>
                  <a:pt x="475" y="775"/>
                </a:lnTo>
                <a:lnTo>
                  <a:pt x="472" y="780"/>
                </a:lnTo>
                <a:lnTo>
                  <a:pt x="470" y="780"/>
                </a:lnTo>
                <a:lnTo>
                  <a:pt x="470" y="782"/>
                </a:lnTo>
                <a:lnTo>
                  <a:pt x="468" y="785"/>
                </a:lnTo>
                <a:lnTo>
                  <a:pt x="467" y="785"/>
                </a:lnTo>
                <a:lnTo>
                  <a:pt x="460" y="793"/>
                </a:lnTo>
                <a:lnTo>
                  <a:pt x="458" y="798"/>
                </a:lnTo>
                <a:lnTo>
                  <a:pt x="458" y="800"/>
                </a:lnTo>
                <a:lnTo>
                  <a:pt x="460" y="802"/>
                </a:lnTo>
                <a:lnTo>
                  <a:pt x="465" y="804"/>
                </a:lnTo>
                <a:lnTo>
                  <a:pt x="470" y="802"/>
                </a:lnTo>
                <a:lnTo>
                  <a:pt x="480" y="797"/>
                </a:lnTo>
                <a:lnTo>
                  <a:pt x="495" y="785"/>
                </a:lnTo>
                <a:lnTo>
                  <a:pt x="498" y="780"/>
                </a:lnTo>
                <a:lnTo>
                  <a:pt x="500" y="777"/>
                </a:lnTo>
                <a:lnTo>
                  <a:pt x="502" y="772"/>
                </a:lnTo>
                <a:lnTo>
                  <a:pt x="503" y="767"/>
                </a:lnTo>
                <a:lnTo>
                  <a:pt x="505" y="763"/>
                </a:lnTo>
                <a:lnTo>
                  <a:pt x="505" y="757"/>
                </a:lnTo>
                <a:lnTo>
                  <a:pt x="505" y="752"/>
                </a:lnTo>
                <a:lnTo>
                  <a:pt x="505" y="746"/>
                </a:lnTo>
                <a:lnTo>
                  <a:pt x="505" y="743"/>
                </a:lnTo>
                <a:lnTo>
                  <a:pt x="507" y="738"/>
                </a:lnTo>
                <a:lnTo>
                  <a:pt x="503" y="728"/>
                </a:lnTo>
                <a:lnTo>
                  <a:pt x="502" y="723"/>
                </a:lnTo>
                <a:lnTo>
                  <a:pt x="500" y="718"/>
                </a:lnTo>
                <a:lnTo>
                  <a:pt x="502" y="706"/>
                </a:lnTo>
                <a:lnTo>
                  <a:pt x="503" y="686"/>
                </a:lnTo>
                <a:lnTo>
                  <a:pt x="503" y="676"/>
                </a:lnTo>
                <a:lnTo>
                  <a:pt x="502" y="666"/>
                </a:lnTo>
                <a:lnTo>
                  <a:pt x="497" y="656"/>
                </a:lnTo>
                <a:lnTo>
                  <a:pt x="493" y="646"/>
                </a:lnTo>
                <a:lnTo>
                  <a:pt x="492" y="636"/>
                </a:lnTo>
                <a:lnTo>
                  <a:pt x="492" y="626"/>
                </a:lnTo>
                <a:lnTo>
                  <a:pt x="488" y="607"/>
                </a:lnTo>
                <a:lnTo>
                  <a:pt x="485" y="587"/>
                </a:lnTo>
                <a:lnTo>
                  <a:pt x="475" y="540"/>
                </a:lnTo>
                <a:lnTo>
                  <a:pt x="467" y="498"/>
                </a:lnTo>
                <a:lnTo>
                  <a:pt x="455" y="455"/>
                </a:lnTo>
                <a:lnTo>
                  <a:pt x="450" y="434"/>
                </a:lnTo>
                <a:lnTo>
                  <a:pt x="443" y="414"/>
                </a:lnTo>
                <a:lnTo>
                  <a:pt x="438" y="403"/>
                </a:lnTo>
                <a:lnTo>
                  <a:pt x="436" y="399"/>
                </a:lnTo>
                <a:lnTo>
                  <a:pt x="435" y="396"/>
                </a:lnTo>
                <a:lnTo>
                  <a:pt x="433" y="376"/>
                </a:lnTo>
                <a:lnTo>
                  <a:pt x="425" y="327"/>
                </a:lnTo>
                <a:lnTo>
                  <a:pt x="421" y="307"/>
                </a:lnTo>
                <a:lnTo>
                  <a:pt x="416" y="287"/>
                </a:lnTo>
                <a:lnTo>
                  <a:pt x="413" y="278"/>
                </a:lnTo>
                <a:lnTo>
                  <a:pt x="409" y="267"/>
                </a:lnTo>
                <a:lnTo>
                  <a:pt x="404" y="257"/>
                </a:lnTo>
                <a:lnTo>
                  <a:pt x="398" y="250"/>
                </a:lnTo>
                <a:lnTo>
                  <a:pt x="391" y="242"/>
                </a:lnTo>
                <a:lnTo>
                  <a:pt x="383" y="235"/>
                </a:lnTo>
                <a:lnTo>
                  <a:pt x="374" y="230"/>
                </a:lnTo>
                <a:lnTo>
                  <a:pt x="364" y="228"/>
                </a:lnTo>
                <a:lnTo>
                  <a:pt x="336" y="220"/>
                </a:lnTo>
                <a:lnTo>
                  <a:pt x="324" y="216"/>
                </a:lnTo>
                <a:lnTo>
                  <a:pt x="317" y="215"/>
                </a:lnTo>
                <a:lnTo>
                  <a:pt x="310" y="215"/>
                </a:lnTo>
                <a:lnTo>
                  <a:pt x="314" y="211"/>
                </a:lnTo>
                <a:lnTo>
                  <a:pt x="316" y="206"/>
                </a:lnTo>
                <a:lnTo>
                  <a:pt x="316" y="196"/>
                </a:lnTo>
                <a:lnTo>
                  <a:pt x="317" y="186"/>
                </a:lnTo>
                <a:lnTo>
                  <a:pt x="319" y="176"/>
                </a:lnTo>
                <a:lnTo>
                  <a:pt x="326" y="158"/>
                </a:lnTo>
                <a:lnTo>
                  <a:pt x="329" y="146"/>
                </a:lnTo>
                <a:lnTo>
                  <a:pt x="329" y="136"/>
                </a:lnTo>
                <a:lnTo>
                  <a:pt x="329" y="126"/>
                </a:lnTo>
                <a:lnTo>
                  <a:pt x="332" y="117"/>
                </a:lnTo>
                <a:lnTo>
                  <a:pt x="334" y="112"/>
                </a:lnTo>
                <a:lnTo>
                  <a:pt x="336" y="107"/>
                </a:lnTo>
                <a:lnTo>
                  <a:pt x="336" y="97"/>
                </a:lnTo>
                <a:lnTo>
                  <a:pt x="336" y="92"/>
                </a:lnTo>
                <a:lnTo>
                  <a:pt x="337" y="87"/>
                </a:lnTo>
                <a:lnTo>
                  <a:pt x="339" y="82"/>
                </a:lnTo>
                <a:lnTo>
                  <a:pt x="339" y="77"/>
                </a:lnTo>
                <a:lnTo>
                  <a:pt x="339" y="67"/>
                </a:lnTo>
                <a:lnTo>
                  <a:pt x="336" y="57"/>
                </a:lnTo>
                <a:lnTo>
                  <a:pt x="331" y="45"/>
                </a:lnTo>
                <a:lnTo>
                  <a:pt x="322" y="32"/>
                </a:lnTo>
                <a:lnTo>
                  <a:pt x="312" y="22"/>
                </a:lnTo>
                <a:lnTo>
                  <a:pt x="307" y="17"/>
                </a:lnTo>
                <a:lnTo>
                  <a:pt x="300" y="13"/>
                </a:lnTo>
                <a:lnTo>
                  <a:pt x="287" y="8"/>
                </a:lnTo>
                <a:lnTo>
                  <a:pt x="272" y="3"/>
                </a:lnTo>
                <a:lnTo>
                  <a:pt x="258" y="0"/>
                </a:lnTo>
                <a:lnTo>
                  <a:pt x="245" y="0"/>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2" name="Oval 31"/>
          <p:cNvSpPr/>
          <p:nvPr/>
        </p:nvSpPr>
        <p:spPr>
          <a:xfrm>
            <a:off x="5468867" y="1774068"/>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40%</a:t>
            </a:r>
          </a:p>
        </p:txBody>
      </p:sp>
      <p:sp>
        <p:nvSpPr>
          <p:cNvPr id="33" name="Freeform 29"/>
          <p:cNvSpPr>
            <a:spLocks/>
          </p:cNvSpPr>
          <p:nvPr/>
        </p:nvSpPr>
        <p:spPr bwMode="auto">
          <a:xfrm>
            <a:off x="5081686" y="1532194"/>
            <a:ext cx="374455" cy="1141796"/>
          </a:xfrm>
          <a:custGeom>
            <a:avLst/>
            <a:gdLst>
              <a:gd name="T0" fmla="*/ 334963 w 508"/>
              <a:gd name="T1" fmla="*/ 301625 h 1549"/>
              <a:gd name="T2" fmla="*/ 322263 w 508"/>
              <a:gd name="T3" fmla="*/ 254000 h 1549"/>
              <a:gd name="T4" fmla="*/ 300038 w 508"/>
              <a:gd name="T5" fmla="*/ 184150 h 1549"/>
              <a:gd name="T6" fmla="*/ 290513 w 508"/>
              <a:gd name="T7" fmla="*/ 141288 h 1549"/>
              <a:gd name="T8" fmla="*/ 311150 w 508"/>
              <a:gd name="T9" fmla="*/ 58738 h 1549"/>
              <a:gd name="T10" fmla="*/ 363538 w 508"/>
              <a:gd name="T11" fmla="*/ 22225 h 1549"/>
              <a:gd name="T12" fmla="*/ 495300 w 508"/>
              <a:gd name="T13" fmla="*/ 7938 h 1549"/>
              <a:gd name="T14" fmla="*/ 508000 w 508"/>
              <a:gd name="T15" fmla="*/ 58738 h 1549"/>
              <a:gd name="T16" fmla="*/ 546100 w 508"/>
              <a:gd name="T17" fmla="*/ 131763 h 1549"/>
              <a:gd name="T18" fmla="*/ 554038 w 508"/>
              <a:gd name="T19" fmla="*/ 184150 h 1549"/>
              <a:gd name="T20" fmla="*/ 539750 w 508"/>
              <a:gd name="T21" fmla="*/ 309563 h 1549"/>
              <a:gd name="T22" fmla="*/ 530225 w 508"/>
              <a:gd name="T23" fmla="*/ 381000 h 1549"/>
              <a:gd name="T24" fmla="*/ 563563 w 508"/>
              <a:gd name="T25" fmla="*/ 403225 h 1549"/>
              <a:gd name="T26" fmla="*/ 620713 w 508"/>
              <a:gd name="T27" fmla="*/ 430213 h 1549"/>
              <a:gd name="T28" fmla="*/ 703263 w 508"/>
              <a:gd name="T29" fmla="*/ 520700 h 1549"/>
              <a:gd name="T30" fmla="*/ 763588 w 508"/>
              <a:gd name="T31" fmla="*/ 722313 h 1549"/>
              <a:gd name="T32" fmla="*/ 801688 w 508"/>
              <a:gd name="T33" fmla="*/ 833438 h 1549"/>
              <a:gd name="T34" fmla="*/ 779463 w 508"/>
              <a:gd name="T35" fmla="*/ 903288 h 1549"/>
              <a:gd name="T36" fmla="*/ 696913 w 508"/>
              <a:gd name="T37" fmla="*/ 919163 h 1549"/>
              <a:gd name="T38" fmla="*/ 654050 w 508"/>
              <a:gd name="T39" fmla="*/ 887413 h 1549"/>
              <a:gd name="T40" fmla="*/ 654050 w 508"/>
              <a:gd name="T41" fmla="*/ 974725 h 1549"/>
              <a:gd name="T42" fmla="*/ 649288 w 508"/>
              <a:gd name="T43" fmla="*/ 1044575 h 1549"/>
              <a:gd name="T44" fmla="*/ 684213 w 508"/>
              <a:gd name="T45" fmla="*/ 1177925 h 1549"/>
              <a:gd name="T46" fmla="*/ 652463 w 508"/>
              <a:gd name="T47" fmla="*/ 1406525 h 1549"/>
              <a:gd name="T48" fmla="*/ 585788 w 508"/>
              <a:gd name="T49" fmla="*/ 1963738 h 1549"/>
              <a:gd name="T50" fmla="*/ 577850 w 508"/>
              <a:gd name="T51" fmla="*/ 2171701 h 1549"/>
              <a:gd name="T52" fmla="*/ 644525 w 508"/>
              <a:gd name="T53" fmla="*/ 2274888 h 1549"/>
              <a:gd name="T54" fmla="*/ 620713 w 508"/>
              <a:gd name="T55" fmla="*/ 2317751 h 1549"/>
              <a:gd name="T56" fmla="*/ 471488 w 508"/>
              <a:gd name="T57" fmla="*/ 2278063 h 1549"/>
              <a:gd name="T58" fmla="*/ 465138 w 508"/>
              <a:gd name="T59" fmla="*/ 2357438 h 1549"/>
              <a:gd name="T60" fmla="*/ 484188 w 508"/>
              <a:gd name="T61" fmla="*/ 2416176 h 1549"/>
              <a:gd name="T62" fmla="*/ 393700 w 508"/>
              <a:gd name="T63" fmla="*/ 2459038 h 1549"/>
              <a:gd name="T64" fmla="*/ 319088 w 508"/>
              <a:gd name="T65" fmla="*/ 2439988 h 1549"/>
              <a:gd name="T66" fmla="*/ 247650 w 508"/>
              <a:gd name="T67" fmla="*/ 2259013 h 1549"/>
              <a:gd name="T68" fmla="*/ 220663 w 508"/>
              <a:gd name="T69" fmla="*/ 1979613 h 1549"/>
              <a:gd name="T70" fmla="*/ 215900 w 508"/>
              <a:gd name="T71" fmla="*/ 1878013 h 1549"/>
              <a:gd name="T72" fmla="*/ 209550 w 508"/>
              <a:gd name="T73" fmla="*/ 1555750 h 1549"/>
              <a:gd name="T74" fmla="*/ 196850 w 508"/>
              <a:gd name="T75" fmla="*/ 1425575 h 1549"/>
              <a:gd name="T76" fmla="*/ 185738 w 508"/>
              <a:gd name="T77" fmla="*/ 1308100 h 1549"/>
              <a:gd name="T78" fmla="*/ 193675 w 508"/>
              <a:gd name="T79" fmla="*/ 1155700 h 1549"/>
              <a:gd name="T80" fmla="*/ 193675 w 508"/>
              <a:gd name="T81" fmla="*/ 1060450 h 1549"/>
              <a:gd name="T82" fmla="*/ 150813 w 508"/>
              <a:gd name="T83" fmla="*/ 1049338 h 1549"/>
              <a:gd name="T84" fmla="*/ 142875 w 508"/>
              <a:gd name="T85" fmla="*/ 1065213 h 1549"/>
              <a:gd name="T86" fmla="*/ 119063 w 508"/>
              <a:gd name="T87" fmla="*/ 1116013 h 1549"/>
              <a:gd name="T88" fmla="*/ 146050 w 508"/>
              <a:gd name="T89" fmla="*/ 1268413 h 1549"/>
              <a:gd name="T90" fmla="*/ 141288 w 508"/>
              <a:gd name="T91" fmla="*/ 1354138 h 1549"/>
              <a:gd name="T92" fmla="*/ 130175 w 508"/>
              <a:gd name="T93" fmla="*/ 1387475 h 1549"/>
              <a:gd name="T94" fmla="*/ 71438 w 508"/>
              <a:gd name="T95" fmla="*/ 1370013 h 1549"/>
              <a:gd name="T96" fmla="*/ 36513 w 508"/>
              <a:gd name="T97" fmla="*/ 1257300 h 1549"/>
              <a:gd name="T98" fmla="*/ 28575 w 508"/>
              <a:gd name="T99" fmla="*/ 1212850 h 1549"/>
              <a:gd name="T100" fmla="*/ 25400 w 508"/>
              <a:gd name="T101" fmla="*/ 1114425 h 1549"/>
              <a:gd name="T102" fmla="*/ 0 w 508"/>
              <a:gd name="T103" fmla="*/ 1028700 h 1549"/>
              <a:gd name="T104" fmla="*/ 23813 w 508"/>
              <a:gd name="T105" fmla="*/ 950913 h 1549"/>
              <a:gd name="T106" fmla="*/ 20638 w 508"/>
              <a:gd name="T107" fmla="*/ 895350 h 1549"/>
              <a:gd name="T108" fmla="*/ 50800 w 508"/>
              <a:gd name="T109" fmla="*/ 768350 h 1549"/>
              <a:gd name="T110" fmla="*/ 111125 w 508"/>
              <a:gd name="T111" fmla="*/ 495300 h 1549"/>
              <a:gd name="T112" fmla="*/ 190500 w 508"/>
              <a:gd name="T113" fmla="*/ 430213 h 1549"/>
              <a:gd name="T114" fmla="*/ 300038 w 508"/>
              <a:gd name="T115" fmla="*/ 373063 h 1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1549"/>
              <a:gd name="T176" fmla="*/ 508 w 508"/>
              <a:gd name="T177" fmla="*/ 1549 h 1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1549">
                <a:moveTo>
                  <a:pt x="216" y="198"/>
                </a:moveTo>
                <a:lnTo>
                  <a:pt x="216" y="198"/>
                </a:lnTo>
                <a:lnTo>
                  <a:pt x="216" y="192"/>
                </a:lnTo>
                <a:lnTo>
                  <a:pt x="214" y="190"/>
                </a:lnTo>
                <a:lnTo>
                  <a:pt x="211" y="192"/>
                </a:lnTo>
                <a:lnTo>
                  <a:pt x="211" y="190"/>
                </a:lnTo>
                <a:lnTo>
                  <a:pt x="211" y="187"/>
                </a:lnTo>
                <a:lnTo>
                  <a:pt x="206" y="182"/>
                </a:lnTo>
                <a:lnTo>
                  <a:pt x="204" y="177"/>
                </a:lnTo>
                <a:lnTo>
                  <a:pt x="204" y="172"/>
                </a:lnTo>
                <a:lnTo>
                  <a:pt x="203" y="166"/>
                </a:lnTo>
                <a:lnTo>
                  <a:pt x="203" y="160"/>
                </a:lnTo>
                <a:lnTo>
                  <a:pt x="203" y="155"/>
                </a:lnTo>
                <a:lnTo>
                  <a:pt x="198" y="151"/>
                </a:lnTo>
                <a:lnTo>
                  <a:pt x="194" y="146"/>
                </a:lnTo>
                <a:lnTo>
                  <a:pt x="193" y="141"/>
                </a:lnTo>
                <a:lnTo>
                  <a:pt x="189" y="130"/>
                </a:lnTo>
                <a:lnTo>
                  <a:pt x="189" y="116"/>
                </a:lnTo>
                <a:lnTo>
                  <a:pt x="189" y="118"/>
                </a:lnTo>
                <a:lnTo>
                  <a:pt x="189" y="108"/>
                </a:lnTo>
                <a:lnTo>
                  <a:pt x="188" y="103"/>
                </a:lnTo>
                <a:lnTo>
                  <a:pt x="186" y="98"/>
                </a:lnTo>
                <a:lnTo>
                  <a:pt x="183" y="94"/>
                </a:lnTo>
                <a:lnTo>
                  <a:pt x="183" y="89"/>
                </a:lnTo>
                <a:lnTo>
                  <a:pt x="183" y="79"/>
                </a:lnTo>
                <a:lnTo>
                  <a:pt x="183" y="66"/>
                </a:lnTo>
                <a:lnTo>
                  <a:pt x="184" y="61"/>
                </a:lnTo>
                <a:lnTo>
                  <a:pt x="186" y="56"/>
                </a:lnTo>
                <a:lnTo>
                  <a:pt x="191" y="47"/>
                </a:lnTo>
                <a:lnTo>
                  <a:pt x="196" y="37"/>
                </a:lnTo>
                <a:lnTo>
                  <a:pt x="199" y="34"/>
                </a:lnTo>
                <a:lnTo>
                  <a:pt x="203" y="31"/>
                </a:lnTo>
                <a:lnTo>
                  <a:pt x="206" y="27"/>
                </a:lnTo>
                <a:lnTo>
                  <a:pt x="211" y="24"/>
                </a:lnTo>
                <a:lnTo>
                  <a:pt x="216" y="22"/>
                </a:lnTo>
                <a:lnTo>
                  <a:pt x="219" y="21"/>
                </a:lnTo>
                <a:lnTo>
                  <a:pt x="229" y="14"/>
                </a:lnTo>
                <a:lnTo>
                  <a:pt x="246" y="5"/>
                </a:lnTo>
                <a:lnTo>
                  <a:pt x="256" y="2"/>
                </a:lnTo>
                <a:lnTo>
                  <a:pt x="266" y="0"/>
                </a:lnTo>
                <a:lnTo>
                  <a:pt x="288" y="0"/>
                </a:lnTo>
                <a:lnTo>
                  <a:pt x="298" y="0"/>
                </a:lnTo>
                <a:lnTo>
                  <a:pt x="312" y="5"/>
                </a:lnTo>
                <a:lnTo>
                  <a:pt x="315" y="7"/>
                </a:lnTo>
                <a:lnTo>
                  <a:pt x="318" y="10"/>
                </a:lnTo>
                <a:lnTo>
                  <a:pt x="323" y="19"/>
                </a:lnTo>
                <a:lnTo>
                  <a:pt x="327" y="22"/>
                </a:lnTo>
                <a:lnTo>
                  <a:pt x="327" y="27"/>
                </a:lnTo>
                <a:lnTo>
                  <a:pt x="325" y="31"/>
                </a:lnTo>
                <a:lnTo>
                  <a:pt x="323" y="36"/>
                </a:lnTo>
                <a:lnTo>
                  <a:pt x="320" y="37"/>
                </a:lnTo>
                <a:lnTo>
                  <a:pt x="328" y="46"/>
                </a:lnTo>
                <a:lnTo>
                  <a:pt x="335" y="54"/>
                </a:lnTo>
                <a:lnTo>
                  <a:pt x="340" y="62"/>
                </a:lnTo>
                <a:lnTo>
                  <a:pt x="342" y="73"/>
                </a:lnTo>
                <a:lnTo>
                  <a:pt x="344" y="83"/>
                </a:lnTo>
                <a:lnTo>
                  <a:pt x="349" y="91"/>
                </a:lnTo>
                <a:lnTo>
                  <a:pt x="350" y="96"/>
                </a:lnTo>
                <a:lnTo>
                  <a:pt x="350" y="101"/>
                </a:lnTo>
                <a:lnTo>
                  <a:pt x="350" y="104"/>
                </a:lnTo>
                <a:lnTo>
                  <a:pt x="349" y="108"/>
                </a:lnTo>
                <a:lnTo>
                  <a:pt x="349" y="111"/>
                </a:lnTo>
                <a:lnTo>
                  <a:pt x="349" y="116"/>
                </a:lnTo>
                <a:lnTo>
                  <a:pt x="352" y="131"/>
                </a:lnTo>
                <a:lnTo>
                  <a:pt x="354" y="140"/>
                </a:lnTo>
                <a:lnTo>
                  <a:pt x="354" y="146"/>
                </a:lnTo>
                <a:lnTo>
                  <a:pt x="352" y="155"/>
                </a:lnTo>
                <a:lnTo>
                  <a:pt x="350" y="161"/>
                </a:lnTo>
                <a:lnTo>
                  <a:pt x="340" y="195"/>
                </a:lnTo>
                <a:lnTo>
                  <a:pt x="337" y="202"/>
                </a:lnTo>
                <a:lnTo>
                  <a:pt x="334" y="208"/>
                </a:lnTo>
                <a:lnTo>
                  <a:pt x="327" y="212"/>
                </a:lnTo>
                <a:lnTo>
                  <a:pt x="318" y="213"/>
                </a:lnTo>
                <a:lnTo>
                  <a:pt x="325" y="222"/>
                </a:lnTo>
                <a:lnTo>
                  <a:pt x="330" y="232"/>
                </a:lnTo>
                <a:lnTo>
                  <a:pt x="332" y="235"/>
                </a:lnTo>
                <a:lnTo>
                  <a:pt x="334" y="240"/>
                </a:lnTo>
                <a:lnTo>
                  <a:pt x="334" y="245"/>
                </a:lnTo>
                <a:lnTo>
                  <a:pt x="335" y="247"/>
                </a:lnTo>
                <a:lnTo>
                  <a:pt x="337" y="249"/>
                </a:lnTo>
                <a:lnTo>
                  <a:pt x="340" y="249"/>
                </a:lnTo>
                <a:lnTo>
                  <a:pt x="342" y="247"/>
                </a:lnTo>
                <a:lnTo>
                  <a:pt x="345" y="249"/>
                </a:lnTo>
                <a:lnTo>
                  <a:pt x="355" y="254"/>
                </a:lnTo>
                <a:lnTo>
                  <a:pt x="360" y="257"/>
                </a:lnTo>
                <a:lnTo>
                  <a:pt x="364" y="257"/>
                </a:lnTo>
                <a:lnTo>
                  <a:pt x="369" y="259"/>
                </a:lnTo>
                <a:lnTo>
                  <a:pt x="374" y="260"/>
                </a:lnTo>
                <a:lnTo>
                  <a:pt x="382" y="265"/>
                </a:lnTo>
                <a:lnTo>
                  <a:pt x="391" y="271"/>
                </a:lnTo>
                <a:lnTo>
                  <a:pt x="399" y="276"/>
                </a:lnTo>
                <a:lnTo>
                  <a:pt x="409" y="279"/>
                </a:lnTo>
                <a:lnTo>
                  <a:pt x="417" y="286"/>
                </a:lnTo>
                <a:lnTo>
                  <a:pt x="424" y="294"/>
                </a:lnTo>
                <a:lnTo>
                  <a:pt x="436" y="312"/>
                </a:lnTo>
                <a:lnTo>
                  <a:pt x="439" y="319"/>
                </a:lnTo>
                <a:lnTo>
                  <a:pt x="443" y="328"/>
                </a:lnTo>
                <a:lnTo>
                  <a:pt x="451" y="356"/>
                </a:lnTo>
                <a:lnTo>
                  <a:pt x="464" y="398"/>
                </a:lnTo>
                <a:lnTo>
                  <a:pt x="478" y="435"/>
                </a:lnTo>
                <a:lnTo>
                  <a:pt x="479" y="445"/>
                </a:lnTo>
                <a:lnTo>
                  <a:pt x="481" y="455"/>
                </a:lnTo>
                <a:lnTo>
                  <a:pt x="483" y="460"/>
                </a:lnTo>
                <a:lnTo>
                  <a:pt x="485" y="467"/>
                </a:lnTo>
                <a:lnTo>
                  <a:pt x="490" y="477"/>
                </a:lnTo>
                <a:lnTo>
                  <a:pt x="491" y="487"/>
                </a:lnTo>
                <a:lnTo>
                  <a:pt x="493" y="497"/>
                </a:lnTo>
                <a:lnTo>
                  <a:pt x="495" y="505"/>
                </a:lnTo>
                <a:lnTo>
                  <a:pt x="500" y="515"/>
                </a:lnTo>
                <a:lnTo>
                  <a:pt x="505" y="525"/>
                </a:lnTo>
                <a:lnTo>
                  <a:pt x="508" y="531"/>
                </a:lnTo>
                <a:lnTo>
                  <a:pt x="508" y="537"/>
                </a:lnTo>
                <a:lnTo>
                  <a:pt x="506" y="547"/>
                </a:lnTo>
                <a:lnTo>
                  <a:pt x="503" y="556"/>
                </a:lnTo>
                <a:lnTo>
                  <a:pt x="498" y="564"/>
                </a:lnTo>
                <a:lnTo>
                  <a:pt x="495" y="567"/>
                </a:lnTo>
                <a:lnTo>
                  <a:pt x="491" y="569"/>
                </a:lnTo>
                <a:lnTo>
                  <a:pt x="468" y="577"/>
                </a:lnTo>
                <a:lnTo>
                  <a:pt x="463" y="579"/>
                </a:lnTo>
                <a:lnTo>
                  <a:pt x="459" y="581"/>
                </a:lnTo>
                <a:lnTo>
                  <a:pt x="454" y="581"/>
                </a:lnTo>
                <a:lnTo>
                  <a:pt x="451" y="577"/>
                </a:lnTo>
                <a:lnTo>
                  <a:pt x="439" y="579"/>
                </a:lnTo>
                <a:lnTo>
                  <a:pt x="434" y="579"/>
                </a:lnTo>
                <a:lnTo>
                  <a:pt x="431" y="577"/>
                </a:lnTo>
                <a:lnTo>
                  <a:pt x="424" y="571"/>
                </a:lnTo>
                <a:lnTo>
                  <a:pt x="421" y="564"/>
                </a:lnTo>
                <a:lnTo>
                  <a:pt x="417" y="561"/>
                </a:lnTo>
                <a:lnTo>
                  <a:pt x="412" y="559"/>
                </a:lnTo>
                <a:lnTo>
                  <a:pt x="406" y="552"/>
                </a:lnTo>
                <a:lnTo>
                  <a:pt x="402" y="577"/>
                </a:lnTo>
                <a:lnTo>
                  <a:pt x="402" y="588"/>
                </a:lnTo>
                <a:lnTo>
                  <a:pt x="406" y="598"/>
                </a:lnTo>
                <a:lnTo>
                  <a:pt x="409" y="606"/>
                </a:lnTo>
                <a:lnTo>
                  <a:pt x="412" y="614"/>
                </a:lnTo>
                <a:lnTo>
                  <a:pt x="417" y="624"/>
                </a:lnTo>
                <a:lnTo>
                  <a:pt x="417" y="629"/>
                </a:lnTo>
                <a:lnTo>
                  <a:pt x="417" y="635"/>
                </a:lnTo>
                <a:lnTo>
                  <a:pt x="414" y="645"/>
                </a:lnTo>
                <a:lnTo>
                  <a:pt x="412" y="650"/>
                </a:lnTo>
                <a:lnTo>
                  <a:pt x="411" y="653"/>
                </a:lnTo>
                <a:lnTo>
                  <a:pt x="409" y="658"/>
                </a:lnTo>
                <a:lnTo>
                  <a:pt x="407" y="661"/>
                </a:lnTo>
                <a:lnTo>
                  <a:pt x="409" y="673"/>
                </a:lnTo>
                <a:lnTo>
                  <a:pt x="416" y="695"/>
                </a:lnTo>
                <a:lnTo>
                  <a:pt x="422" y="713"/>
                </a:lnTo>
                <a:lnTo>
                  <a:pt x="431" y="735"/>
                </a:lnTo>
                <a:lnTo>
                  <a:pt x="431" y="742"/>
                </a:lnTo>
                <a:lnTo>
                  <a:pt x="431" y="747"/>
                </a:lnTo>
                <a:lnTo>
                  <a:pt x="427" y="759"/>
                </a:lnTo>
                <a:lnTo>
                  <a:pt x="424" y="779"/>
                </a:lnTo>
                <a:lnTo>
                  <a:pt x="422" y="786"/>
                </a:lnTo>
                <a:lnTo>
                  <a:pt x="421" y="794"/>
                </a:lnTo>
                <a:lnTo>
                  <a:pt x="416" y="841"/>
                </a:lnTo>
                <a:lnTo>
                  <a:pt x="411" y="886"/>
                </a:lnTo>
                <a:lnTo>
                  <a:pt x="397" y="973"/>
                </a:lnTo>
                <a:lnTo>
                  <a:pt x="392" y="1012"/>
                </a:lnTo>
                <a:lnTo>
                  <a:pt x="387" y="1052"/>
                </a:lnTo>
                <a:lnTo>
                  <a:pt x="377" y="1144"/>
                </a:lnTo>
                <a:lnTo>
                  <a:pt x="372" y="1191"/>
                </a:lnTo>
                <a:lnTo>
                  <a:pt x="369" y="1237"/>
                </a:lnTo>
                <a:lnTo>
                  <a:pt x="367" y="1282"/>
                </a:lnTo>
                <a:lnTo>
                  <a:pt x="369" y="1327"/>
                </a:lnTo>
                <a:lnTo>
                  <a:pt x="369" y="1347"/>
                </a:lnTo>
                <a:lnTo>
                  <a:pt x="367" y="1358"/>
                </a:lnTo>
                <a:lnTo>
                  <a:pt x="365" y="1363"/>
                </a:lnTo>
                <a:lnTo>
                  <a:pt x="364" y="1368"/>
                </a:lnTo>
                <a:lnTo>
                  <a:pt x="364" y="1371"/>
                </a:lnTo>
                <a:lnTo>
                  <a:pt x="364" y="1378"/>
                </a:lnTo>
                <a:lnTo>
                  <a:pt x="367" y="1388"/>
                </a:lnTo>
                <a:lnTo>
                  <a:pt x="372" y="1396"/>
                </a:lnTo>
                <a:lnTo>
                  <a:pt x="379" y="1405"/>
                </a:lnTo>
                <a:lnTo>
                  <a:pt x="394" y="1416"/>
                </a:lnTo>
                <a:lnTo>
                  <a:pt x="402" y="1425"/>
                </a:lnTo>
                <a:lnTo>
                  <a:pt x="406" y="1433"/>
                </a:lnTo>
                <a:lnTo>
                  <a:pt x="407" y="1438"/>
                </a:lnTo>
                <a:lnTo>
                  <a:pt x="409" y="1441"/>
                </a:lnTo>
                <a:lnTo>
                  <a:pt x="411" y="1446"/>
                </a:lnTo>
                <a:lnTo>
                  <a:pt x="409" y="1451"/>
                </a:lnTo>
                <a:lnTo>
                  <a:pt x="406" y="1453"/>
                </a:lnTo>
                <a:lnTo>
                  <a:pt x="401" y="1457"/>
                </a:lnTo>
                <a:lnTo>
                  <a:pt x="391" y="1460"/>
                </a:lnTo>
                <a:lnTo>
                  <a:pt x="380" y="1462"/>
                </a:lnTo>
                <a:lnTo>
                  <a:pt x="370" y="1463"/>
                </a:lnTo>
                <a:lnTo>
                  <a:pt x="360" y="1462"/>
                </a:lnTo>
                <a:lnTo>
                  <a:pt x="350" y="1460"/>
                </a:lnTo>
                <a:lnTo>
                  <a:pt x="330" y="1451"/>
                </a:lnTo>
                <a:lnTo>
                  <a:pt x="312" y="1443"/>
                </a:lnTo>
                <a:lnTo>
                  <a:pt x="297" y="1435"/>
                </a:lnTo>
                <a:lnTo>
                  <a:pt x="298" y="1446"/>
                </a:lnTo>
                <a:lnTo>
                  <a:pt x="300" y="1457"/>
                </a:lnTo>
                <a:lnTo>
                  <a:pt x="300" y="1467"/>
                </a:lnTo>
                <a:lnTo>
                  <a:pt x="298" y="1472"/>
                </a:lnTo>
                <a:lnTo>
                  <a:pt x="297" y="1477"/>
                </a:lnTo>
                <a:lnTo>
                  <a:pt x="295" y="1478"/>
                </a:lnTo>
                <a:lnTo>
                  <a:pt x="293" y="1480"/>
                </a:lnTo>
                <a:lnTo>
                  <a:pt x="293" y="1485"/>
                </a:lnTo>
                <a:lnTo>
                  <a:pt x="295" y="1490"/>
                </a:lnTo>
                <a:lnTo>
                  <a:pt x="298" y="1495"/>
                </a:lnTo>
                <a:lnTo>
                  <a:pt x="302" y="1503"/>
                </a:lnTo>
                <a:lnTo>
                  <a:pt x="305" y="1514"/>
                </a:lnTo>
                <a:lnTo>
                  <a:pt x="305" y="1519"/>
                </a:lnTo>
                <a:lnTo>
                  <a:pt x="305" y="1522"/>
                </a:lnTo>
                <a:lnTo>
                  <a:pt x="293" y="1525"/>
                </a:lnTo>
                <a:lnTo>
                  <a:pt x="271" y="1532"/>
                </a:lnTo>
                <a:lnTo>
                  <a:pt x="261" y="1537"/>
                </a:lnTo>
                <a:lnTo>
                  <a:pt x="258" y="1539"/>
                </a:lnTo>
                <a:lnTo>
                  <a:pt x="255" y="1542"/>
                </a:lnTo>
                <a:lnTo>
                  <a:pt x="251" y="1545"/>
                </a:lnTo>
                <a:lnTo>
                  <a:pt x="248" y="1549"/>
                </a:lnTo>
                <a:lnTo>
                  <a:pt x="236" y="1549"/>
                </a:lnTo>
                <a:lnTo>
                  <a:pt x="224" y="1549"/>
                </a:lnTo>
                <a:lnTo>
                  <a:pt x="213" y="1549"/>
                </a:lnTo>
                <a:lnTo>
                  <a:pt x="209" y="1547"/>
                </a:lnTo>
                <a:lnTo>
                  <a:pt x="206" y="1544"/>
                </a:lnTo>
                <a:lnTo>
                  <a:pt x="201" y="1537"/>
                </a:lnTo>
                <a:lnTo>
                  <a:pt x="189" y="1519"/>
                </a:lnTo>
                <a:lnTo>
                  <a:pt x="177" y="1502"/>
                </a:lnTo>
                <a:lnTo>
                  <a:pt x="167" y="1482"/>
                </a:lnTo>
                <a:lnTo>
                  <a:pt x="164" y="1472"/>
                </a:lnTo>
                <a:lnTo>
                  <a:pt x="162" y="1460"/>
                </a:lnTo>
                <a:lnTo>
                  <a:pt x="159" y="1441"/>
                </a:lnTo>
                <a:lnTo>
                  <a:pt x="156" y="1423"/>
                </a:lnTo>
                <a:lnTo>
                  <a:pt x="146" y="1378"/>
                </a:lnTo>
                <a:lnTo>
                  <a:pt x="141" y="1354"/>
                </a:lnTo>
                <a:lnTo>
                  <a:pt x="137" y="1332"/>
                </a:lnTo>
                <a:lnTo>
                  <a:pt x="136" y="1309"/>
                </a:lnTo>
                <a:lnTo>
                  <a:pt x="136" y="1287"/>
                </a:lnTo>
                <a:lnTo>
                  <a:pt x="137" y="1267"/>
                </a:lnTo>
                <a:lnTo>
                  <a:pt x="139" y="1247"/>
                </a:lnTo>
                <a:lnTo>
                  <a:pt x="142" y="1223"/>
                </a:lnTo>
                <a:lnTo>
                  <a:pt x="144" y="1218"/>
                </a:lnTo>
                <a:lnTo>
                  <a:pt x="144" y="1213"/>
                </a:lnTo>
                <a:lnTo>
                  <a:pt x="141" y="1203"/>
                </a:lnTo>
                <a:lnTo>
                  <a:pt x="137" y="1193"/>
                </a:lnTo>
                <a:lnTo>
                  <a:pt x="136" y="1183"/>
                </a:lnTo>
                <a:lnTo>
                  <a:pt x="136" y="1170"/>
                </a:lnTo>
                <a:lnTo>
                  <a:pt x="136" y="1062"/>
                </a:lnTo>
                <a:lnTo>
                  <a:pt x="136" y="1015"/>
                </a:lnTo>
                <a:lnTo>
                  <a:pt x="134" y="997"/>
                </a:lnTo>
                <a:lnTo>
                  <a:pt x="132" y="980"/>
                </a:lnTo>
                <a:lnTo>
                  <a:pt x="129" y="963"/>
                </a:lnTo>
                <a:lnTo>
                  <a:pt x="125" y="938"/>
                </a:lnTo>
                <a:lnTo>
                  <a:pt x="124" y="918"/>
                </a:lnTo>
                <a:lnTo>
                  <a:pt x="124" y="908"/>
                </a:lnTo>
                <a:lnTo>
                  <a:pt x="124" y="903"/>
                </a:lnTo>
                <a:lnTo>
                  <a:pt x="124" y="898"/>
                </a:lnTo>
                <a:lnTo>
                  <a:pt x="119" y="876"/>
                </a:lnTo>
                <a:lnTo>
                  <a:pt x="115" y="856"/>
                </a:lnTo>
                <a:lnTo>
                  <a:pt x="115" y="844"/>
                </a:lnTo>
                <a:lnTo>
                  <a:pt x="115" y="834"/>
                </a:lnTo>
                <a:lnTo>
                  <a:pt x="117" y="829"/>
                </a:lnTo>
                <a:lnTo>
                  <a:pt x="117" y="824"/>
                </a:lnTo>
                <a:lnTo>
                  <a:pt x="115" y="814"/>
                </a:lnTo>
                <a:lnTo>
                  <a:pt x="115" y="792"/>
                </a:lnTo>
                <a:lnTo>
                  <a:pt x="115" y="769"/>
                </a:lnTo>
                <a:lnTo>
                  <a:pt x="117" y="749"/>
                </a:lnTo>
                <a:lnTo>
                  <a:pt x="120" y="739"/>
                </a:lnTo>
                <a:lnTo>
                  <a:pt x="122" y="728"/>
                </a:lnTo>
                <a:lnTo>
                  <a:pt x="124" y="702"/>
                </a:lnTo>
                <a:lnTo>
                  <a:pt x="125" y="688"/>
                </a:lnTo>
                <a:lnTo>
                  <a:pt x="127" y="681"/>
                </a:lnTo>
                <a:lnTo>
                  <a:pt x="129" y="676"/>
                </a:lnTo>
                <a:lnTo>
                  <a:pt x="131" y="675"/>
                </a:lnTo>
                <a:lnTo>
                  <a:pt x="129" y="673"/>
                </a:lnTo>
                <a:lnTo>
                  <a:pt x="122" y="668"/>
                </a:lnTo>
                <a:lnTo>
                  <a:pt x="115" y="663"/>
                </a:lnTo>
                <a:lnTo>
                  <a:pt x="114" y="663"/>
                </a:lnTo>
                <a:lnTo>
                  <a:pt x="110" y="663"/>
                </a:lnTo>
                <a:lnTo>
                  <a:pt x="104" y="663"/>
                </a:lnTo>
                <a:lnTo>
                  <a:pt x="97" y="663"/>
                </a:lnTo>
                <a:lnTo>
                  <a:pt x="95" y="661"/>
                </a:lnTo>
                <a:lnTo>
                  <a:pt x="94" y="658"/>
                </a:lnTo>
                <a:lnTo>
                  <a:pt x="90" y="653"/>
                </a:lnTo>
                <a:lnTo>
                  <a:pt x="89" y="658"/>
                </a:lnTo>
                <a:lnTo>
                  <a:pt x="89" y="660"/>
                </a:lnTo>
                <a:lnTo>
                  <a:pt x="89" y="661"/>
                </a:lnTo>
                <a:lnTo>
                  <a:pt x="90" y="666"/>
                </a:lnTo>
                <a:lnTo>
                  <a:pt x="90" y="671"/>
                </a:lnTo>
                <a:lnTo>
                  <a:pt x="90" y="676"/>
                </a:lnTo>
                <a:lnTo>
                  <a:pt x="87" y="681"/>
                </a:lnTo>
                <a:lnTo>
                  <a:pt x="78" y="687"/>
                </a:lnTo>
                <a:lnTo>
                  <a:pt x="75" y="690"/>
                </a:lnTo>
                <a:lnTo>
                  <a:pt x="72" y="695"/>
                </a:lnTo>
                <a:lnTo>
                  <a:pt x="72" y="697"/>
                </a:lnTo>
                <a:lnTo>
                  <a:pt x="73" y="698"/>
                </a:lnTo>
                <a:lnTo>
                  <a:pt x="75" y="703"/>
                </a:lnTo>
                <a:lnTo>
                  <a:pt x="77" y="710"/>
                </a:lnTo>
                <a:lnTo>
                  <a:pt x="78" y="718"/>
                </a:lnTo>
                <a:lnTo>
                  <a:pt x="82" y="772"/>
                </a:lnTo>
                <a:lnTo>
                  <a:pt x="85" y="780"/>
                </a:lnTo>
                <a:lnTo>
                  <a:pt x="89" y="789"/>
                </a:lnTo>
                <a:lnTo>
                  <a:pt x="92" y="799"/>
                </a:lnTo>
                <a:lnTo>
                  <a:pt x="92" y="811"/>
                </a:lnTo>
                <a:lnTo>
                  <a:pt x="92" y="822"/>
                </a:lnTo>
                <a:lnTo>
                  <a:pt x="94" y="834"/>
                </a:lnTo>
                <a:lnTo>
                  <a:pt x="95" y="839"/>
                </a:lnTo>
                <a:lnTo>
                  <a:pt x="95" y="846"/>
                </a:lnTo>
                <a:lnTo>
                  <a:pt x="94" y="851"/>
                </a:lnTo>
                <a:lnTo>
                  <a:pt x="92" y="853"/>
                </a:lnTo>
                <a:lnTo>
                  <a:pt x="89" y="853"/>
                </a:lnTo>
                <a:lnTo>
                  <a:pt x="92" y="856"/>
                </a:lnTo>
                <a:lnTo>
                  <a:pt x="92" y="859"/>
                </a:lnTo>
                <a:lnTo>
                  <a:pt x="90" y="861"/>
                </a:lnTo>
                <a:lnTo>
                  <a:pt x="87" y="863"/>
                </a:lnTo>
                <a:lnTo>
                  <a:pt x="89" y="868"/>
                </a:lnTo>
                <a:lnTo>
                  <a:pt x="89" y="871"/>
                </a:lnTo>
                <a:lnTo>
                  <a:pt x="87" y="873"/>
                </a:lnTo>
                <a:lnTo>
                  <a:pt x="82" y="874"/>
                </a:lnTo>
                <a:lnTo>
                  <a:pt x="77" y="873"/>
                </a:lnTo>
                <a:lnTo>
                  <a:pt x="73" y="871"/>
                </a:lnTo>
                <a:lnTo>
                  <a:pt x="60" y="866"/>
                </a:lnTo>
                <a:lnTo>
                  <a:pt x="55" y="864"/>
                </a:lnTo>
                <a:lnTo>
                  <a:pt x="52" y="866"/>
                </a:lnTo>
                <a:lnTo>
                  <a:pt x="48" y="866"/>
                </a:lnTo>
                <a:lnTo>
                  <a:pt x="45" y="863"/>
                </a:lnTo>
                <a:lnTo>
                  <a:pt x="35" y="843"/>
                </a:lnTo>
                <a:lnTo>
                  <a:pt x="25" y="821"/>
                </a:lnTo>
                <a:lnTo>
                  <a:pt x="21" y="812"/>
                </a:lnTo>
                <a:lnTo>
                  <a:pt x="21" y="802"/>
                </a:lnTo>
                <a:lnTo>
                  <a:pt x="23" y="792"/>
                </a:lnTo>
                <a:lnTo>
                  <a:pt x="21" y="784"/>
                </a:lnTo>
                <a:lnTo>
                  <a:pt x="21" y="782"/>
                </a:lnTo>
                <a:lnTo>
                  <a:pt x="20" y="782"/>
                </a:lnTo>
                <a:lnTo>
                  <a:pt x="18" y="780"/>
                </a:lnTo>
                <a:lnTo>
                  <a:pt x="16" y="779"/>
                </a:lnTo>
                <a:lnTo>
                  <a:pt x="16" y="774"/>
                </a:lnTo>
                <a:lnTo>
                  <a:pt x="18" y="764"/>
                </a:lnTo>
                <a:lnTo>
                  <a:pt x="16" y="744"/>
                </a:lnTo>
                <a:lnTo>
                  <a:pt x="15" y="732"/>
                </a:lnTo>
                <a:lnTo>
                  <a:pt x="13" y="727"/>
                </a:lnTo>
                <a:lnTo>
                  <a:pt x="11" y="723"/>
                </a:lnTo>
                <a:lnTo>
                  <a:pt x="13" y="712"/>
                </a:lnTo>
                <a:lnTo>
                  <a:pt x="15" y="707"/>
                </a:lnTo>
                <a:lnTo>
                  <a:pt x="16" y="702"/>
                </a:lnTo>
                <a:lnTo>
                  <a:pt x="16" y="698"/>
                </a:lnTo>
                <a:lnTo>
                  <a:pt x="15" y="693"/>
                </a:lnTo>
                <a:lnTo>
                  <a:pt x="10" y="683"/>
                </a:lnTo>
                <a:lnTo>
                  <a:pt x="5" y="663"/>
                </a:lnTo>
                <a:lnTo>
                  <a:pt x="1" y="653"/>
                </a:lnTo>
                <a:lnTo>
                  <a:pt x="0" y="648"/>
                </a:lnTo>
                <a:lnTo>
                  <a:pt x="0" y="641"/>
                </a:lnTo>
                <a:lnTo>
                  <a:pt x="10" y="621"/>
                </a:lnTo>
                <a:lnTo>
                  <a:pt x="15" y="613"/>
                </a:lnTo>
                <a:lnTo>
                  <a:pt x="15" y="608"/>
                </a:lnTo>
                <a:lnTo>
                  <a:pt x="15" y="604"/>
                </a:lnTo>
                <a:lnTo>
                  <a:pt x="15" y="599"/>
                </a:lnTo>
                <a:lnTo>
                  <a:pt x="16" y="596"/>
                </a:lnTo>
                <a:lnTo>
                  <a:pt x="16" y="594"/>
                </a:lnTo>
                <a:lnTo>
                  <a:pt x="18" y="593"/>
                </a:lnTo>
                <a:lnTo>
                  <a:pt x="18" y="591"/>
                </a:lnTo>
                <a:lnTo>
                  <a:pt x="16" y="586"/>
                </a:lnTo>
                <a:lnTo>
                  <a:pt x="15" y="576"/>
                </a:lnTo>
                <a:lnTo>
                  <a:pt x="13" y="564"/>
                </a:lnTo>
                <a:lnTo>
                  <a:pt x="16" y="554"/>
                </a:lnTo>
                <a:lnTo>
                  <a:pt x="18" y="544"/>
                </a:lnTo>
                <a:lnTo>
                  <a:pt x="26" y="524"/>
                </a:lnTo>
                <a:lnTo>
                  <a:pt x="30" y="514"/>
                </a:lnTo>
                <a:lnTo>
                  <a:pt x="30" y="509"/>
                </a:lnTo>
                <a:lnTo>
                  <a:pt x="30" y="504"/>
                </a:lnTo>
                <a:lnTo>
                  <a:pt x="32" y="484"/>
                </a:lnTo>
                <a:lnTo>
                  <a:pt x="33" y="462"/>
                </a:lnTo>
                <a:lnTo>
                  <a:pt x="40" y="443"/>
                </a:lnTo>
                <a:lnTo>
                  <a:pt x="48" y="400"/>
                </a:lnTo>
                <a:lnTo>
                  <a:pt x="57" y="356"/>
                </a:lnTo>
                <a:lnTo>
                  <a:pt x="63" y="334"/>
                </a:lnTo>
                <a:lnTo>
                  <a:pt x="70" y="312"/>
                </a:lnTo>
                <a:lnTo>
                  <a:pt x="75" y="304"/>
                </a:lnTo>
                <a:lnTo>
                  <a:pt x="80" y="296"/>
                </a:lnTo>
                <a:lnTo>
                  <a:pt x="87" y="289"/>
                </a:lnTo>
                <a:lnTo>
                  <a:pt x="95" y="282"/>
                </a:lnTo>
                <a:lnTo>
                  <a:pt x="104" y="277"/>
                </a:lnTo>
                <a:lnTo>
                  <a:pt x="110" y="274"/>
                </a:lnTo>
                <a:lnTo>
                  <a:pt x="120" y="271"/>
                </a:lnTo>
                <a:lnTo>
                  <a:pt x="129" y="265"/>
                </a:lnTo>
                <a:lnTo>
                  <a:pt x="146" y="255"/>
                </a:lnTo>
                <a:lnTo>
                  <a:pt x="154" y="252"/>
                </a:lnTo>
                <a:lnTo>
                  <a:pt x="161" y="249"/>
                </a:lnTo>
                <a:lnTo>
                  <a:pt x="181" y="239"/>
                </a:lnTo>
                <a:lnTo>
                  <a:pt x="189" y="235"/>
                </a:lnTo>
                <a:lnTo>
                  <a:pt x="191" y="234"/>
                </a:lnTo>
                <a:lnTo>
                  <a:pt x="194" y="230"/>
                </a:lnTo>
                <a:lnTo>
                  <a:pt x="203" y="208"/>
                </a:lnTo>
                <a:lnTo>
                  <a:pt x="204" y="205"/>
                </a:lnTo>
                <a:lnTo>
                  <a:pt x="208" y="202"/>
                </a:lnTo>
                <a:lnTo>
                  <a:pt x="216" y="198"/>
                </a:lnTo>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7" name="Freeform 17"/>
          <p:cNvSpPr>
            <a:spLocks noEditPoints="1"/>
          </p:cNvSpPr>
          <p:nvPr/>
        </p:nvSpPr>
        <p:spPr bwMode="auto">
          <a:xfrm>
            <a:off x="2776772" y="1553841"/>
            <a:ext cx="362737" cy="1137692"/>
          </a:xfrm>
          <a:custGeom>
            <a:avLst/>
            <a:gdLst>
              <a:gd name="T0" fmla="*/ 630238 w 975"/>
              <a:gd name="T1" fmla="*/ 608012 h 3058"/>
              <a:gd name="T2" fmla="*/ 603250 w 975"/>
              <a:gd name="T3" fmla="*/ 511175 h 3058"/>
              <a:gd name="T4" fmla="*/ 584200 w 975"/>
              <a:gd name="T5" fmla="*/ 366712 h 3058"/>
              <a:gd name="T6" fmla="*/ 614363 w 975"/>
              <a:gd name="T7" fmla="*/ 217488 h 3058"/>
              <a:gd name="T8" fmla="*/ 627063 w 975"/>
              <a:gd name="T9" fmla="*/ 141288 h 3058"/>
              <a:gd name="T10" fmla="*/ 760413 w 975"/>
              <a:gd name="T11" fmla="*/ 33338 h 3058"/>
              <a:gd name="T12" fmla="*/ 871538 w 975"/>
              <a:gd name="T13" fmla="*/ 3175 h 3058"/>
              <a:gd name="T14" fmla="*/ 1031875 w 975"/>
              <a:gd name="T15" fmla="*/ 26988 h 3058"/>
              <a:gd name="T16" fmla="*/ 1122363 w 975"/>
              <a:gd name="T17" fmla="*/ 87312 h 3058"/>
              <a:gd name="T18" fmla="*/ 1165225 w 975"/>
              <a:gd name="T19" fmla="*/ 233363 h 3058"/>
              <a:gd name="T20" fmla="*/ 1173163 w 975"/>
              <a:gd name="T21" fmla="*/ 407988 h 3058"/>
              <a:gd name="T22" fmla="*/ 1138238 w 975"/>
              <a:gd name="T23" fmla="*/ 523875 h 3058"/>
              <a:gd name="T24" fmla="*/ 1085850 w 975"/>
              <a:gd name="T25" fmla="*/ 727075 h 3058"/>
              <a:gd name="T26" fmla="*/ 1085850 w 975"/>
              <a:gd name="T27" fmla="*/ 852488 h 3058"/>
              <a:gd name="T28" fmla="*/ 1265238 w 975"/>
              <a:gd name="T29" fmla="*/ 931863 h 3058"/>
              <a:gd name="T30" fmla="*/ 1355725 w 975"/>
              <a:gd name="T31" fmla="*/ 1085850 h 3058"/>
              <a:gd name="T32" fmla="*/ 1417638 w 975"/>
              <a:gd name="T33" fmla="*/ 1279525 h 3058"/>
              <a:gd name="T34" fmla="*/ 1497013 w 975"/>
              <a:gd name="T35" fmla="*/ 1624012 h 3058"/>
              <a:gd name="T36" fmla="*/ 1512888 w 975"/>
              <a:gd name="T37" fmla="*/ 1854200 h 3058"/>
              <a:gd name="T38" fmla="*/ 1543050 w 975"/>
              <a:gd name="T39" fmla="*/ 2290763 h 3058"/>
              <a:gd name="T40" fmla="*/ 1485900 w 975"/>
              <a:gd name="T41" fmla="*/ 2411413 h 3058"/>
              <a:gd name="T42" fmla="*/ 1385888 w 975"/>
              <a:gd name="T43" fmla="*/ 2546350 h 3058"/>
              <a:gd name="T44" fmla="*/ 1355725 w 975"/>
              <a:gd name="T45" fmla="*/ 2862262 h 3058"/>
              <a:gd name="T46" fmla="*/ 1306513 w 975"/>
              <a:gd name="T47" fmla="*/ 3303588 h 3058"/>
              <a:gd name="T48" fmla="*/ 1225550 w 975"/>
              <a:gd name="T49" fmla="*/ 3787775 h 3058"/>
              <a:gd name="T50" fmla="*/ 1162050 w 975"/>
              <a:gd name="T51" fmla="*/ 4014788 h 3058"/>
              <a:gd name="T52" fmla="*/ 1203325 w 975"/>
              <a:gd name="T53" fmla="*/ 4105275 h 3058"/>
              <a:gd name="T54" fmla="*/ 1254125 w 975"/>
              <a:gd name="T55" fmla="*/ 4162425 h 3058"/>
              <a:gd name="T56" fmla="*/ 1452563 w 975"/>
              <a:gd name="T57" fmla="*/ 4357688 h 3058"/>
              <a:gd name="T58" fmla="*/ 1371600 w 975"/>
              <a:gd name="T59" fmla="*/ 4454525 h 3058"/>
              <a:gd name="T60" fmla="*/ 1073150 w 975"/>
              <a:gd name="T61" fmla="*/ 4303713 h 3058"/>
              <a:gd name="T62" fmla="*/ 909638 w 975"/>
              <a:gd name="T63" fmla="*/ 4156075 h 3058"/>
              <a:gd name="T64" fmla="*/ 893763 w 975"/>
              <a:gd name="T65" fmla="*/ 4014788 h 3058"/>
              <a:gd name="T66" fmla="*/ 889000 w 975"/>
              <a:gd name="T67" fmla="*/ 3776663 h 3058"/>
              <a:gd name="T68" fmla="*/ 908050 w 975"/>
              <a:gd name="T69" fmla="*/ 3413125 h 3058"/>
              <a:gd name="T70" fmla="*/ 912813 w 975"/>
              <a:gd name="T71" fmla="*/ 3311525 h 3058"/>
              <a:gd name="T72" fmla="*/ 863600 w 975"/>
              <a:gd name="T73" fmla="*/ 3265488 h 3058"/>
              <a:gd name="T74" fmla="*/ 793750 w 975"/>
              <a:gd name="T75" fmla="*/ 3662363 h 3058"/>
              <a:gd name="T76" fmla="*/ 752475 w 975"/>
              <a:gd name="T77" fmla="*/ 3968750 h 3058"/>
              <a:gd name="T78" fmla="*/ 760413 w 975"/>
              <a:gd name="T79" fmla="*/ 4281488 h 3058"/>
              <a:gd name="T80" fmla="*/ 706438 w 975"/>
              <a:gd name="T81" fmla="*/ 4689475 h 3058"/>
              <a:gd name="T82" fmla="*/ 587375 w 975"/>
              <a:gd name="T83" fmla="*/ 4854575 h 3058"/>
              <a:gd name="T84" fmla="*/ 450850 w 975"/>
              <a:gd name="T85" fmla="*/ 4689475 h 3058"/>
              <a:gd name="T86" fmla="*/ 415925 w 975"/>
              <a:gd name="T87" fmla="*/ 4433888 h 3058"/>
              <a:gd name="T88" fmla="*/ 415925 w 975"/>
              <a:gd name="T89" fmla="*/ 4281488 h 3058"/>
              <a:gd name="T90" fmla="*/ 420688 w 975"/>
              <a:gd name="T91" fmla="*/ 3852863 h 3058"/>
              <a:gd name="T92" fmla="*/ 442913 w 975"/>
              <a:gd name="T93" fmla="*/ 3684588 h 3058"/>
              <a:gd name="T94" fmla="*/ 450850 w 975"/>
              <a:gd name="T95" fmla="*/ 3363913 h 3058"/>
              <a:gd name="T96" fmla="*/ 431800 w 975"/>
              <a:gd name="T97" fmla="*/ 3078162 h 3058"/>
              <a:gd name="T98" fmla="*/ 423863 w 975"/>
              <a:gd name="T99" fmla="*/ 2733675 h 3058"/>
              <a:gd name="T100" fmla="*/ 431800 w 975"/>
              <a:gd name="T101" fmla="*/ 2579687 h 3058"/>
              <a:gd name="T102" fmla="*/ 198438 w 975"/>
              <a:gd name="T103" fmla="*/ 2224088 h 3058"/>
              <a:gd name="T104" fmla="*/ 49213 w 975"/>
              <a:gd name="T105" fmla="*/ 1990725 h 3058"/>
              <a:gd name="T106" fmla="*/ 19050 w 975"/>
              <a:gd name="T107" fmla="*/ 1849438 h 3058"/>
              <a:gd name="T108" fmla="*/ 11113 w 975"/>
              <a:gd name="T109" fmla="*/ 1697038 h 3058"/>
              <a:gd name="T110" fmla="*/ 136525 w 975"/>
              <a:gd name="T111" fmla="*/ 1177925 h 3058"/>
              <a:gd name="T112" fmla="*/ 430213 w 975"/>
              <a:gd name="T113" fmla="*/ 876300 h 3058"/>
              <a:gd name="T114" fmla="*/ 595313 w 975"/>
              <a:gd name="T115" fmla="*/ 763587 h 3058"/>
              <a:gd name="T116" fmla="*/ 336550 w 975"/>
              <a:gd name="T117" fmla="*/ 1778000 h 3058"/>
              <a:gd name="T118" fmla="*/ 407988 w 975"/>
              <a:gd name="T119" fmla="*/ 2068513 h 3058"/>
              <a:gd name="T120" fmla="*/ 1322388 w 975"/>
              <a:gd name="T121" fmla="*/ 2084388 h 3058"/>
              <a:gd name="T122" fmla="*/ 1376363 w 975"/>
              <a:gd name="T123" fmla="*/ 2270125 h 3058"/>
              <a:gd name="T124" fmla="*/ 1349375 w 975"/>
              <a:gd name="T125" fmla="*/ 2082800 h 30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5"/>
              <a:gd name="T190" fmla="*/ 0 h 3058"/>
              <a:gd name="T191" fmla="*/ 975 w 975"/>
              <a:gd name="T192" fmla="*/ 3058 h 30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5" h="3058">
                <a:moveTo>
                  <a:pt x="406" y="462"/>
                </a:moveTo>
                <a:lnTo>
                  <a:pt x="406" y="462"/>
                </a:lnTo>
                <a:lnTo>
                  <a:pt x="411" y="440"/>
                </a:lnTo>
                <a:lnTo>
                  <a:pt x="416" y="417"/>
                </a:lnTo>
                <a:lnTo>
                  <a:pt x="416" y="407"/>
                </a:lnTo>
                <a:lnTo>
                  <a:pt x="416" y="404"/>
                </a:lnTo>
                <a:lnTo>
                  <a:pt x="412" y="399"/>
                </a:lnTo>
                <a:lnTo>
                  <a:pt x="406" y="390"/>
                </a:lnTo>
                <a:lnTo>
                  <a:pt x="397" y="383"/>
                </a:lnTo>
                <a:lnTo>
                  <a:pt x="387" y="366"/>
                </a:lnTo>
                <a:lnTo>
                  <a:pt x="380" y="356"/>
                </a:lnTo>
                <a:lnTo>
                  <a:pt x="378" y="351"/>
                </a:lnTo>
                <a:lnTo>
                  <a:pt x="377" y="345"/>
                </a:lnTo>
                <a:lnTo>
                  <a:pt x="378" y="340"/>
                </a:lnTo>
                <a:lnTo>
                  <a:pt x="382" y="337"/>
                </a:lnTo>
                <a:lnTo>
                  <a:pt x="385" y="335"/>
                </a:lnTo>
                <a:lnTo>
                  <a:pt x="387" y="332"/>
                </a:lnTo>
                <a:lnTo>
                  <a:pt x="380" y="322"/>
                </a:lnTo>
                <a:lnTo>
                  <a:pt x="377" y="311"/>
                </a:lnTo>
                <a:lnTo>
                  <a:pt x="375" y="306"/>
                </a:lnTo>
                <a:lnTo>
                  <a:pt x="377" y="301"/>
                </a:lnTo>
                <a:lnTo>
                  <a:pt x="378" y="291"/>
                </a:lnTo>
                <a:lnTo>
                  <a:pt x="380" y="281"/>
                </a:lnTo>
                <a:lnTo>
                  <a:pt x="380" y="275"/>
                </a:lnTo>
                <a:lnTo>
                  <a:pt x="378" y="270"/>
                </a:lnTo>
                <a:lnTo>
                  <a:pt x="373" y="251"/>
                </a:lnTo>
                <a:lnTo>
                  <a:pt x="368" y="231"/>
                </a:lnTo>
                <a:lnTo>
                  <a:pt x="368" y="221"/>
                </a:lnTo>
                <a:lnTo>
                  <a:pt x="370" y="210"/>
                </a:lnTo>
                <a:lnTo>
                  <a:pt x="375" y="190"/>
                </a:lnTo>
                <a:lnTo>
                  <a:pt x="382" y="163"/>
                </a:lnTo>
                <a:lnTo>
                  <a:pt x="383" y="154"/>
                </a:lnTo>
                <a:lnTo>
                  <a:pt x="383" y="145"/>
                </a:lnTo>
                <a:lnTo>
                  <a:pt x="385" y="140"/>
                </a:lnTo>
                <a:lnTo>
                  <a:pt x="387" y="137"/>
                </a:lnTo>
                <a:lnTo>
                  <a:pt x="392" y="130"/>
                </a:lnTo>
                <a:lnTo>
                  <a:pt x="389" y="135"/>
                </a:lnTo>
                <a:lnTo>
                  <a:pt x="387" y="125"/>
                </a:lnTo>
                <a:lnTo>
                  <a:pt x="385" y="115"/>
                </a:lnTo>
                <a:lnTo>
                  <a:pt x="387" y="106"/>
                </a:lnTo>
                <a:lnTo>
                  <a:pt x="389" y="101"/>
                </a:lnTo>
                <a:lnTo>
                  <a:pt x="392" y="96"/>
                </a:lnTo>
                <a:lnTo>
                  <a:pt x="394" y="92"/>
                </a:lnTo>
                <a:lnTo>
                  <a:pt x="395" y="89"/>
                </a:lnTo>
                <a:lnTo>
                  <a:pt x="399" y="80"/>
                </a:lnTo>
                <a:lnTo>
                  <a:pt x="402" y="70"/>
                </a:lnTo>
                <a:lnTo>
                  <a:pt x="409" y="60"/>
                </a:lnTo>
                <a:lnTo>
                  <a:pt x="416" y="53"/>
                </a:lnTo>
                <a:lnTo>
                  <a:pt x="423" y="44"/>
                </a:lnTo>
                <a:lnTo>
                  <a:pt x="431" y="38"/>
                </a:lnTo>
                <a:lnTo>
                  <a:pt x="442" y="33"/>
                </a:lnTo>
                <a:lnTo>
                  <a:pt x="460" y="26"/>
                </a:lnTo>
                <a:lnTo>
                  <a:pt x="479" y="21"/>
                </a:lnTo>
                <a:lnTo>
                  <a:pt x="500" y="15"/>
                </a:lnTo>
                <a:lnTo>
                  <a:pt x="505" y="15"/>
                </a:lnTo>
                <a:lnTo>
                  <a:pt x="510" y="12"/>
                </a:lnTo>
                <a:lnTo>
                  <a:pt x="518" y="7"/>
                </a:lnTo>
                <a:lnTo>
                  <a:pt x="529" y="3"/>
                </a:lnTo>
                <a:lnTo>
                  <a:pt x="539" y="2"/>
                </a:lnTo>
                <a:lnTo>
                  <a:pt x="544" y="0"/>
                </a:lnTo>
                <a:lnTo>
                  <a:pt x="549" y="2"/>
                </a:lnTo>
                <a:lnTo>
                  <a:pt x="560" y="3"/>
                </a:lnTo>
                <a:lnTo>
                  <a:pt x="570" y="2"/>
                </a:lnTo>
                <a:lnTo>
                  <a:pt x="580" y="2"/>
                </a:lnTo>
                <a:lnTo>
                  <a:pt x="590" y="0"/>
                </a:lnTo>
                <a:lnTo>
                  <a:pt x="601" y="2"/>
                </a:lnTo>
                <a:lnTo>
                  <a:pt x="621" y="7"/>
                </a:lnTo>
                <a:lnTo>
                  <a:pt x="630" y="10"/>
                </a:lnTo>
                <a:lnTo>
                  <a:pt x="640" y="14"/>
                </a:lnTo>
                <a:lnTo>
                  <a:pt x="650" y="17"/>
                </a:lnTo>
                <a:lnTo>
                  <a:pt x="655" y="21"/>
                </a:lnTo>
                <a:lnTo>
                  <a:pt x="659" y="24"/>
                </a:lnTo>
                <a:lnTo>
                  <a:pt x="662" y="26"/>
                </a:lnTo>
                <a:lnTo>
                  <a:pt x="667" y="27"/>
                </a:lnTo>
                <a:lnTo>
                  <a:pt x="672" y="27"/>
                </a:lnTo>
                <a:lnTo>
                  <a:pt x="678" y="29"/>
                </a:lnTo>
                <a:lnTo>
                  <a:pt x="693" y="41"/>
                </a:lnTo>
                <a:lnTo>
                  <a:pt x="700" y="48"/>
                </a:lnTo>
                <a:lnTo>
                  <a:pt x="707" y="55"/>
                </a:lnTo>
                <a:lnTo>
                  <a:pt x="712" y="63"/>
                </a:lnTo>
                <a:lnTo>
                  <a:pt x="715" y="74"/>
                </a:lnTo>
                <a:lnTo>
                  <a:pt x="722" y="92"/>
                </a:lnTo>
                <a:lnTo>
                  <a:pt x="725" y="103"/>
                </a:lnTo>
                <a:lnTo>
                  <a:pt x="725" y="111"/>
                </a:lnTo>
                <a:lnTo>
                  <a:pt x="727" y="121"/>
                </a:lnTo>
                <a:lnTo>
                  <a:pt x="731" y="132"/>
                </a:lnTo>
                <a:lnTo>
                  <a:pt x="734" y="142"/>
                </a:lnTo>
                <a:lnTo>
                  <a:pt x="734" y="147"/>
                </a:lnTo>
                <a:lnTo>
                  <a:pt x="736" y="151"/>
                </a:lnTo>
                <a:lnTo>
                  <a:pt x="739" y="159"/>
                </a:lnTo>
                <a:lnTo>
                  <a:pt x="743" y="169"/>
                </a:lnTo>
                <a:lnTo>
                  <a:pt x="744" y="180"/>
                </a:lnTo>
                <a:lnTo>
                  <a:pt x="744" y="192"/>
                </a:lnTo>
                <a:lnTo>
                  <a:pt x="743" y="212"/>
                </a:lnTo>
                <a:lnTo>
                  <a:pt x="741" y="234"/>
                </a:lnTo>
                <a:lnTo>
                  <a:pt x="739" y="257"/>
                </a:lnTo>
                <a:lnTo>
                  <a:pt x="736" y="267"/>
                </a:lnTo>
                <a:lnTo>
                  <a:pt x="732" y="275"/>
                </a:lnTo>
                <a:lnTo>
                  <a:pt x="729" y="281"/>
                </a:lnTo>
                <a:lnTo>
                  <a:pt x="729" y="286"/>
                </a:lnTo>
                <a:lnTo>
                  <a:pt x="729" y="294"/>
                </a:lnTo>
                <a:lnTo>
                  <a:pt x="727" y="304"/>
                </a:lnTo>
                <a:lnTo>
                  <a:pt x="725" y="316"/>
                </a:lnTo>
                <a:lnTo>
                  <a:pt x="720" y="327"/>
                </a:lnTo>
                <a:lnTo>
                  <a:pt x="717" y="330"/>
                </a:lnTo>
                <a:lnTo>
                  <a:pt x="713" y="334"/>
                </a:lnTo>
                <a:lnTo>
                  <a:pt x="712" y="337"/>
                </a:lnTo>
                <a:lnTo>
                  <a:pt x="710" y="342"/>
                </a:lnTo>
                <a:lnTo>
                  <a:pt x="708" y="354"/>
                </a:lnTo>
                <a:lnTo>
                  <a:pt x="710" y="378"/>
                </a:lnTo>
                <a:lnTo>
                  <a:pt x="707" y="399"/>
                </a:lnTo>
                <a:lnTo>
                  <a:pt x="701" y="419"/>
                </a:lnTo>
                <a:lnTo>
                  <a:pt x="695" y="440"/>
                </a:lnTo>
                <a:lnTo>
                  <a:pt x="684" y="458"/>
                </a:lnTo>
                <a:lnTo>
                  <a:pt x="672" y="479"/>
                </a:lnTo>
                <a:lnTo>
                  <a:pt x="666" y="487"/>
                </a:lnTo>
                <a:lnTo>
                  <a:pt x="659" y="496"/>
                </a:lnTo>
                <a:lnTo>
                  <a:pt x="655" y="501"/>
                </a:lnTo>
                <a:lnTo>
                  <a:pt x="657" y="505"/>
                </a:lnTo>
                <a:lnTo>
                  <a:pt x="664" y="511"/>
                </a:lnTo>
                <a:lnTo>
                  <a:pt x="672" y="520"/>
                </a:lnTo>
                <a:lnTo>
                  <a:pt x="679" y="528"/>
                </a:lnTo>
                <a:lnTo>
                  <a:pt x="684" y="537"/>
                </a:lnTo>
                <a:lnTo>
                  <a:pt x="690" y="546"/>
                </a:lnTo>
                <a:lnTo>
                  <a:pt x="693" y="549"/>
                </a:lnTo>
                <a:lnTo>
                  <a:pt x="700" y="552"/>
                </a:lnTo>
                <a:lnTo>
                  <a:pt x="712" y="556"/>
                </a:lnTo>
                <a:lnTo>
                  <a:pt x="731" y="563"/>
                </a:lnTo>
                <a:lnTo>
                  <a:pt x="749" y="568"/>
                </a:lnTo>
                <a:lnTo>
                  <a:pt x="766" y="573"/>
                </a:lnTo>
                <a:lnTo>
                  <a:pt x="782" y="580"/>
                </a:lnTo>
                <a:lnTo>
                  <a:pt x="797" y="587"/>
                </a:lnTo>
                <a:lnTo>
                  <a:pt x="811" y="597"/>
                </a:lnTo>
                <a:lnTo>
                  <a:pt x="816" y="602"/>
                </a:lnTo>
                <a:lnTo>
                  <a:pt x="821" y="609"/>
                </a:lnTo>
                <a:lnTo>
                  <a:pt x="830" y="623"/>
                </a:lnTo>
                <a:lnTo>
                  <a:pt x="837" y="638"/>
                </a:lnTo>
                <a:lnTo>
                  <a:pt x="842" y="652"/>
                </a:lnTo>
                <a:lnTo>
                  <a:pt x="847" y="669"/>
                </a:lnTo>
                <a:lnTo>
                  <a:pt x="850" y="676"/>
                </a:lnTo>
                <a:lnTo>
                  <a:pt x="854" y="684"/>
                </a:lnTo>
                <a:lnTo>
                  <a:pt x="861" y="698"/>
                </a:lnTo>
                <a:lnTo>
                  <a:pt x="867" y="711"/>
                </a:lnTo>
                <a:lnTo>
                  <a:pt x="873" y="729"/>
                </a:lnTo>
                <a:lnTo>
                  <a:pt x="876" y="746"/>
                </a:lnTo>
                <a:lnTo>
                  <a:pt x="879" y="780"/>
                </a:lnTo>
                <a:lnTo>
                  <a:pt x="878" y="763"/>
                </a:lnTo>
                <a:lnTo>
                  <a:pt x="886" y="783"/>
                </a:lnTo>
                <a:lnTo>
                  <a:pt x="893" y="806"/>
                </a:lnTo>
                <a:lnTo>
                  <a:pt x="900" y="826"/>
                </a:lnTo>
                <a:lnTo>
                  <a:pt x="902" y="836"/>
                </a:lnTo>
                <a:lnTo>
                  <a:pt x="903" y="847"/>
                </a:lnTo>
                <a:lnTo>
                  <a:pt x="917" y="889"/>
                </a:lnTo>
                <a:lnTo>
                  <a:pt x="929" y="932"/>
                </a:lnTo>
                <a:lnTo>
                  <a:pt x="937" y="977"/>
                </a:lnTo>
                <a:lnTo>
                  <a:pt x="941" y="999"/>
                </a:lnTo>
                <a:lnTo>
                  <a:pt x="943" y="1023"/>
                </a:lnTo>
                <a:lnTo>
                  <a:pt x="943" y="1045"/>
                </a:lnTo>
                <a:lnTo>
                  <a:pt x="943" y="1055"/>
                </a:lnTo>
                <a:lnTo>
                  <a:pt x="939" y="1067"/>
                </a:lnTo>
                <a:lnTo>
                  <a:pt x="936" y="1076"/>
                </a:lnTo>
                <a:lnTo>
                  <a:pt x="934" y="1079"/>
                </a:lnTo>
                <a:lnTo>
                  <a:pt x="934" y="1083"/>
                </a:lnTo>
                <a:lnTo>
                  <a:pt x="939" y="1105"/>
                </a:lnTo>
                <a:lnTo>
                  <a:pt x="946" y="1136"/>
                </a:lnTo>
                <a:lnTo>
                  <a:pt x="953" y="1168"/>
                </a:lnTo>
                <a:lnTo>
                  <a:pt x="961" y="1230"/>
                </a:lnTo>
                <a:lnTo>
                  <a:pt x="967" y="1293"/>
                </a:lnTo>
                <a:lnTo>
                  <a:pt x="967" y="1356"/>
                </a:lnTo>
                <a:lnTo>
                  <a:pt x="967" y="1317"/>
                </a:lnTo>
                <a:lnTo>
                  <a:pt x="967" y="1355"/>
                </a:lnTo>
                <a:lnTo>
                  <a:pt x="968" y="1392"/>
                </a:lnTo>
                <a:lnTo>
                  <a:pt x="970" y="1435"/>
                </a:lnTo>
                <a:lnTo>
                  <a:pt x="972" y="1443"/>
                </a:lnTo>
                <a:lnTo>
                  <a:pt x="972" y="1449"/>
                </a:lnTo>
                <a:lnTo>
                  <a:pt x="973" y="1452"/>
                </a:lnTo>
                <a:lnTo>
                  <a:pt x="975" y="1452"/>
                </a:lnTo>
                <a:lnTo>
                  <a:pt x="973" y="1455"/>
                </a:lnTo>
                <a:lnTo>
                  <a:pt x="970" y="1464"/>
                </a:lnTo>
                <a:lnTo>
                  <a:pt x="958" y="1486"/>
                </a:lnTo>
                <a:lnTo>
                  <a:pt x="953" y="1495"/>
                </a:lnTo>
                <a:lnTo>
                  <a:pt x="948" y="1503"/>
                </a:lnTo>
                <a:lnTo>
                  <a:pt x="936" y="1519"/>
                </a:lnTo>
                <a:lnTo>
                  <a:pt x="922" y="1538"/>
                </a:lnTo>
                <a:lnTo>
                  <a:pt x="908" y="1555"/>
                </a:lnTo>
                <a:lnTo>
                  <a:pt x="893" y="1570"/>
                </a:lnTo>
                <a:lnTo>
                  <a:pt x="884" y="1577"/>
                </a:lnTo>
                <a:lnTo>
                  <a:pt x="879" y="1580"/>
                </a:lnTo>
                <a:lnTo>
                  <a:pt x="874" y="1582"/>
                </a:lnTo>
                <a:lnTo>
                  <a:pt x="873" y="1587"/>
                </a:lnTo>
                <a:lnTo>
                  <a:pt x="873" y="1594"/>
                </a:lnTo>
                <a:lnTo>
                  <a:pt x="873" y="1604"/>
                </a:lnTo>
                <a:lnTo>
                  <a:pt x="867" y="1626"/>
                </a:lnTo>
                <a:lnTo>
                  <a:pt x="864" y="1647"/>
                </a:lnTo>
                <a:lnTo>
                  <a:pt x="864" y="1667"/>
                </a:lnTo>
                <a:lnTo>
                  <a:pt x="864" y="1714"/>
                </a:lnTo>
                <a:lnTo>
                  <a:pt x="864" y="1738"/>
                </a:lnTo>
                <a:lnTo>
                  <a:pt x="862" y="1760"/>
                </a:lnTo>
                <a:lnTo>
                  <a:pt x="859" y="1782"/>
                </a:lnTo>
                <a:lnTo>
                  <a:pt x="854" y="1803"/>
                </a:lnTo>
                <a:lnTo>
                  <a:pt x="845" y="1845"/>
                </a:lnTo>
                <a:lnTo>
                  <a:pt x="838" y="1890"/>
                </a:lnTo>
                <a:lnTo>
                  <a:pt x="831" y="1934"/>
                </a:lnTo>
                <a:lnTo>
                  <a:pt x="826" y="1982"/>
                </a:lnTo>
                <a:lnTo>
                  <a:pt x="821" y="2030"/>
                </a:lnTo>
                <a:lnTo>
                  <a:pt x="821" y="2052"/>
                </a:lnTo>
                <a:lnTo>
                  <a:pt x="821" y="2075"/>
                </a:lnTo>
                <a:lnTo>
                  <a:pt x="823" y="2081"/>
                </a:lnTo>
                <a:lnTo>
                  <a:pt x="823" y="2090"/>
                </a:lnTo>
                <a:lnTo>
                  <a:pt x="816" y="2121"/>
                </a:lnTo>
                <a:lnTo>
                  <a:pt x="808" y="2162"/>
                </a:lnTo>
                <a:lnTo>
                  <a:pt x="801" y="2203"/>
                </a:lnTo>
                <a:lnTo>
                  <a:pt x="794" y="2252"/>
                </a:lnTo>
                <a:lnTo>
                  <a:pt x="787" y="2300"/>
                </a:lnTo>
                <a:lnTo>
                  <a:pt x="772" y="2386"/>
                </a:lnTo>
                <a:lnTo>
                  <a:pt x="765" y="2432"/>
                </a:lnTo>
                <a:lnTo>
                  <a:pt x="760" y="2456"/>
                </a:lnTo>
                <a:lnTo>
                  <a:pt x="755" y="2480"/>
                </a:lnTo>
                <a:lnTo>
                  <a:pt x="753" y="2485"/>
                </a:lnTo>
                <a:lnTo>
                  <a:pt x="749" y="2490"/>
                </a:lnTo>
                <a:lnTo>
                  <a:pt x="748" y="2490"/>
                </a:lnTo>
                <a:lnTo>
                  <a:pt x="746" y="2492"/>
                </a:lnTo>
                <a:lnTo>
                  <a:pt x="743" y="2502"/>
                </a:lnTo>
                <a:lnTo>
                  <a:pt x="732" y="2529"/>
                </a:lnTo>
                <a:lnTo>
                  <a:pt x="729" y="2536"/>
                </a:lnTo>
                <a:lnTo>
                  <a:pt x="729" y="2540"/>
                </a:lnTo>
                <a:lnTo>
                  <a:pt x="732" y="2543"/>
                </a:lnTo>
                <a:lnTo>
                  <a:pt x="741" y="2550"/>
                </a:lnTo>
                <a:lnTo>
                  <a:pt x="746" y="2559"/>
                </a:lnTo>
                <a:lnTo>
                  <a:pt x="751" y="2567"/>
                </a:lnTo>
                <a:lnTo>
                  <a:pt x="755" y="2576"/>
                </a:lnTo>
                <a:lnTo>
                  <a:pt x="756" y="2582"/>
                </a:lnTo>
                <a:lnTo>
                  <a:pt x="758" y="2586"/>
                </a:lnTo>
                <a:lnTo>
                  <a:pt x="761" y="2589"/>
                </a:lnTo>
                <a:lnTo>
                  <a:pt x="766" y="2591"/>
                </a:lnTo>
                <a:lnTo>
                  <a:pt x="777" y="2596"/>
                </a:lnTo>
                <a:lnTo>
                  <a:pt x="784" y="2600"/>
                </a:lnTo>
                <a:lnTo>
                  <a:pt x="787" y="2603"/>
                </a:lnTo>
                <a:lnTo>
                  <a:pt x="787" y="2608"/>
                </a:lnTo>
                <a:lnTo>
                  <a:pt x="787" y="2613"/>
                </a:lnTo>
                <a:lnTo>
                  <a:pt x="787" y="2618"/>
                </a:lnTo>
                <a:lnTo>
                  <a:pt x="787" y="2620"/>
                </a:lnTo>
                <a:lnTo>
                  <a:pt x="790" y="2622"/>
                </a:lnTo>
                <a:lnTo>
                  <a:pt x="830" y="2646"/>
                </a:lnTo>
                <a:lnTo>
                  <a:pt x="849" y="2659"/>
                </a:lnTo>
                <a:lnTo>
                  <a:pt x="866" y="2673"/>
                </a:lnTo>
                <a:lnTo>
                  <a:pt x="883" y="2688"/>
                </a:lnTo>
                <a:lnTo>
                  <a:pt x="891" y="2697"/>
                </a:lnTo>
                <a:lnTo>
                  <a:pt x="898" y="2706"/>
                </a:lnTo>
                <a:lnTo>
                  <a:pt x="903" y="2714"/>
                </a:lnTo>
                <a:lnTo>
                  <a:pt x="908" y="2724"/>
                </a:lnTo>
                <a:lnTo>
                  <a:pt x="915" y="2745"/>
                </a:lnTo>
                <a:lnTo>
                  <a:pt x="917" y="2755"/>
                </a:lnTo>
                <a:lnTo>
                  <a:pt x="917" y="2765"/>
                </a:lnTo>
                <a:lnTo>
                  <a:pt x="914" y="2774"/>
                </a:lnTo>
                <a:lnTo>
                  <a:pt x="908" y="2783"/>
                </a:lnTo>
                <a:lnTo>
                  <a:pt x="900" y="2791"/>
                </a:lnTo>
                <a:lnTo>
                  <a:pt x="891" y="2796"/>
                </a:lnTo>
                <a:lnTo>
                  <a:pt x="881" y="2801"/>
                </a:lnTo>
                <a:lnTo>
                  <a:pt x="871" y="2805"/>
                </a:lnTo>
                <a:lnTo>
                  <a:pt x="864" y="2806"/>
                </a:lnTo>
                <a:lnTo>
                  <a:pt x="855" y="2806"/>
                </a:lnTo>
                <a:lnTo>
                  <a:pt x="835" y="2806"/>
                </a:lnTo>
                <a:lnTo>
                  <a:pt x="816" y="2805"/>
                </a:lnTo>
                <a:lnTo>
                  <a:pt x="808" y="2801"/>
                </a:lnTo>
                <a:lnTo>
                  <a:pt x="790" y="2791"/>
                </a:lnTo>
                <a:lnTo>
                  <a:pt x="751" y="2767"/>
                </a:lnTo>
                <a:lnTo>
                  <a:pt x="715" y="2741"/>
                </a:lnTo>
                <a:lnTo>
                  <a:pt x="676" y="2711"/>
                </a:lnTo>
                <a:lnTo>
                  <a:pt x="667" y="2704"/>
                </a:lnTo>
                <a:lnTo>
                  <a:pt x="660" y="2697"/>
                </a:lnTo>
                <a:lnTo>
                  <a:pt x="654" y="2688"/>
                </a:lnTo>
                <a:lnTo>
                  <a:pt x="647" y="2682"/>
                </a:lnTo>
                <a:lnTo>
                  <a:pt x="628" y="2671"/>
                </a:lnTo>
                <a:lnTo>
                  <a:pt x="609" y="2659"/>
                </a:lnTo>
                <a:lnTo>
                  <a:pt x="594" y="2646"/>
                </a:lnTo>
                <a:lnTo>
                  <a:pt x="587" y="2637"/>
                </a:lnTo>
                <a:lnTo>
                  <a:pt x="580" y="2629"/>
                </a:lnTo>
                <a:lnTo>
                  <a:pt x="573" y="2618"/>
                </a:lnTo>
                <a:lnTo>
                  <a:pt x="570" y="2610"/>
                </a:lnTo>
                <a:lnTo>
                  <a:pt x="566" y="2600"/>
                </a:lnTo>
                <a:lnTo>
                  <a:pt x="563" y="2589"/>
                </a:lnTo>
                <a:lnTo>
                  <a:pt x="563" y="2579"/>
                </a:lnTo>
                <a:lnTo>
                  <a:pt x="565" y="2569"/>
                </a:lnTo>
                <a:lnTo>
                  <a:pt x="566" y="2560"/>
                </a:lnTo>
                <a:lnTo>
                  <a:pt x="568" y="2550"/>
                </a:lnTo>
                <a:lnTo>
                  <a:pt x="566" y="2540"/>
                </a:lnTo>
                <a:lnTo>
                  <a:pt x="563" y="2529"/>
                </a:lnTo>
                <a:lnTo>
                  <a:pt x="560" y="2523"/>
                </a:lnTo>
                <a:lnTo>
                  <a:pt x="556" y="2517"/>
                </a:lnTo>
                <a:lnTo>
                  <a:pt x="553" y="2514"/>
                </a:lnTo>
                <a:lnTo>
                  <a:pt x="551" y="2509"/>
                </a:lnTo>
                <a:lnTo>
                  <a:pt x="553" y="2502"/>
                </a:lnTo>
                <a:lnTo>
                  <a:pt x="553" y="2490"/>
                </a:lnTo>
                <a:lnTo>
                  <a:pt x="554" y="2473"/>
                </a:lnTo>
                <a:lnTo>
                  <a:pt x="560" y="2379"/>
                </a:lnTo>
                <a:lnTo>
                  <a:pt x="566" y="2280"/>
                </a:lnTo>
                <a:lnTo>
                  <a:pt x="572" y="2235"/>
                </a:lnTo>
                <a:lnTo>
                  <a:pt x="577" y="2215"/>
                </a:lnTo>
                <a:lnTo>
                  <a:pt x="578" y="2204"/>
                </a:lnTo>
                <a:lnTo>
                  <a:pt x="578" y="2194"/>
                </a:lnTo>
                <a:lnTo>
                  <a:pt x="573" y="2172"/>
                </a:lnTo>
                <a:lnTo>
                  <a:pt x="572" y="2160"/>
                </a:lnTo>
                <a:lnTo>
                  <a:pt x="572" y="2150"/>
                </a:lnTo>
                <a:lnTo>
                  <a:pt x="572" y="2140"/>
                </a:lnTo>
                <a:lnTo>
                  <a:pt x="575" y="2129"/>
                </a:lnTo>
                <a:lnTo>
                  <a:pt x="575" y="2128"/>
                </a:lnTo>
                <a:lnTo>
                  <a:pt x="577" y="2128"/>
                </a:lnTo>
                <a:lnTo>
                  <a:pt x="578" y="2126"/>
                </a:lnTo>
                <a:lnTo>
                  <a:pt x="578" y="2124"/>
                </a:lnTo>
                <a:lnTo>
                  <a:pt x="577" y="2107"/>
                </a:lnTo>
                <a:lnTo>
                  <a:pt x="575" y="2086"/>
                </a:lnTo>
                <a:lnTo>
                  <a:pt x="572" y="2066"/>
                </a:lnTo>
                <a:lnTo>
                  <a:pt x="568" y="2044"/>
                </a:lnTo>
                <a:lnTo>
                  <a:pt x="565" y="2030"/>
                </a:lnTo>
                <a:lnTo>
                  <a:pt x="563" y="2027"/>
                </a:lnTo>
                <a:lnTo>
                  <a:pt x="560" y="2025"/>
                </a:lnTo>
                <a:lnTo>
                  <a:pt x="556" y="2025"/>
                </a:lnTo>
                <a:lnTo>
                  <a:pt x="554" y="2027"/>
                </a:lnTo>
                <a:lnTo>
                  <a:pt x="551" y="2033"/>
                </a:lnTo>
                <a:lnTo>
                  <a:pt x="548" y="2044"/>
                </a:lnTo>
                <a:lnTo>
                  <a:pt x="544" y="2057"/>
                </a:lnTo>
                <a:lnTo>
                  <a:pt x="539" y="2083"/>
                </a:lnTo>
                <a:lnTo>
                  <a:pt x="536" y="2098"/>
                </a:lnTo>
                <a:lnTo>
                  <a:pt x="513" y="2199"/>
                </a:lnTo>
                <a:lnTo>
                  <a:pt x="503" y="2237"/>
                </a:lnTo>
                <a:lnTo>
                  <a:pt x="501" y="2249"/>
                </a:lnTo>
                <a:lnTo>
                  <a:pt x="500" y="2261"/>
                </a:lnTo>
                <a:lnTo>
                  <a:pt x="501" y="2285"/>
                </a:lnTo>
                <a:lnTo>
                  <a:pt x="500" y="2307"/>
                </a:lnTo>
                <a:lnTo>
                  <a:pt x="498" y="2328"/>
                </a:lnTo>
                <a:lnTo>
                  <a:pt x="491" y="2372"/>
                </a:lnTo>
                <a:lnTo>
                  <a:pt x="488" y="2393"/>
                </a:lnTo>
                <a:lnTo>
                  <a:pt x="486" y="2405"/>
                </a:lnTo>
                <a:lnTo>
                  <a:pt x="483" y="2415"/>
                </a:lnTo>
                <a:lnTo>
                  <a:pt x="474" y="2434"/>
                </a:lnTo>
                <a:lnTo>
                  <a:pt x="472" y="2444"/>
                </a:lnTo>
                <a:lnTo>
                  <a:pt x="472" y="2454"/>
                </a:lnTo>
                <a:lnTo>
                  <a:pt x="474" y="2500"/>
                </a:lnTo>
                <a:lnTo>
                  <a:pt x="476" y="2548"/>
                </a:lnTo>
                <a:lnTo>
                  <a:pt x="476" y="2572"/>
                </a:lnTo>
                <a:lnTo>
                  <a:pt x="476" y="2594"/>
                </a:lnTo>
                <a:lnTo>
                  <a:pt x="477" y="2615"/>
                </a:lnTo>
                <a:lnTo>
                  <a:pt x="479" y="2637"/>
                </a:lnTo>
                <a:lnTo>
                  <a:pt x="479" y="2661"/>
                </a:lnTo>
                <a:lnTo>
                  <a:pt x="479" y="2685"/>
                </a:lnTo>
                <a:lnTo>
                  <a:pt x="479" y="2697"/>
                </a:lnTo>
                <a:lnTo>
                  <a:pt x="476" y="2707"/>
                </a:lnTo>
                <a:lnTo>
                  <a:pt x="471" y="2730"/>
                </a:lnTo>
                <a:lnTo>
                  <a:pt x="460" y="2771"/>
                </a:lnTo>
                <a:lnTo>
                  <a:pt x="457" y="2791"/>
                </a:lnTo>
                <a:lnTo>
                  <a:pt x="454" y="2813"/>
                </a:lnTo>
                <a:lnTo>
                  <a:pt x="445" y="2914"/>
                </a:lnTo>
                <a:lnTo>
                  <a:pt x="445" y="2935"/>
                </a:lnTo>
                <a:lnTo>
                  <a:pt x="445" y="2954"/>
                </a:lnTo>
                <a:lnTo>
                  <a:pt x="443" y="2976"/>
                </a:lnTo>
                <a:lnTo>
                  <a:pt x="440" y="2996"/>
                </a:lnTo>
                <a:lnTo>
                  <a:pt x="433" y="3015"/>
                </a:lnTo>
                <a:lnTo>
                  <a:pt x="430" y="3025"/>
                </a:lnTo>
                <a:lnTo>
                  <a:pt x="424" y="3034"/>
                </a:lnTo>
                <a:lnTo>
                  <a:pt x="418" y="3042"/>
                </a:lnTo>
                <a:lnTo>
                  <a:pt x="411" y="3049"/>
                </a:lnTo>
                <a:lnTo>
                  <a:pt x="400" y="3054"/>
                </a:lnTo>
                <a:lnTo>
                  <a:pt x="390" y="3058"/>
                </a:lnTo>
                <a:lnTo>
                  <a:pt x="370" y="3058"/>
                </a:lnTo>
                <a:lnTo>
                  <a:pt x="359" y="3058"/>
                </a:lnTo>
                <a:lnTo>
                  <a:pt x="349" y="3056"/>
                </a:lnTo>
                <a:lnTo>
                  <a:pt x="341" y="3053"/>
                </a:lnTo>
                <a:lnTo>
                  <a:pt x="332" y="3048"/>
                </a:lnTo>
                <a:lnTo>
                  <a:pt x="324" y="3042"/>
                </a:lnTo>
                <a:lnTo>
                  <a:pt x="317" y="3034"/>
                </a:lnTo>
                <a:lnTo>
                  <a:pt x="305" y="3017"/>
                </a:lnTo>
                <a:lnTo>
                  <a:pt x="294" y="2996"/>
                </a:lnTo>
                <a:lnTo>
                  <a:pt x="288" y="2976"/>
                </a:lnTo>
                <a:lnTo>
                  <a:pt x="284" y="2954"/>
                </a:lnTo>
                <a:lnTo>
                  <a:pt x="281" y="2931"/>
                </a:lnTo>
                <a:lnTo>
                  <a:pt x="279" y="2907"/>
                </a:lnTo>
                <a:lnTo>
                  <a:pt x="279" y="2861"/>
                </a:lnTo>
                <a:lnTo>
                  <a:pt x="281" y="2839"/>
                </a:lnTo>
                <a:lnTo>
                  <a:pt x="279" y="2827"/>
                </a:lnTo>
                <a:lnTo>
                  <a:pt x="277" y="2824"/>
                </a:lnTo>
                <a:lnTo>
                  <a:pt x="276" y="2818"/>
                </a:lnTo>
                <a:lnTo>
                  <a:pt x="269" y="2812"/>
                </a:lnTo>
                <a:lnTo>
                  <a:pt x="265" y="2801"/>
                </a:lnTo>
                <a:lnTo>
                  <a:pt x="262" y="2793"/>
                </a:lnTo>
                <a:lnTo>
                  <a:pt x="262" y="2783"/>
                </a:lnTo>
                <a:lnTo>
                  <a:pt x="262" y="2762"/>
                </a:lnTo>
                <a:lnTo>
                  <a:pt x="264" y="2752"/>
                </a:lnTo>
                <a:lnTo>
                  <a:pt x="265" y="2741"/>
                </a:lnTo>
                <a:lnTo>
                  <a:pt x="267" y="2738"/>
                </a:lnTo>
                <a:lnTo>
                  <a:pt x="265" y="2733"/>
                </a:lnTo>
                <a:lnTo>
                  <a:pt x="265" y="2724"/>
                </a:lnTo>
                <a:lnTo>
                  <a:pt x="262" y="2697"/>
                </a:lnTo>
                <a:lnTo>
                  <a:pt x="260" y="2675"/>
                </a:lnTo>
                <a:lnTo>
                  <a:pt x="260" y="2654"/>
                </a:lnTo>
                <a:lnTo>
                  <a:pt x="262" y="2632"/>
                </a:lnTo>
                <a:lnTo>
                  <a:pt x="262" y="2610"/>
                </a:lnTo>
                <a:lnTo>
                  <a:pt x="259" y="2564"/>
                </a:lnTo>
                <a:lnTo>
                  <a:pt x="259" y="2519"/>
                </a:lnTo>
                <a:lnTo>
                  <a:pt x="259" y="2471"/>
                </a:lnTo>
                <a:lnTo>
                  <a:pt x="262" y="2449"/>
                </a:lnTo>
                <a:lnTo>
                  <a:pt x="265" y="2427"/>
                </a:lnTo>
                <a:lnTo>
                  <a:pt x="269" y="2417"/>
                </a:lnTo>
                <a:lnTo>
                  <a:pt x="271" y="2408"/>
                </a:lnTo>
                <a:lnTo>
                  <a:pt x="272" y="2384"/>
                </a:lnTo>
                <a:lnTo>
                  <a:pt x="272" y="2362"/>
                </a:lnTo>
                <a:lnTo>
                  <a:pt x="276" y="2340"/>
                </a:lnTo>
                <a:lnTo>
                  <a:pt x="277" y="2329"/>
                </a:lnTo>
                <a:lnTo>
                  <a:pt x="279" y="2321"/>
                </a:lnTo>
                <a:lnTo>
                  <a:pt x="282" y="2317"/>
                </a:lnTo>
                <a:lnTo>
                  <a:pt x="286" y="2314"/>
                </a:lnTo>
                <a:lnTo>
                  <a:pt x="286" y="2309"/>
                </a:lnTo>
                <a:lnTo>
                  <a:pt x="286" y="2304"/>
                </a:lnTo>
                <a:lnTo>
                  <a:pt x="284" y="2261"/>
                </a:lnTo>
                <a:lnTo>
                  <a:pt x="282" y="2160"/>
                </a:lnTo>
                <a:lnTo>
                  <a:pt x="282" y="2140"/>
                </a:lnTo>
                <a:lnTo>
                  <a:pt x="284" y="2119"/>
                </a:lnTo>
                <a:lnTo>
                  <a:pt x="284" y="2097"/>
                </a:lnTo>
                <a:lnTo>
                  <a:pt x="284" y="2085"/>
                </a:lnTo>
                <a:lnTo>
                  <a:pt x="286" y="2075"/>
                </a:lnTo>
                <a:lnTo>
                  <a:pt x="288" y="2063"/>
                </a:lnTo>
                <a:lnTo>
                  <a:pt x="288" y="2049"/>
                </a:lnTo>
                <a:lnTo>
                  <a:pt x="282" y="2025"/>
                </a:lnTo>
                <a:lnTo>
                  <a:pt x="277" y="1980"/>
                </a:lnTo>
                <a:lnTo>
                  <a:pt x="272" y="1939"/>
                </a:lnTo>
                <a:lnTo>
                  <a:pt x="269" y="1898"/>
                </a:lnTo>
                <a:lnTo>
                  <a:pt x="265" y="1849"/>
                </a:lnTo>
                <a:lnTo>
                  <a:pt x="264" y="1799"/>
                </a:lnTo>
                <a:lnTo>
                  <a:pt x="262" y="1777"/>
                </a:lnTo>
                <a:lnTo>
                  <a:pt x="264" y="1755"/>
                </a:lnTo>
                <a:lnTo>
                  <a:pt x="265" y="1732"/>
                </a:lnTo>
                <a:lnTo>
                  <a:pt x="267" y="1722"/>
                </a:lnTo>
                <a:lnTo>
                  <a:pt x="269" y="1717"/>
                </a:lnTo>
                <a:lnTo>
                  <a:pt x="271" y="1712"/>
                </a:lnTo>
                <a:lnTo>
                  <a:pt x="271" y="1702"/>
                </a:lnTo>
                <a:lnTo>
                  <a:pt x="269" y="1691"/>
                </a:lnTo>
                <a:lnTo>
                  <a:pt x="267" y="1669"/>
                </a:lnTo>
                <a:lnTo>
                  <a:pt x="269" y="1647"/>
                </a:lnTo>
                <a:lnTo>
                  <a:pt x="271" y="1635"/>
                </a:lnTo>
                <a:lnTo>
                  <a:pt x="272" y="1625"/>
                </a:lnTo>
                <a:lnTo>
                  <a:pt x="274" y="1614"/>
                </a:lnTo>
                <a:lnTo>
                  <a:pt x="276" y="1602"/>
                </a:lnTo>
                <a:lnTo>
                  <a:pt x="276" y="1592"/>
                </a:lnTo>
                <a:lnTo>
                  <a:pt x="276" y="1587"/>
                </a:lnTo>
                <a:lnTo>
                  <a:pt x="276" y="1582"/>
                </a:lnTo>
                <a:lnTo>
                  <a:pt x="241" y="1544"/>
                </a:lnTo>
                <a:lnTo>
                  <a:pt x="183" y="1473"/>
                </a:lnTo>
                <a:lnTo>
                  <a:pt x="125" y="1401"/>
                </a:lnTo>
                <a:lnTo>
                  <a:pt x="103" y="1372"/>
                </a:lnTo>
                <a:lnTo>
                  <a:pt x="82" y="1341"/>
                </a:lnTo>
                <a:lnTo>
                  <a:pt x="58" y="1305"/>
                </a:lnTo>
                <a:lnTo>
                  <a:pt x="50" y="1286"/>
                </a:lnTo>
                <a:lnTo>
                  <a:pt x="45" y="1278"/>
                </a:lnTo>
                <a:lnTo>
                  <a:pt x="43" y="1267"/>
                </a:lnTo>
                <a:lnTo>
                  <a:pt x="41" y="1264"/>
                </a:lnTo>
                <a:lnTo>
                  <a:pt x="38" y="1260"/>
                </a:lnTo>
                <a:lnTo>
                  <a:pt x="31" y="1254"/>
                </a:lnTo>
                <a:lnTo>
                  <a:pt x="26" y="1247"/>
                </a:lnTo>
                <a:lnTo>
                  <a:pt x="21" y="1240"/>
                </a:lnTo>
                <a:lnTo>
                  <a:pt x="17" y="1231"/>
                </a:lnTo>
                <a:lnTo>
                  <a:pt x="14" y="1223"/>
                </a:lnTo>
                <a:lnTo>
                  <a:pt x="11" y="1204"/>
                </a:lnTo>
                <a:lnTo>
                  <a:pt x="11" y="1194"/>
                </a:lnTo>
                <a:lnTo>
                  <a:pt x="12" y="1183"/>
                </a:lnTo>
                <a:lnTo>
                  <a:pt x="14" y="1175"/>
                </a:lnTo>
                <a:lnTo>
                  <a:pt x="12" y="1165"/>
                </a:lnTo>
                <a:lnTo>
                  <a:pt x="11" y="1137"/>
                </a:lnTo>
                <a:lnTo>
                  <a:pt x="9" y="1134"/>
                </a:lnTo>
                <a:lnTo>
                  <a:pt x="9" y="1130"/>
                </a:lnTo>
                <a:lnTo>
                  <a:pt x="0" y="1129"/>
                </a:lnTo>
                <a:lnTo>
                  <a:pt x="16" y="1081"/>
                </a:lnTo>
                <a:lnTo>
                  <a:pt x="16" y="1077"/>
                </a:lnTo>
                <a:lnTo>
                  <a:pt x="14" y="1074"/>
                </a:lnTo>
                <a:lnTo>
                  <a:pt x="7" y="1069"/>
                </a:lnTo>
                <a:lnTo>
                  <a:pt x="2" y="1067"/>
                </a:lnTo>
                <a:lnTo>
                  <a:pt x="0" y="1064"/>
                </a:lnTo>
                <a:lnTo>
                  <a:pt x="2" y="1055"/>
                </a:lnTo>
                <a:lnTo>
                  <a:pt x="24" y="963"/>
                </a:lnTo>
                <a:lnTo>
                  <a:pt x="46" y="874"/>
                </a:lnTo>
                <a:lnTo>
                  <a:pt x="58" y="831"/>
                </a:lnTo>
                <a:lnTo>
                  <a:pt x="70" y="787"/>
                </a:lnTo>
                <a:lnTo>
                  <a:pt x="86" y="742"/>
                </a:lnTo>
                <a:lnTo>
                  <a:pt x="105" y="700"/>
                </a:lnTo>
                <a:lnTo>
                  <a:pt x="115" y="679"/>
                </a:lnTo>
                <a:lnTo>
                  <a:pt x="127" y="658"/>
                </a:lnTo>
                <a:lnTo>
                  <a:pt x="139" y="640"/>
                </a:lnTo>
                <a:lnTo>
                  <a:pt x="153" y="621"/>
                </a:lnTo>
                <a:lnTo>
                  <a:pt x="159" y="612"/>
                </a:lnTo>
                <a:lnTo>
                  <a:pt x="168" y="605"/>
                </a:lnTo>
                <a:lnTo>
                  <a:pt x="188" y="593"/>
                </a:lnTo>
                <a:lnTo>
                  <a:pt x="229" y="573"/>
                </a:lnTo>
                <a:lnTo>
                  <a:pt x="271" y="552"/>
                </a:lnTo>
                <a:lnTo>
                  <a:pt x="312" y="534"/>
                </a:lnTo>
                <a:lnTo>
                  <a:pt x="327" y="525"/>
                </a:lnTo>
                <a:lnTo>
                  <a:pt x="342" y="520"/>
                </a:lnTo>
                <a:lnTo>
                  <a:pt x="361" y="515"/>
                </a:lnTo>
                <a:lnTo>
                  <a:pt x="378" y="510"/>
                </a:lnTo>
                <a:lnTo>
                  <a:pt x="370" y="510"/>
                </a:lnTo>
                <a:lnTo>
                  <a:pt x="373" y="491"/>
                </a:lnTo>
                <a:lnTo>
                  <a:pt x="375" y="481"/>
                </a:lnTo>
                <a:lnTo>
                  <a:pt x="378" y="472"/>
                </a:lnTo>
                <a:lnTo>
                  <a:pt x="383" y="465"/>
                </a:lnTo>
                <a:lnTo>
                  <a:pt x="390" y="460"/>
                </a:lnTo>
                <a:lnTo>
                  <a:pt x="394" y="458"/>
                </a:lnTo>
                <a:lnTo>
                  <a:pt x="399" y="458"/>
                </a:lnTo>
                <a:lnTo>
                  <a:pt x="402" y="458"/>
                </a:lnTo>
                <a:lnTo>
                  <a:pt x="406" y="462"/>
                </a:lnTo>
                <a:close/>
                <a:moveTo>
                  <a:pt x="241" y="1089"/>
                </a:moveTo>
                <a:lnTo>
                  <a:pt x="241" y="1089"/>
                </a:lnTo>
                <a:lnTo>
                  <a:pt x="221" y="1110"/>
                </a:lnTo>
                <a:lnTo>
                  <a:pt x="212" y="1120"/>
                </a:lnTo>
                <a:lnTo>
                  <a:pt x="204" y="1132"/>
                </a:lnTo>
                <a:lnTo>
                  <a:pt x="195" y="1148"/>
                </a:lnTo>
                <a:lnTo>
                  <a:pt x="188" y="1163"/>
                </a:lnTo>
                <a:lnTo>
                  <a:pt x="187" y="1168"/>
                </a:lnTo>
                <a:lnTo>
                  <a:pt x="188" y="1173"/>
                </a:lnTo>
                <a:lnTo>
                  <a:pt x="195" y="1185"/>
                </a:lnTo>
                <a:lnTo>
                  <a:pt x="228" y="1243"/>
                </a:lnTo>
                <a:lnTo>
                  <a:pt x="243" y="1272"/>
                </a:lnTo>
                <a:lnTo>
                  <a:pt x="257" y="1303"/>
                </a:lnTo>
                <a:lnTo>
                  <a:pt x="248" y="1252"/>
                </a:lnTo>
                <a:lnTo>
                  <a:pt x="241" y="1201"/>
                </a:lnTo>
                <a:lnTo>
                  <a:pt x="236" y="1139"/>
                </a:lnTo>
                <a:lnTo>
                  <a:pt x="236" y="1113"/>
                </a:lnTo>
                <a:lnTo>
                  <a:pt x="238" y="1101"/>
                </a:lnTo>
                <a:lnTo>
                  <a:pt x="241" y="1089"/>
                </a:lnTo>
                <a:close/>
                <a:moveTo>
                  <a:pt x="837" y="1269"/>
                </a:moveTo>
                <a:lnTo>
                  <a:pt x="837" y="1269"/>
                </a:lnTo>
                <a:lnTo>
                  <a:pt x="833" y="1313"/>
                </a:lnTo>
                <a:lnTo>
                  <a:pt x="831" y="1360"/>
                </a:lnTo>
                <a:lnTo>
                  <a:pt x="831" y="1382"/>
                </a:lnTo>
                <a:lnTo>
                  <a:pt x="833" y="1404"/>
                </a:lnTo>
                <a:lnTo>
                  <a:pt x="837" y="1426"/>
                </a:lnTo>
                <a:lnTo>
                  <a:pt x="843" y="1447"/>
                </a:lnTo>
                <a:lnTo>
                  <a:pt x="855" y="1440"/>
                </a:lnTo>
                <a:lnTo>
                  <a:pt x="862" y="1438"/>
                </a:lnTo>
                <a:lnTo>
                  <a:pt x="869" y="1440"/>
                </a:lnTo>
                <a:lnTo>
                  <a:pt x="867" y="1430"/>
                </a:lnTo>
                <a:lnTo>
                  <a:pt x="867" y="1425"/>
                </a:lnTo>
                <a:lnTo>
                  <a:pt x="867" y="1421"/>
                </a:lnTo>
                <a:lnTo>
                  <a:pt x="871" y="1416"/>
                </a:lnTo>
                <a:lnTo>
                  <a:pt x="873" y="1414"/>
                </a:lnTo>
                <a:lnTo>
                  <a:pt x="874" y="1413"/>
                </a:lnTo>
                <a:lnTo>
                  <a:pt x="874" y="1408"/>
                </a:lnTo>
                <a:lnTo>
                  <a:pt x="861" y="1358"/>
                </a:lnTo>
                <a:lnTo>
                  <a:pt x="850" y="1312"/>
                </a:lnTo>
                <a:lnTo>
                  <a:pt x="845" y="1286"/>
                </a:lnTo>
                <a:lnTo>
                  <a:pt x="843" y="1274"/>
                </a:lnTo>
                <a:lnTo>
                  <a:pt x="842" y="1269"/>
                </a:lnTo>
                <a:lnTo>
                  <a:pt x="838" y="1269"/>
                </a:lnTo>
                <a:lnTo>
                  <a:pt x="837" y="1269"/>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44" name="TextBox 43"/>
          <p:cNvSpPr txBox="1"/>
          <p:nvPr/>
        </p:nvSpPr>
        <p:spPr>
          <a:xfrm>
            <a:off x="4277160" y="2390984"/>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35-54</a:t>
            </a:r>
          </a:p>
        </p:txBody>
      </p:sp>
      <p:sp>
        <p:nvSpPr>
          <p:cNvPr id="45" name="TextBox 44"/>
          <p:cNvSpPr txBox="1"/>
          <p:nvPr/>
        </p:nvSpPr>
        <p:spPr>
          <a:xfrm>
            <a:off x="5456141" y="2406468"/>
            <a:ext cx="342000" cy="102592"/>
          </a:xfrm>
          <a:prstGeom prst="rect">
            <a:avLst/>
          </a:prstGeom>
          <a:noFill/>
        </p:spPr>
        <p:txBody>
          <a:bodyPr wrap="square" lIns="0" tIns="0" rIns="0" bIns="0" rtlCol="0" anchor="ctr" anchorCtr="0">
            <a:spAutoFit/>
          </a:bodyPr>
          <a:lstStyle/>
          <a:p>
            <a:pPr>
              <a:lnSpc>
                <a:spcPts val="800"/>
              </a:lnSpc>
            </a:pPr>
            <a:r>
              <a:rPr lang="en-GB" sz="1100" b="1" dirty="0">
                <a:solidFill>
                  <a:schemeClr val="tx1">
                    <a:lumMod val="75000"/>
                    <a:lumOff val="25000"/>
                  </a:schemeClr>
                </a:solidFill>
              </a:rPr>
              <a:t>55+</a:t>
            </a:r>
          </a:p>
        </p:txBody>
      </p:sp>
      <p:sp>
        <p:nvSpPr>
          <p:cNvPr id="48" name="Rounded Rectangle 47"/>
          <p:cNvSpPr/>
          <p:nvPr/>
        </p:nvSpPr>
        <p:spPr>
          <a:xfrm>
            <a:off x="7056119" y="2819870"/>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Text Placeholder 3"/>
          <p:cNvSpPr>
            <a:spLocks noGrp="1"/>
          </p:cNvSpPr>
          <p:nvPr>
            <p:ph type="body" sz="quarter" idx="16"/>
          </p:nvPr>
        </p:nvSpPr>
        <p:spPr>
          <a:xfrm>
            <a:off x="239838" y="4582649"/>
            <a:ext cx="6718075" cy="318287"/>
          </a:xfrm>
        </p:spPr>
        <p:txBody>
          <a:bodyPr/>
          <a:lstStyle/>
          <a:p>
            <a:r>
              <a:rPr lang="nl-BE" dirty="0"/>
              <a:t>Basis:	totale steekproef n=1503</a:t>
            </a:r>
          </a:p>
          <a:p>
            <a:pPr marL="171450" indent="-171450">
              <a:buFont typeface="Arial" charset="0"/>
              <a:buChar char="•"/>
            </a:pPr>
            <a:r>
              <a:rPr lang="nl-BE" dirty="0"/>
              <a:t>Laag = lager + lager secundair</a:t>
            </a:r>
          </a:p>
          <a:p>
            <a:pPr marL="171450" indent="-171450">
              <a:buFont typeface="Arial" charset="0"/>
              <a:buChar char="•"/>
            </a:pPr>
            <a:r>
              <a:rPr lang="nl-BE" dirty="0"/>
              <a:t>Gemiddeld = hoger secundair</a:t>
            </a:r>
          </a:p>
          <a:p>
            <a:pPr marL="171450" indent="-171450">
              <a:buFont typeface="Arial" charset="0"/>
              <a:buChar char="•"/>
            </a:pPr>
            <a:r>
              <a:rPr lang="nl-BE" dirty="0"/>
              <a:t>Hoog = hoger + universitair</a:t>
            </a:r>
          </a:p>
        </p:txBody>
      </p:sp>
      <p:graphicFrame>
        <p:nvGraphicFramePr>
          <p:cNvPr id="41" name="Object 7"/>
          <p:cNvGraphicFramePr>
            <a:graphicFrameLocks noChangeAspect="1"/>
          </p:cNvGraphicFramePr>
          <p:nvPr>
            <p:extLst>
              <p:ext uri="{D42A27DB-BD31-4B8C-83A1-F6EECF244321}">
                <p14:modId xmlns:p14="http://schemas.microsoft.com/office/powerpoint/2010/main" val="1450268918"/>
              </p:ext>
            </p:extLst>
          </p:nvPr>
        </p:nvGraphicFramePr>
        <p:xfrm>
          <a:off x="245165" y="2819870"/>
          <a:ext cx="2325757" cy="16329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Object 8"/>
          <p:cNvGraphicFramePr>
            <a:graphicFrameLocks noChangeAspect="1"/>
          </p:cNvGraphicFramePr>
          <p:nvPr>
            <p:extLst>
              <p:ext uri="{D42A27DB-BD31-4B8C-83A1-F6EECF244321}">
                <p14:modId xmlns:p14="http://schemas.microsoft.com/office/powerpoint/2010/main" val="3256337211"/>
              </p:ext>
            </p:extLst>
          </p:nvPr>
        </p:nvGraphicFramePr>
        <p:xfrm>
          <a:off x="7056118" y="3118354"/>
          <a:ext cx="1833879" cy="1348717"/>
        </p:xfrm>
        <a:graphic>
          <a:graphicData uri="http://schemas.openxmlformats.org/drawingml/2006/chart">
            <c:chart xmlns:c="http://schemas.openxmlformats.org/drawingml/2006/chart" xmlns:r="http://schemas.openxmlformats.org/officeDocument/2006/relationships" r:id="rId6"/>
          </a:graphicData>
        </a:graphic>
      </p:graphicFrame>
      <p:grpSp>
        <p:nvGrpSpPr>
          <p:cNvPr id="31" name="Group 30"/>
          <p:cNvGrpSpPr>
            <a:grpSpLocks noChangeAspect="1"/>
          </p:cNvGrpSpPr>
          <p:nvPr/>
        </p:nvGrpSpPr>
        <p:grpSpPr>
          <a:xfrm>
            <a:off x="491317" y="3378190"/>
            <a:ext cx="648000" cy="224639"/>
            <a:chOff x="4684975" y="5005153"/>
            <a:chExt cx="1779304" cy="295655"/>
          </a:xfrm>
          <a:solidFill>
            <a:schemeClr val="accent3">
              <a:lumMod val="75000"/>
            </a:schemeClr>
          </a:solidFill>
        </p:grpSpPr>
        <p:sp>
          <p:nvSpPr>
            <p:cNvPr id="34" name="Freeform 30"/>
            <p:cNvSpPr>
              <a:spLocks/>
            </p:cNvSpPr>
            <p:nvPr/>
          </p:nvSpPr>
          <p:spPr bwMode="auto">
            <a:xfrm>
              <a:off x="4684975" y="5212111"/>
              <a:ext cx="1779304" cy="88697"/>
            </a:xfrm>
            <a:custGeom>
              <a:avLst/>
              <a:gdLst/>
              <a:ahLst/>
              <a:cxnLst>
                <a:cxn ang="0">
                  <a:pos x="833" y="16"/>
                </a:cxn>
                <a:cxn ang="0">
                  <a:pos x="880" y="21"/>
                </a:cxn>
                <a:cxn ang="0">
                  <a:pos x="932" y="20"/>
                </a:cxn>
                <a:cxn ang="0">
                  <a:pos x="1006" y="26"/>
                </a:cxn>
                <a:cxn ang="0">
                  <a:pos x="1103" y="41"/>
                </a:cxn>
                <a:cxn ang="0">
                  <a:pos x="1177" y="45"/>
                </a:cxn>
                <a:cxn ang="0">
                  <a:pos x="1237" y="52"/>
                </a:cxn>
                <a:cxn ang="0">
                  <a:pos x="1298" y="50"/>
                </a:cxn>
                <a:cxn ang="0">
                  <a:pos x="1334" y="58"/>
                </a:cxn>
                <a:cxn ang="0">
                  <a:pos x="1371" y="62"/>
                </a:cxn>
                <a:cxn ang="0">
                  <a:pos x="1401" y="70"/>
                </a:cxn>
                <a:cxn ang="0">
                  <a:pos x="0" y="70"/>
                </a:cxn>
                <a:cxn ang="0">
                  <a:pos x="30" y="62"/>
                </a:cxn>
                <a:cxn ang="0">
                  <a:pos x="68" y="58"/>
                </a:cxn>
                <a:cxn ang="0">
                  <a:pos x="104" y="50"/>
                </a:cxn>
                <a:cxn ang="0">
                  <a:pos x="164" y="52"/>
                </a:cxn>
                <a:cxn ang="0">
                  <a:pos x="225" y="45"/>
                </a:cxn>
                <a:cxn ang="0">
                  <a:pos x="298" y="41"/>
                </a:cxn>
                <a:cxn ang="0">
                  <a:pos x="395" y="26"/>
                </a:cxn>
                <a:cxn ang="0">
                  <a:pos x="469" y="20"/>
                </a:cxn>
                <a:cxn ang="0">
                  <a:pos x="521" y="21"/>
                </a:cxn>
                <a:cxn ang="0">
                  <a:pos x="568" y="16"/>
                </a:cxn>
                <a:cxn ang="0">
                  <a:pos x="659" y="18"/>
                </a:cxn>
                <a:cxn ang="0">
                  <a:pos x="833" y="16"/>
                </a:cxn>
              </a:cxnLst>
              <a:rect l="0" t="0" r="r" b="b"/>
              <a:pathLst>
                <a:path w="1401" h="70">
                  <a:moveTo>
                    <a:pt x="833" y="16"/>
                  </a:moveTo>
                  <a:cubicBezTo>
                    <a:pt x="844" y="7"/>
                    <a:pt x="868" y="18"/>
                    <a:pt x="880" y="21"/>
                  </a:cubicBezTo>
                  <a:cubicBezTo>
                    <a:pt x="889" y="12"/>
                    <a:pt x="923" y="14"/>
                    <a:pt x="932" y="20"/>
                  </a:cubicBezTo>
                  <a:cubicBezTo>
                    <a:pt x="964" y="10"/>
                    <a:pt x="979" y="23"/>
                    <a:pt x="1006" y="26"/>
                  </a:cubicBezTo>
                  <a:cubicBezTo>
                    <a:pt x="1015" y="14"/>
                    <a:pt x="1058" y="35"/>
                    <a:pt x="1103" y="41"/>
                  </a:cubicBezTo>
                  <a:cubicBezTo>
                    <a:pt x="1116" y="27"/>
                    <a:pt x="1148" y="40"/>
                    <a:pt x="1177" y="45"/>
                  </a:cubicBezTo>
                  <a:cubicBezTo>
                    <a:pt x="1184" y="35"/>
                    <a:pt x="1226" y="64"/>
                    <a:pt x="1237" y="52"/>
                  </a:cubicBezTo>
                  <a:cubicBezTo>
                    <a:pt x="1266" y="59"/>
                    <a:pt x="1272" y="44"/>
                    <a:pt x="1298" y="50"/>
                  </a:cubicBezTo>
                  <a:cubicBezTo>
                    <a:pt x="1297" y="61"/>
                    <a:pt x="1332" y="67"/>
                    <a:pt x="1334" y="58"/>
                  </a:cubicBezTo>
                  <a:cubicBezTo>
                    <a:pt x="1341" y="65"/>
                    <a:pt x="1369" y="67"/>
                    <a:pt x="1371" y="62"/>
                  </a:cubicBezTo>
                  <a:cubicBezTo>
                    <a:pt x="1384" y="70"/>
                    <a:pt x="1400" y="65"/>
                    <a:pt x="1401" y="70"/>
                  </a:cubicBezTo>
                  <a:cubicBezTo>
                    <a:pt x="934" y="70"/>
                    <a:pt x="467" y="70"/>
                    <a:pt x="0" y="70"/>
                  </a:cubicBezTo>
                  <a:cubicBezTo>
                    <a:pt x="1" y="65"/>
                    <a:pt x="17" y="70"/>
                    <a:pt x="30" y="62"/>
                  </a:cubicBezTo>
                  <a:cubicBezTo>
                    <a:pt x="32" y="67"/>
                    <a:pt x="60" y="65"/>
                    <a:pt x="68" y="58"/>
                  </a:cubicBezTo>
                  <a:cubicBezTo>
                    <a:pt x="69" y="67"/>
                    <a:pt x="105" y="61"/>
                    <a:pt x="104" y="50"/>
                  </a:cubicBezTo>
                  <a:cubicBezTo>
                    <a:pt x="130" y="44"/>
                    <a:pt x="135" y="59"/>
                    <a:pt x="164" y="52"/>
                  </a:cubicBezTo>
                  <a:cubicBezTo>
                    <a:pt x="175" y="64"/>
                    <a:pt x="217" y="35"/>
                    <a:pt x="225" y="45"/>
                  </a:cubicBezTo>
                  <a:cubicBezTo>
                    <a:pt x="253" y="40"/>
                    <a:pt x="285" y="27"/>
                    <a:pt x="298" y="41"/>
                  </a:cubicBezTo>
                  <a:cubicBezTo>
                    <a:pt x="343" y="35"/>
                    <a:pt x="386" y="14"/>
                    <a:pt x="395" y="26"/>
                  </a:cubicBezTo>
                  <a:cubicBezTo>
                    <a:pt x="422" y="23"/>
                    <a:pt x="437" y="10"/>
                    <a:pt x="469" y="20"/>
                  </a:cubicBezTo>
                  <a:cubicBezTo>
                    <a:pt x="478" y="14"/>
                    <a:pt x="512" y="12"/>
                    <a:pt x="521" y="21"/>
                  </a:cubicBezTo>
                  <a:cubicBezTo>
                    <a:pt x="533" y="18"/>
                    <a:pt x="546" y="2"/>
                    <a:pt x="568" y="16"/>
                  </a:cubicBezTo>
                  <a:cubicBezTo>
                    <a:pt x="582" y="3"/>
                    <a:pt x="622" y="12"/>
                    <a:pt x="659" y="18"/>
                  </a:cubicBezTo>
                  <a:cubicBezTo>
                    <a:pt x="701" y="27"/>
                    <a:pt x="816" y="0"/>
                    <a:pt x="833"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31"/>
            <p:cNvSpPr>
              <a:spLocks/>
            </p:cNvSpPr>
            <p:nvPr/>
          </p:nvSpPr>
          <p:spPr bwMode="auto">
            <a:xfrm>
              <a:off x="6075627" y="5128253"/>
              <a:ext cx="99985" cy="139764"/>
            </a:xfrm>
            <a:custGeom>
              <a:avLst/>
              <a:gdLst/>
              <a:ahLst/>
              <a:cxnLst>
                <a:cxn ang="0">
                  <a:pos x="10" y="110"/>
                </a:cxn>
                <a:cxn ang="0">
                  <a:pos x="41" y="105"/>
                </a:cxn>
                <a:cxn ang="0">
                  <a:pos x="52" y="101"/>
                </a:cxn>
                <a:cxn ang="0">
                  <a:pos x="64" y="97"/>
                </a:cxn>
                <a:cxn ang="0">
                  <a:pos x="68" y="96"/>
                </a:cxn>
                <a:cxn ang="0">
                  <a:pos x="65" y="94"/>
                </a:cxn>
                <a:cxn ang="0">
                  <a:pos x="70" y="91"/>
                </a:cxn>
                <a:cxn ang="0">
                  <a:pos x="72" y="87"/>
                </a:cxn>
                <a:cxn ang="0">
                  <a:pos x="72" y="84"/>
                </a:cxn>
                <a:cxn ang="0">
                  <a:pos x="75" y="78"/>
                </a:cxn>
                <a:cxn ang="0">
                  <a:pos x="75" y="78"/>
                </a:cxn>
                <a:cxn ang="0">
                  <a:pos x="77" y="74"/>
                </a:cxn>
                <a:cxn ang="0">
                  <a:pos x="76" y="70"/>
                </a:cxn>
                <a:cxn ang="0">
                  <a:pos x="70" y="68"/>
                </a:cxn>
                <a:cxn ang="0">
                  <a:pos x="70" y="64"/>
                </a:cxn>
                <a:cxn ang="0">
                  <a:pos x="68" y="60"/>
                </a:cxn>
                <a:cxn ang="0">
                  <a:pos x="67" y="56"/>
                </a:cxn>
                <a:cxn ang="0">
                  <a:pos x="67" y="53"/>
                </a:cxn>
                <a:cxn ang="0">
                  <a:pos x="62" y="52"/>
                </a:cxn>
                <a:cxn ang="0">
                  <a:pos x="63" y="47"/>
                </a:cxn>
                <a:cxn ang="0">
                  <a:pos x="59" y="44"/>
                </a:cxn>
                <a:cxn ang="0">
                  <a:pos x="64" y="41"/>
                </a:cxn>
                <a:cxn ang="0">
                  <a:pos x="62" y="40"/>
                </a:cxn>
                <a:cxn ang="0">
                  <a:pos x="63" y="24"/>
                </a:cxn>
                <a:cxn ang="0">
                  <a:pos x="62" y="19"/>
                </a:cxn>
                <a:cxn ang="0">
                  <a:pos x="57" y="16"/>
                </a:cxn>
                <a:cxn ang="0">
                  <a:pos x="59" y="11"/>
                </a:cxn>
                <a:cxn ang="0">
                  <a:pos x="59" y="8"/>
                </a:cxn>
                <a:cxn ang="0">
                  <a:pos x="52" y="3"/>
                </a:cxn>
                <a:cxn ang="0">
                  <a:pos x="45" y="2"/>
                </a:cxn>
                <a:cxn ang="0">
                  <a:pos x="44" y="1"/>
                </a:cxn>
                <a:cxn ang="0">
                  <a:pos x="37" y="4"/>
                </a:cxn>
                <a:cxn ang="0">
                  <a:pos x="34" y="5"/>
                </a:cxn>
                <a:cxn ang="0">
                  <a:pos x="31" y="10"/>
                </a:cxn>
                <a:cxn ang="0">
                  <a:pos x="36" y="16"/>
                </a:cxn>
                <a:cxn ang="0">
                  <a:pos x="36" y="21"/>
                </a:cxn>
                <a:cxn ang="0">
                  <a:pos x="33" y="26"/>
                </a:cxn>
                <a:cxn ang="0">
                  <a:pos x="30" y="27"/>
                </a:cxn>
                <a:cxn ang="0">
                  <a:pos x="21" y="19"/>
                </a:cxn>
                <a:cxn ang="0">
                  <a:pos x="29" y="30"/>
                </a:cxn>
                <a:cxn ang="0">
                  <a:pos x="28" y="32"/>
                </a:cxn>
                <a:cxn ang="0">
                  <a:pos x="27" y="37"/>
                </a:cxn>
                <a:cxn ang="0">
                  <a:pos x="23" y="34"/>
                </a:cxn>
                <a:cxn ang="0">
                  <a:pos x="21" y="33"/>
                </a:cxn>
                <a:cxn ang="0">
                  <a:pos x="18" y="36"/>
                </a:cxn>
                <a:cxn ang="0">
                  <a:pos x="14" y="40"/>
                </a:cxn>
                <a:cxn ang="0">
                  <a:pos x="15" y="43"/>
                </a:cxn>
                <a:cxn ang="0">
                  <a:pos x="13" y="44"/>
                </a:cxn>
                <a:cxn ang="0">
                  <a:pos x="4" y="47"/>
                </a:cxn>
                <a:cxn ang="0">
                  <a:pos x="6" y="48"/>
                </a:cxn>
                <a:cxn ang="0">
                  <a:pos x="6" y="52"/>
                </a:cxn>
                <a:cxn ang="0">
                  <a:pos x="5" y="57"/>
                </a:cxn>
                <a:cxn ang="0">
                  <a:pos x="0" y="57"/>
                </a:cxn>
                <a:cxn ang="0">
                  <a:pos x="0" y="59"/>
                </a:cxn>
                <a:cxn ang="0">
                  <a:pos x="4" y="62"/>
                </a:cxn>
                <a:cxn ang="0">
                  <a:pos x="3" y="63"/>
                </a:cxn>
                <a:cxn ang="0">
                  <a:pos x="6" y="66"/>
                </a:cxn>
                <a:cxn ang="0">
                  <a:pos x="2" y="69"/>
                </a:cxn>
                <a:cxn ang="0">
                  <a:pos x="0" y="74"/>
                </a:cxn>
                <a:cxn ang="0">
                  <a:pos x="2" y="79"/>
                </a:cxn>
                <a:cxn ang="0">
                  <a:pos x="3" y="81"/>
                </a:cxn>
                <a:cxn ang="0">
                  <a:pos x="6" y="88"/>
                </a:cxn>
                <a:cxn ang="0">
                  <a:pos x="30" y="105"/>
                </a:cxn>
              </a:cxnLst>
              <a:rect l="0" t="0" r="r" b="b"/>
              <a:pathLst>
                <a:path w="79" h="110">
                  <a:moveTo>
                    <a:pt x="30" y="105"/>
                  </a:moveTo>
                  <a:cubicBezTo>
                    <a:pt x="23" y="107"/>
                    <a:pt x="17" y="109"/>
                    <a:pt x="10" y="110"/>
                  </a:cubicBezTo>
                  <a:cubicBezTo>
                    <a:pt x="27" y="110"/>
                    <a:pt x="45" y="110"/>
                    <a:pt x="63" y="110"/>
                  </a:cubicBezTo>
                  <a:cubicBezTo>
                    <a:pt x="56" y="108"/>
                    <a:pt x="48" y="107"/>
                    <a:pt x="41" y="105"/>
                  </a:cubicBezTo>
                  <a:cubicBezTo>
                    <a:pt x="40" y="103"/>
                    <a:pt x="48" y="102"/>
                    <a:pt x="47" y="102"/>
                  </a:cubicBezTo>
                  <a:cubicBezTo>
                    <a:pt x="48" y="102"/>
                    <a:pt x="50" y="101"/>
                    <a:pt x="52" y="101"/>
                  </a:cubicBezTo>
                  <a:cubicBezTo>
                    <a:pt x="56" y="101"/>
                    <a:pt x="62" y="101"/>
                    <a:pt x="59" y="99"/>
                  </a:cubicBezTo>
                  <a:cubicBezTo>
                    <a:pt x="65" y="98"/>
                    <a:pt x="64" y="99"/>
                    <a:pt x="64" y="97"/>
                  </a:cubicBezTo>
                  <a:cubicBezTo>
                    <a:pt x="64" y="97"/>
                    <a:pt x="64" y="98"/>
                    <a:pt x="67" y="98"/>
                  </a:cubicBezTo>
                  <a:cubicBezTo>
                    <a:pt x="70" y="97"/>
                    <a:pt x="69" y="97"/>
                    <a:pt x="68" y="96"/>
                  </a:cubicBezTo>
                  <a:cubicBezTo>
                    <a:pt x="67" y="96"/>
                    <a:pt x="67" y="96"/>
                    <a:pt x="69" y="96"/>
                  </a:cubicBezTo>
                  <a:cubicBezTo>
                    <a:pt x="72" y="95"/>
                    <a:pt x="65" y="94"/>
                    <a:pt x="65" y="94"/>
                  </a:cubicBezTo>
                  <a:cubicBezTo>
                    <a:pt x="65" y="94"/>
                    <a:pt x="66" y="94"/>
                    <a:pt x="66" y="93"/>
                  </a:cubicBezTo>
                  <a:cubicBezTo>
                    <a:pt x="66" y="92"/>
                    <a:pt x="70" y="91"/>
                    <a:pt x="70" y="91"/>
                  </a:cubicBezTo>
                  <a:cubicBezTo>
                    <a:pt x="67" y="90"/>
                    <a:pt x="76" y="90"/>
                    <a:pt x="69" y="88"/>
                  </a:cubicBezTo>
                  <a:cubicBezTo>
                    <a:pt x="69" y="88"/>
                    <a:pt x="69" y="87"/>
                    <a:pt x="72" y="87"/>
                  </a:cubicBezTo>
                  <a:cubicBezTo>
                    <a:pt x="74" y="87"/>
                    <a:pt x="72" y="86"/>
                    <a:pt x="72" y="86"/>
                  </a:cubicBezTo>
                  <a:cubicBezTo>
                    <a:pt x="73" y="85"/>
                    <a:pt x="75" y="84"/>
                    <a:pt x="72" y="84"/>
                  </a:cubicBezTo>
                  <a:cubicBezTo>
                    <a:pt x="74" y="83"/>
                    <a:pt x="76" y="82"/>
                    <a:pt x="71" y="81"/>
                  </a:cubicBezTo>
                  <a:cubicBezTo>
                    <a:pt x="75" y="80"/>
                    <a:pt x="75" y="80"/>
                    <a:pt x="75" y="78"/>
                  </a:cubicBezTo>
                  <a:cubicBezTo>
                    <a:pt x="75" y="78"/>
                    <a:pt x="71" y="78"/>
                    <a:pt x="71" y="78"/>
                  </a:cubicBezTo>
                  <a:cubicBezTo>
                    <a:pt x="71" y="78"/>
                    <a:pt x="74" y="78"/>
                    <a:pt x="75" y="78"/>
                  </a:cubicBezTo>
                  <a:cubicBezTo>
                    <a:pt x="77" y="77"/>
                    <a:pt x="74" y="76"/>
                    <a:pt x="77" y="77"/>
                  </a:cubicBezTo>
                  <a:cubicBezTo>
                    <a:pt x="79" y="76"/>
                    <a:pt x="78" y="75"/>
                    <a:pt x="77" y="74"/>
                  </a:cubicBezTo>
                  <a:cubicBezTo>
                    <a:pt x="78" y="73"/>
                    <a:pt x="78" y="72"/>
                    <a:pt x="78" y="71"/>
                  </a:cubicBezTo>
                  <a:cubicBezTo>
                    <a:pt x="74" y="72"/>
                    <a:pt x="75" y="71"/>
                    <a:pt x="76" y="70"/>
                  </a:cubicBezTo>
                  <a:cubicBezTo>
                    <a:pt x="75" y="70"/>
                    <a:pt x="74" y="70"/>
                    <a:pt x="73" y="70"/>
                  </a:cubicBezTo>
                  <a:cubicBezTo>
                    <a:pt x="70" y="69"/>
                    <a:pt x="68" y="69"/>
                    <a:pt x="70" y="68"/>
                  </a:cubicBezTo>
                  <a:cubicBezTo>
                    <a:pt x="70" y="67"/>
                    <a:pt x="68" y="66"/>
                    <a:pt x="68" y="65"/>
                  </a:cubicBezTo>
                  <a:cubicBezTo>
                    <a:pt x="68" y="65"/>
                    <a:pt x="70" y="64"/>
                    <a:pt x="70" y="64"/>
                  </a:cubicBezTo>
                  <a:cubicBezTo>
                    <a:pt x="70" y="63"/>
                    <a:pt x="67" y="63"/>
                    <a:pt x="69" y="62"/>
                  </a:cubicBezTo>
                  <a:cubicBezTo>
                    <a:pt x="70" y="62"/>
                    <a:pt x="68" y="60"/>
                    <a:pt x="68" y="60"/>
                  </a:cubicBezTo>
                  <a:cubicBezTo>
                    <a:pt x="68" y="60"/>
                    <a:pt x="70" y="57"/>
                    <a:pt x="70" y="57"/>
                  </a:cubicBezTo>
                  <a:cubicBezTo>
                    <a:pt x="70" y="57"/>
                    <a:pt x="67" y="56"/>
                    <a:pt x="67" y="56"/>
                  </a:cubicBezTo>
                  <a:cubicBezTo>
                    <a:pt x="67" y="55"/>
                    <a:pt x="69" y="55"/>
                    <a:pt x="69" y="54"/>
                  </a:cubicBezTo>
                  <a:cubicBezTo>
                    <a:pt x="68" y="54"/>
                    <a:pt x="67" y="53"/>
                    <a:pt x="67" y="53"/>
                  </a:cubicBezTo>
                  <a:cubicBezTo>
                    <a:pt x="65" y="53"/>
                    <a:pt x="64" y="53"/>
                    <a:pt x="62" y="54"/>
                  </a:cubicBezTo>
                  <a:cubicBezTo>
                    <a:pt x="63" y="53"/>
                    <a:pt x="66" y="52"/>
                    <a:pt x="62" y="52"/>
                  </a:cubicBezTo>
                  <a:cubicBezTo>
                    <a:pt x="65" y="51"/>
                    <a:pt x="64" y="49"/>
                    <a:pt x="63" y="48"/>
                  </a:cubicBezTo>
                  <a:cubicBezTo>
                    <a:pt x="62" y="47"/>
                    <a:pt x="60" y="46"/>
                    <a:pt x="63" y="47"/>
                  </a:cubicBezTo>
                  <a:cubicBezTo>
                    <a:pt x="63" y="47"/>
                    <a:pt x="63" y="46"/>
                    <a:pt x="63" y="45"/>
                  </a:cubicBezTo>
                  <a:cubicBezTo>
                    <a:pt x="63" y="45"/>
                    <a:pt x="59" y="44"/>
                    <a:pt x="59" y="44"/>
                  </a:cubicBezTo>
                  <a:cubicBezTo>
                    <a:pt x="64" y="45"/>
                    <a:pt x="61" y="43"/>
                    <a:pt x="61" y="42"/>
                  </a:cubicBezTo>
                  <a:cubicBezTo>
                    <a:pt x="60" y="42"/>
                    <a:pt x="64" y="41"/>
                    <a:pt x="64" y="41"/>
                  </a:cubicBezTo>
                  <a:cubicBezTo>
                    <a:pt x="64" y="40"/>
                    <a:pt x="64" y="40"/>
                    <a:pt x="64" y="40"/>
                  </a:cubicBezTo>
                  <a:cubicBezTo>
                    <a:pt x="63" y="40"/>
                    <a:pt x="63" y="40"/>
                    <a:pt x="62" y="40"/>
                  </a:cubicBezTo>
                  <a:cubicBezTo>
                    <a:pt x="63" y="38"/>
                    <a:pt x="66" y="35"/>
                    <a:pt x="61" y="37"/>
                  </a:cubicBezTo>
                  <a:cubicBezTo>
                    <a:pt x="62" y="33"/>
                    <a:pt x="63" y="28"/>
                    <a:pt x="63" y="24"/>
                  </a:cubicBezTo>
                  <a:cubicBezTo>
                    <a:pt x="63" y="23"/>
                    <a:pt x="61" y="23"/>
                    <a:pt x="60" y="23"/>
                  </a:cubicBezTo>
                  <a:cubicBezTo>
                    <a:pt x="60" y="23"/>
                    <a:pt x="61" y="20"/>
                    <a:pt x="62" y="19"/>
                  </a:cubicBezTo>
                  <a:cubicBezTo>
                    <a:pt x="62" y="19"/>
                    <a:pt x="59" y="17"/>
                    <a:pt x="59" y="17"/>
                  </a:cubicBezTo>
                  <a:cubicBezTo>
                    <a:pt x="59" y="17"/>
                    <a:pt x="59" y="16"/>
                    <a:pt x="57" y="16"/>
                  </a:cubicBezTo>
                  <a:cubicBezTo>
                    <a:pt x="56" y="15"/>
                    <a:pt x="59" y="13"/>
                    <a:pt x="58" y="12"/>
                  </a:cubicBezTo>
                  <a:cubicBezTo>
                    <a:pt x="58" y="12"/>
                    <a:pt x="58" y="11"/>
                    <a:pt x="59" y="11"/>
                  </a:cubicBezTo>
                  <a:cubicBezTo>
                    <a:pt x="58" y="10"/>
                    <a:pt x="56" y="10"/>
                    <a:pt x="58" y="9"/>
                  </a:cubicBezTo>
                  <a:cubicBezTo>
                    <a:pt x="59" y="8"/>
                    <a:pt x="59" y="8"/>
                    <a:pt x="59" y="8"/>
                  </a:cubicBezTo>
                  <a:cubicBezTo>
                    <a:pt x="51" y="7"/>
                    <a:pt x="60" y="7"/>
                    <a:pt x="54" y="5"/>
                  </a:cubicBezTo>
                  <a:cubicBezTo>
                    <a:pt x="54" y="5"/>
                    <a:pt x="52" y="3"/>
                    <a:pt x="52" y="3"/>
                  </a:cubicBezTo>
                  <a:cubicBezTo>
                    <a:pt x="52" y="1"/>
                    <a:pt x="46" y="4"/>
                    <a:pt x="46" y="4"/>
                  </a:cubicBezTo>
                  <a:cubicBezTo>
                    <a:pt x="45" y="4"/>
                    <a:pt x="45" y="3"/>
                    <a:pt x="45" y="2"/>
                  </a:cubicBezTo>
                  <a:cubicBezTo>
                    <a:pt x="45" y="2"/>
                    <a:pt x="44" y="2"/>
                    <a:pt x="44" y="2"/>
                  </a:cubicBezTo>
                  <a:cubicBezTo>
                    <a:pt x="44" y="2"/>
                    <a:pt x="44" y="2"/>
                    <a:pt x="44" y="1"/>
                  </a:cubicBezTo>
                  <a:cubicBezTo>
                    <a:pt x="43" y="1"/>
                    <a:pt x="42" y="2"/>
                    <a:pt x="41" y="2"/>
                  </a:cubicBezTo>
                  <a:cubicBezTo>
                    <a:pt x="37" y="0"/>
                    <a:pt x="36" y="3"/>
                    <a:pt x="37" y="4"/>
                  </a:cubicBezTo>
                  <a:cubicBezTo>
                    <a:pt x="37" y="5"/>
                    <a:pt x="36" y="5"/>
                    <a:pt x="35" y="6"/>
                  </a:cubicBezTo>
                  <a:cubicBezTo>
                    <a:pt x="35" y="5"/>
                    <a:pt x="34" y="5"/>
                    <a:pt x="34" y="5"/>
                  </a:cubicBezTo>
                  <a:cubicBezTo>
                    <a:pt x="33" y="6"/>
                    <a:pt x="33" y="7"/>
                    <a:pt x="31" y="8"/>
                  </a:cubicBezTo>
                  <a:cubicBezTo>
                    <a:pt x="31" y="9"/>
                    <a:pt x="31" y="9"/>
                    <a:pt x="31" y="10"/>
                  </a:cubicBezTo>
                  <a:cubicBezTo>
                    <a:pt x="32" y="11"/>
                    <a:pt x="33" y="12"/>
                    <a:pt x="34" y="13"/>
                  </a:cubicBezTo>
                  <a:cubicBezTo>
                    <a:pt x="35" y="14"/>
                    <a:pt x="36" y="15"/>
                    <a:pt x="36" y="16"/>
                  </a:cubicBezTo>
                  <a:cubicBezTo>
                    <a:pt x="36" y="16"/>
                    <a:pt x="35" y="17"/>
                    <a:pt x="35" y="17"/>
                  </a:cubicBezTo>
                  <a:cubicBezTo>
                    <a:pt x="35" y="18"/>
                    <a:pt x="36" y="20"/>
                    <a:pt x="36" y="21"/>
                  </a:cubicBezTo>
                  <a:cubicBezTo>
                    <a:pt x="36" y="22"/>
                    <a:pt x="36" y="24"/>
                    <a:pt x="36" y="25"/>
                  </a:cubicBezTo>
                  <a:cubicBezTo>
                    <a:pt x="35" y="26"/>
                    <a:pt x="34" y="26"/>
                    <a:pt x="33" y="26"/>
                  </a:cubicBezTo>
                  <a:cubicBezTo>
                    <a:pt x="33" y="24"/>
                    <a:pt x="32" y="21"/>
                    <a:pt x="31" y="18"/>
                  </a:cubicBezTo>
                  <a:cubicBezTo>
                    <a:pt x="29" y="21"/>
                    <a:pt x="30" y="24"/>
                    <a:pt x="30" y="27"/>
                  </a:cubicBezTo>
                  <a:cubicBezTo>
                    <a:pt x="26" y="27"/>
                    <a:pt x="26" y="25"/>
                    <a:pt x="26" y="25"/>
                  </a:cubicBezTo>
                  <a:cubicBezTo>
                    <a:pt x="24" y="23"/>
                    <a:pt x="23" y="21"/>
                    <a:pt x="21" y="19"/>
                  </a:cubicBezTo>
                  <a:cubicBezTo>
                    <a:pt x="20" y="21"/>
                    <a:pt x="23" y="22"/>
                    <a:pt x="23" y="24"/>
                  </a:cubicBezTo>
                  <a:cubicBezTo>
                    <a:pt x="23" y="26"/>
                    <a:pt x="28" y="28"/>
                    <a:pt x="29" y="30"/>
                  </a:cubicBezTo>
                  <a:cubicBezTo>
                    <a:pt x="28" y="30"/>
                    <a:pt x="27" y="29"/>
                    <a:pt x="26" y="28"/>
                  </a:cubicBezTo>
                  <a:cubicBezTo>
                    <a:pt x="24" y="30"/>
                    <a:pt x="26" y="31"/>
                    <a:pt x="28" y="32"/>
                  </a:cubicBezTo>
                  <a:cubicBezTo>
                    <a:pt x="28" y="34"/>
                    <a:pt x="29" y="36"/>
                    <a:pt x="29" y="38"/>
                  </a:cubicBezTo>
                  <a:cubicBezTo>
                    <a:pt x="28" y="38"/>
                    <a:pt x="28" y="37"/>
                    <a:pt x="27" y="37"/>
                  </a:cubicBezTo>
                  <a:cubicBezTo>
                    <a:pt x="27" y="34"/>
                    <a:pt x="27" y="32"/>
                    <a:pt x="23" y="29"/>
                  </a:cubicBezTo>
                  <a:cubicBezTo>
                    <a:pt x="22" y="31"/>
                    <a:pt x="23" y="32"/>
                    <a:pt x="23" y="34"/>
                  </a:cubicBezTo>
                  <a:cubicBezTo>
                    <a:pt x="23" y="34"/>
                    <a:pt x="23" y="34"/>
                    <a:pt x="23" y="35"/>
                  </a:cubicBezTo>
                  <a:cubicBezTo>
                    <a:pt x="22" y="34"/>
                    <a:pt x="21" y="33"/>
                    <a:pt x="21" y="33"/>
                  </a:cubicBezTo>
                  <a:cubicBezTo>
                    <a:pt x="20" y="34"/>
                    <a:pt x="20" y="34"/>
                    <a:pt x="21" y="35"/>
                  </a:cubicBezTo>
                  <a:cubicBezTo>
                    <a:pt x="21" y="35"/>
                    <a:pt x="19" y="35"/>
                    <a:pt x="18" y="36"/>
                  </a:cubicBezTo>
                  <a:cubicBezTo>
                    <a:pt x="16" y="36"/>
                    <a:pt x="18" y="38"/>
                    <a:pt x="19" y="39"/>
                  </a:cubicBezTo>
                  <a:cubicBezTo>
                    <a:pt x="13" y="38"/>
                    <a:pt x="7" y="38"/>
                    <a:pt x="14" y="40"/>
                  </a:cubicBezTo>
                  <a:cubicBezTo>
                    <a:pt x="10" y="41"/>
                    <a:pt x="16" y="42"/>
                    <a:pt x="17" y="43"/>
                  </a:cubicBezTo>
                  <a:cubicBezTo>
                    <a:pt x="17" y="43"/>
                    <a:pt x="16" y="43"/>
                    <a:pt x="15" y="43"/>
                  </a:cubicBezTo>
                  <a:cubicBezTo>
                    <a:pt x="15" y="43"/>
                    <a:pt x="16" y="44"/>
                    <a:pt x="16" y="44"/>
                  </a:cubicBezTo>
                  <a:cubicBezTo>
                    <a:pt x="15" y="44"/>
                    <a:pt x="14" y="44"/>
                    <a:pt x="13" y="44"/>
                  </a:cubicBezTo>
                  <a:cubicBezTo>
                    <a:pt x="10" y="45"/>
                    <a:pt x="6" y="45"/>
                    <a:pt x="7" y="47"/>
                  </a:cubicBezTo>
                  <a:cubicBezTo>
                    <a:pt x="6" y="47"/>
                    <a:pt x="5" y="47"/>
                    <a:pt x="4" y="47"/>
                  </a:cubicBezTo>
                  <a:cubicBezTo>
                    <a:pt x="5" y="48"/>
                    <a:pt x="6" y="48"/>
                    <a:pt x="7" y="48"/>
                  </a:cubicBezTo>
                  <a:cubicBezTo>
                    <a:pt x="7" y="48"/>
                    <a:pt x="6" y="48"/>
                    <a:pt x="6" y="48"/>
                  </a:cubicBezTo>
                  <a:cubicBezTo>
                    <a:pt x="5" y="49"/>
                    <a:pt x="5" y="50"/>
                    <a:pt x="4" y="50"/>
                  </a:cubicBezTo>
                  <a:cubicBezTo>
                    <a:pt x="5" y="51"/>
                    <a:pt x="6" y="52"/>
                    <a:pt x="6" y="52"/>
                  </a:cubicBezTo>
                  <a:cubicBezTo>
                    <a:pt x="4" y="54"/>
                    <a:pt x="0" y="55"/>
                    <a:pt x="0" y="57"/>
                  </a:cubicBezTo>
                  <a:cubicBezTo>
                    <a:pt x="2" y="57"/>
                    <a:pt x="3" y="57"/>
                    <a:pt x="5" y="57"/>
                  </a:cubicBezTo>
                  <a:cubicBezTo>
                    <a:pt x="5" y="57"/>
                    <a:pt x="5" y="57"/>
                    <a:pt x="4" y="58"/>
                  </a:cubicBezTo>
                  <a:cubicBezTo>
                    <a:pt x="2" y="57"/>
                    <a:pt x="2" y="57"/>
                    <a:pt x="0" y="57"/>
                  </a:cubicBezTo>
                  <a:cubicBezTo>
                    <a:pt x="0" y="58"/>
                    <a:pt x="1" y="58"/>
                    <a:pt x="1" y="58"/>
                  </a:cubicBezTo>
                  <a:cubicBezTo>
                    <a:pt x="0" y="58"/>
                    <a:pt x="1" y="59"/>
                    <a:pt x="0" y="59"/>
                  </a:cubicBezTo>
                  <a:cubicBezTo>
                    <a:pt x="2" y="60"/>
                    <a:pt x="3" y="60"/>
                    <a:pt x="5" y="61"/>
                  </a:cubicBezTo>
                  <a:cubicBezTo>
                    <a:pt x="4" y="61"/>
                    <a:pt x="4" y="62"/>
                    <a:pt x="4" y="62"/>
                  </a:cubicBezTo>
                  <a:cubicBezTo>
                    <a:pt x="4" y="62"/>
                    <a:pt x="5" y="62"/>
                    <a:pt x="5" y="62"/>
                  </a:cubicBezTo>
                  <a:cubicBezTo>
                    <a:pt x="5" y="62"/>
                    <a:pt x="5" y="62"/>
                    <a:pt x="3" y="63"/>
                  </a:cubicBezTo>
                  <a:cubicBezTo>
                    <a:pt x="5" y="64"/>
                    <a:pt x="6" y="64"/>
                    <a:pt x="3" y="65"/>
                  </a:cubicBezTo>
                  <a:cubicBezTo>
                    <a:pt x="4" y="65"/>
                    <a:pt x="5" y="66"/>
                    <a:pt x="6" y="66"/>
                  </a:cubicBezTo>
                  <a:cubicBezTo>
                    <a:pt x="6" y="67"/>
                    <a:pt x="5" y="67"/>
                    <a:pt x="4" y="67"/>
                  </a:cubicBezTo>
                  <a:cubicBezTo>
                    <a:pt x="4" y="67"/>
                    <a:pt x="1" y="68"/>
                    <a:pt x="2" y="69"/>
                  </a:cubicBezTo>
                  <a:cubicBezTo>
                    <a:pt x="2" y="69"/>
                    <a:pt x="3" y="69"/>
                    <a:pt x="4" y="69"/>
                  </a:cubicBezTo>
                  <a:cubicBezTo>
                    <a:pt x="4" y="71"/>
                    <a:pt x="5" y="73"/>
                    <a:pt x="0" y="74"/>
                  </a:cubicBezTo>
                  <a:cubicBezTo>
                    <a:pt x="0" y="75"/>
                    <a:pt x="0" y="76"/>
                    <a:pt x="1" y="77"/>
                  </a:cubicBezTo>
                  <a:cubicBezTo>
                    <a:pt x="3" y="78"/>
                    <a:pt x="4" y="78"/>
                    <a:pt x="2" y="79"/>
                  </a:cubicBezTo>
                  <a:cubicBezTo>
                    <a:pt x="3" y="79"/>
                    <a:pt x="3" y="79"/>
                    <a:pt x="3" y="79"/>
                  </a:cubicBezTo>
                  <a:cubicBezTo>
                    <a:pt x="3" y="80"/>
                    <a:pt x="3" y="80"/>
                    <a:pt x="3" y="81"/>
                  </a:cubicBezTo>
                  <a:cubicBezTo>
                    <a:pt x="4" y="82"/>
                    <a:pt x="5" y="82"/>
                    <a:pt x="4" y="84"/>
                  </a:cubicBezTo>
                  <a:cubicBezTo>
                    <a:pt x="7" y="85"/>
                    <a:pt x="7" y="86"/>
                    <a:pt x="6" y="88"/>
                  </a:cubicBezTo>
                  <a:cubicBezTo>
                    <a:pt x="10" y="93"/>
                    <a:pt x="12" y="95"/>
                    <a:pt x="21" y="100"/>
                  </a:cubicBezTo>
                  <a:cubicBezTo>
                    <a:pt x="34" y="103"/>
                    <a:pt x="32" y="103"/>
                    <a:pt x="30" y="10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32"/>
            <p:cNvSpPr>
              <a:spLocks noEditPoints="1"/>
            </p:cNvSpPr>
            <p:nvPr/>
          </p:nvSpPr>
          <p:spPr bwMode="auto">
            <a:xfrm>
              <a:off x="5570326" y="5005153"/>
              <a:ext cx="237062" cy="225773"/>
            </a:xfrm>
            <a:custGeom>
              <a:avLst/>
              <a:gdLst/>
              <a:ahLst/>
              <a:cxnLst>
                <a:cxn ang="0">
                  <a:pos x="18" y="141"/>
                </a:cxn>
                <a:cxn ang="0">
                  <a:pos x="8" y="108"/>
                </a:cxn>
                <a:cxn ang="0">
                  <a:pos x="33" y="102"/>
                </a:cxn>
                <a:cxn ang="0">
                  <a:pos x="21" y="75"/>
                </a:cxn>
                <a:cxn ang="0">
                  <a:pos x="12" y="64"/>
                </a:cxn>
                <a:cxn ang="0">
                  <a:pos x="17" y="51"/>
                </a:cxn>
                <a:cxn ang="0">
                  <a:pos x="33" y="34"/>
                </a:cxn>
                <a:cxn ang="0">
                  <a:pos x="63" y="21"/>
                </a:cxn>
                <a:cxn ang="0">
                  <a:pos x="78" y="7"/>
                </a:cxn>
                <a:cxn ang="0">
                  <a:pos x="91" y="0"/>
                </a:cxn>
                <a:cxn ang="0">
                  <a:pos x="104" y="34"/>
                </a:cxn>
                <a:cxn ang="0">
                  <a:pos x="125" y="35"/>
                </a:cxn>
                <a:cxn ang="0">
                  <a:pos x="148" y="38"/>
                </a:cxn>
                <a:cxn ang="0">
                  <a:pos x="154" y="70"/>
                </a:cxn>
                <a:cxn ang="0">
                  <a:pos x="153" y="92"/>
                </a:cxn>
                <a:cxn ang="0">
                  <a:pos x="181" y="97"/>
                </a:cxn>
                <a:cxn ang="0">
                  <a:pos x="185" y="122"/>
                </a:cxn>
                <a:cxn ang="0">
                  <a:pos x="178" y="146"/>
                </a:cxn>
                <a:cxn ang="0">
                  <a:pos x="161" y="141"/>
                </a:cxn>
                <a:cxn ang="0">
                  <a:pos x="142" y="123"/>
                </a:cxn>
                <a:cxn ang="0">
                  <a:pos x="126" y="140"/>
                </a:cxn>
                <a:cxn ang="0">
                  <a:pos x="106" y="160"/>
                </a:cxn>
                <a:cxn ang="0">
                  <a:pos x="102" y="176"/>
                </a:cxn>
                <a:cxn ang="0">
                  <a:pos x="45" y="156"/>
                </a:cxn>
                <a:cxn ang="0">
                  <a:pos x="34" y="152"/>
                </a:cxn>
                <a:cxn ang="0">
                  <a:pos x="114" y="136"/>
                </a:cxn>
                <a:cxn ang="0">
                  <a:pos x="112" y="133"/>
                </a:cxn>
                <a:cxn ang="0">
                  <a:pos x="113" y="132"/>
                </a:cxn>
                <a:cxn ang="0">
                  <a:pos x="116" y="131"/>
                </a:cxn>
                <a:cxn ang="0">
                  <a:pos x="117" y="131"/>
                </a:cxn>
                <a:cxn ang="0">
                  <a:pos x="117" y="136"/>
                </a:cxn>
                <a:cxn ang="0">
                  <a:pos x="116" y="136"/>
                </a:cxn>
                <a:cxn ang="0">
                  <a:pos x="115" y="136"/>
                </a:cxn>
                <a:cxn ang="0">
                  <a:pos x="89" y="142"/>
                </a:cxn>
                <a:cxn ang="0">
                  <a:pos x="87" y="146"/>
                </a:cxn>
                <a:cxn ang="0">
                  <a:pos x="85" y="145"/>
                </a:cxn>
                <a:cxn ang="0">
                  <a:pos x="82" y="144"/>
                </a:cxn>
                <a:cxn ang="0">
                  <a:pos x="79" y="141"/>
                </a:cxn>
                <a:cxn ang="0">
                  <a:pos x="77" y="137"/>
                </a:cxn>
                <a:cxn ang="0">
                  <a:pos x="80" y="133"/>
                </a:cxn>
                <a:cxn ang="0">
                  <a:pos x="84" y="130"/>
                </a:cxn>
                <a:cxn ang="0">
                  <a:pos x="88" y="134"/>
                </a:cxn>
                <a:cxn ang="0">
                  <a:pos x="90" y="138"/>
                </a:cxn>
                <a:cxn ang="0">
                  <a:pos x="58" y="152"/>
                </a:cxn>
                <a:cxn ang="0">
                  <a:pos x="44" y="149"/>
                </a:cxn>
                <a:cxn ang="0">
                  <a:pos x="60" y="158"/>
                </a:cxn>
                <a:cxn ang="0">
                  <a:pos x="116" y="142"/>
                </a:cxn>
                <a:cxn ang="0">
                  <a:pos x="111" y="149"/>
                </a:cxn>
                <a:cxn ang="0">
                  <a:pos x="106" y="153"/>
                </a:cxn>
                <a:cxn ang="0">
                  <a:pos x="97" y="159"/>
                </a:cxn>
                <a:cxn ang="0">
                  <a:pos x="100" y="140"/>
                </a:cxn>
                <a:cxn ang="0">
                  <a:pos x="113" y="142"/>
                </a:cxn>
                <a:cxn ang="0">
                  <a:pos x="100" y="140"/>
                </a:cxn>
                <a:cxn ang="0">
                  <a:pos x="61" y="149"/>
                </a:cxn>
                <a:cxn ang="0">
                  <a:pos x="77" y="151"/>
                </a:cxn>
                <a:cxn ang="0">
                  <a:pos x="88" y="173"/>
                </a:cxn>
                <a:cxn ang="0">
                  <a:pos x="83" y="153"/>
                </a:cxn>
              </a:cxnLst>
              <a:rect l="0" t="0" r="r" b="b"/>
              <a:pathLst>
                <a:path w="187" h="178">
                  <a:moveTo>
                    <a:pt x="30" y="150"/>
                  </a:moveTo>
                  <a:cubicBezTo>
                    <a:pt x="28" y="149"/>
                    <a:pt x="12" y="144"/>
                    <a:pt x="23" y="144"/>
                  </a:cubicBezTo>
                  <a:cubicBezTo>
                    <a:pt x="19" y="146"/>
                    <a:pt x="12" y="145"/>
                    <a:pt x="18" y="141"/>
                  </a:cubicBezTo>
                  <a:cubicBezTo>
                    <a:pt x="21" y="139"/>
                    <a:pt x="9" y="142"/>
                    <a:pt x="14" y="136"/>
                  </a:cubicBezTo>
                  <a:cubicBezTo>
                    <a:pt x="0" y="136"/>
                    <a:pt x="10" y="127"/>
                    <a:pt x="3" y="118"/>
                  </a:cubicBezTo>
                  <a:cubicBezTo>
                    <a:pt x="8" y="118"/>
                    <a:pt x="7" y="113"/>
                    <a:pt x="8" y="108"/>
                  </a:cubicBezTo>
                  <a:cubicBezTo>
                    <a:pt x="11" y="116"/>
                    <a:pt x="10" y="104"/>
                    <a:pt x="12" y="104"/>
                  </a:cubicBezTo>
                  <a:cubicBezTo>
                    <a:pt x="15" y="104"/>
                    <a:pt x="24" y="105"/>
                    <a:pt x="25" y="99"/>
                  </a:cubicBezTo>
                  <a:cubicBezTo>
                    <a:pt x="25" y="99"/>
                    <a:pt x="30" y="105"/>
                    <a:pt x="33" y="102"/>
                  </a:cubicBezTo>
                  <a:cubicBezTo>
                    <a:pt x="37" y="98"/>
                    <a:pt x="43" y="94"/>
                    <a:pt x="31" y="87"/>
                  </a:cubicBezTo>
                  <a:cubicBezTo>
                    <a:pt x="30" y="87"/>
                    <a:pt x="28" y="83"/>
                    <a:pt x="28" y="83"/>
                  </a:cubicBezTo>
                  <a:cubicBezTo>
                    <a:pt x="27" y="81"/>
                    <a:pt x="10" y="78"/>
                    <a:pt x="21" y="75"/>
                  </a:cubicBezTo>
                  <a:cubicBezTo>
                    <a:pt x="17" y="80"/>
                    <a:pt x="14" y="79"/>
                    <a:pt x="15" y="73"/>
                  </a:cubicBezTo>
                  <a:cubicBezTo>
                    <a:pt x="13" y="74"/>
                    <a:pt x="15" y="70"/>
                    <a:pt x="15" y="68"/>
                  </a:cubicBezTo>
                  <a:cubicBezTo>
                    <a:pt x="14" y="71"/>
                    <a:pt x="9" y="67"/>
                    <a:pt x="12" y="64"/>
                  </a:cubicBezTo>
                  <a:cubicBezTo>
                    <a:pt x="14" y="62"/>
                    <a:pt x="17" y="58"/>
                    <a:pt x="11" y="56"/>
                  </a:cubicBezTo>
                  <a:cubicBezTo>
                    <a:pt x="13" y="56"/>
                    <a:pt x="15" y="58"/>
                    <a:pt x="15" y="55"/>
                  </a:cubicBezTo>
                  <a:cubicBezTo>
                    <a:pt x="15" y="51"/>
                    <a:pt x="12" y="48"/>
                    <a:pt x="17" y="51"/>
                  </a:cubicBezTo>
                  <a:cubicBezTo>
                    <a:pt x="20" y="53"/>
                    <a:pt x="17" y="46"/>
                    <a:pt x="19" y="46"/>
                  </a:cubicBezTo>
                  <a:cubicBezTo>
                    <a:pt x="24" y="46"/>
                    <a:pt x="25" y="40"/>
                    <a:pt x="25" y="40"/>
                  </a:cubicBezTo>
                  <a:cubicBezTo>
                    <a:pt x="29" y="43"/>
                    <a:pt x="31" y="39"/>
                    <a:pt x="33" y="34"/>
                  </a:cubicBezTo>
                  <a:cubicBezTo>
                    <a:pt x="35" y="42"/>
                    <a:pt x="38" y="31"/>
                    <a:pt x="40" y="34"/>
                  </a:cubicBezTo>
                  <a:cubicBezTo>
                    <a:pt x="47" y="45"/>
                    <a:pt x="57" y="33"/>
                    <a:pt x="61" y="20"/>
                  </a:cubicBezTo>
                  <a:cubicBezTo>
                    <a:pt x="61" y="21"/>
                    <a:pt x="62" y="22"/>
                    <a:pt x="63" y="21"/>
                  </a:cubicBezTo>
                  <a:cubicBezTo>
                    <a:pt x="63" y="20"/>
                    <a:pt x="65" y="10"/>
                    <a:pt x="66" y="15"/>
                  </a:cubicBezTo>
                  <a:cubicBezTo>
                    <a:pt x="67" y="19"/>
                    <a:pt x="72" y="12"/>
                    <a:pt x="72" y="11"/>
                  </a:cubicBezTo>
                  <a:cubicBezTo>
                    <a:pt x="74" y="13"/>
                    <a:pt x="77" y="11"/>
                    <a:pt x="78" y="7"/>
                  </a:cubicBezTo>
                  <a:cubicBezTo>
                    <a:pt x="80" y="10"/>
                    <a:pt x="81" y="8"/>
                    <a:pt x="85" y="3"/>
                  </a:cubicBezTo>
                  <a:cubicBezTo>
                    <a:pt x="87" y="1"/>
                    <a:pt x="85" y="5"/>
                    <a:pt x="86" y="6"/>
                  </a:cubicBezTo>
                  <a:cubicBezTo>
                    <a:pt x="87" y="6"/>
                    <a:pt x="90" y="1"/>
                    <a:pt x="91" y="0"/>
                  </a:cubicBezTo>
                  <a:cubicBezTo>
                    <a:pt x="91" y="8"/>
                    <a:pt x="89" y="16"/>
                    <a:pt x="93" y="22"/>
                  </a:cubicBezTo>
                  <a:cubicBezTo>
                    <a:pt x="95" y="24"/>
                    <a:pt x="95" y="31"/>
                    <a:pt x="97" y="30"/>
                  </a:cubicBezTo>
                  <a:cubicBezTo>
                    <a:pt x="100" y="29"/>
                    <a:pt x="109" y="26"/>
                    <a:pt x="104" y="34"/>
                  </a:cubicBezTo>
                  <a:cubicBezTo>
                    <a:pt x="107" y="33"/>
                    <a:pt x="112" y="30"/>
                    <a:pt x="115" y="33"/>
                  </a:cubicBezTo>
                  <a:cubicBezTo>
                    <a:pt x="116" y="35"/>
                    <a:pt x="116" y="30"/>
                    <a:pt x="119" y="30"/>
                  </a:cubicBezTo>
                  <a:cubicBezTo>
                    <a:pt x="120" y="30"/>
                    <a:pt x="122" y="35"/>
                    <a:pt x="125" y="35"/>
                  </a:cubicBezTo>
                  <a:cubicBezTo>
                    <a:pt x="128" y="35"/>
                    <a:pt x="132" y="32"/>
                    <a:pt x="133" y="37"/>
                  </a:cubicBezTo>
                  <a:cubicBezTo>
                    <a:pt x="134" y="34"/>
                    <a:pt x="146" y="30"/>
                    <a:pt x="142" y="36"/>
                  </a:cubicBezTo>
                  <a:cubicBezTo>
                    <a:pt x="148" y="34"/>
                    <a:pt x="154" y="25"/>
                    <a:pt x="148" y="38"/>
                  </a:cubicBezTo>
                  <a:cubicBezTo>
                    <a:pt x="148" y="38"/>
                    <a:pt x="153" y="47"/>
                    <a:pt x="146" y="50"/>
                  </a:cubicBezTo>
                  <a:cubicBezTo>
                    <a:pt x="152" y="50"/>
                    <a:pt x="151" y="62"/>
                    <a:pt x="151" y="63"/>
                  </a:cubicBezTo>
                  <a:cubicBezTo>
                    <a:pt x="150" y="68"/>
                    <a:pt x="150" y="68"/>
                    <a:pt x="154" y="70"/>
                  </a:cubicBezTo>
                  <a:cubicBezTo>
                    <a:pt x="158" y="72"/>
                    <a:pt x="151" y="77"/>
                    <a:pt x="153" y="80"/>
                  </a:cubicBezTo>
                  <a:cubicBezTo>
                    <a:pt x="153" y="78"/>
                    <a:pt x="156" y="77"/>
                    <a:pt x="154" y="82"/>
                  </a:cubicBezTo>
                  <a:cubicBezTo>
                    <a:pt x="147" y="93"/>
                    <a:pt x="153" y="85"/>
                    <a:pt x="153" y="92"/>
                  </a:cubicBezTo>
                  <a:cubicBezTo>
                    <a:pt x="153" y="96"/>
                    <a:pt x="152" y="108"/>
                    <a:pt x="161" y="103"/>
                  </a:cubicBezTo>
                  <a:cubicBezTo>
                    <a:pt x="164" y="101"/>
                    <a:pt x="178" y="92"/>
                    <a:pt x="172" y="103"/>
                  </a:cubicBezTo>
                  <a:cubicBezTo>
                    <a:pt x="173" y="102"/>
                    <a:pt x="181" y="95"/>
                    <a:pt x="181" y="97"/>
                  </a:cubicBezTo>
                  <a:cubicBezTo>
                    <a:pt x="182" y="108"/>
                    <a:pt x="173" y="102"/>
                    <a:pt x="182" y="105"/>
                  </a:cubicBezTo>
                  <a:cubicBezTo>
                    <a:pt x="186" y="106"/>
                    <a:pt x="183" y="104"/>
                    <a:pt x="185" y="110"/>
                  </a:cubicBezTo>
                  <a:cubicBezTo>
                    <a:pt x="185" y="109"/>
                    <a:pt x="187" y="119"/>
                    <a:pt x="185" y="122"/>
                  </a:cubicBezTo>
                  <a:cubicBezTo>
                    <a:pt x="183" y="126"/>
                    <a:pt x="180" y="126"/>
                    <a:pt x="180" y="136"/>
                  </a:cubicBezTo>
                  <a:cubicBezTo>
                    <a:pt x="179" y="130"/>
                    <a:pt x="179" y="134"/>
                    <a:pt x="180" y="137"/>
                  </a:cubicBezTo>
                  <a:cubicBezTo>
                    <a:pt x="181" y="143"/>
                    <a:pt x="185" y="146"/>
                    <a:pt x="178" y="146"/>
                  </a:cubicBezTo>
                  <a:cubicBezTo>
                    <a:pt x="176" y="146"/>
                    <a:pt x="174" y="143"/>
                    <a:pt x="173" y="142"/>
                  </a:cubicBezTo>
                  <a:cubicBezTo>
                    <a:pt x="171" y="139"/>
                    <a:pt x="167" y="148"/>
                    <a:pt x="166" y="141"/>
                  </a:cubicBezTo>
                  <a:cubicBezTo>
                    <a:pt x="166" y="134"/>
                    <a:pt x="163" y="144"/>
                    <a:pt x="161" y="141"/>
                  </a:cubicBezTo>
                  <a:cubicBezTo>
                    <a:pt x="159" y="136"/>
                    <a:pt x="159" y="136"/>
                    <a:pt x="155" y="141"/>
                  </a:cubicBezTo>
                  <a:cubicBezTo>
                    <a:pt x="150" y="147"/>
                    <a:pt x="153" y="133"/>
                    <a:pt x="149" y="131"/>
                  </a:cubicBezTo>
                  <a:cubicBezTo>
                    <a:pt x="147" y="128"/>
                    <a:pt x="144" y="123"/>
                    <a:pt x="142" y="123"/>
                  </a:cubicBezTo>
                  <a:cubicBezTo>
                    <a:pt x="139" y="123"/>
                    <a:pt x="138" y="131"/>
                    <a:pt x="137" y="131"/>
                  </a:cubicBezTo>
                  <a:cubicBezTo>
                    <a:pt x="135" y="131"/>
                    <a:pt x="134" y="126"/>
                    <a:pt x="132" y="130"/>
                  </a:cubicBezTo>
                  <a:cubicBezTo>
                    <a:pt x="130" y="132"/>
                    <a:pt x="129" y="139"/>
                    <a:pt x="126" y="140"/>
                  </a:cubicBezTo>
                  <a:cubicBezTo>
                    <a:pt x="126" y="146"/>
                    <a:pt x="123" y="149"/>
                    <a:pt x="119" y="155"/>
                  </a:cubicBezTo>
                  <a:cubicBezTo>
                    <a:pt x="119" y="156"/>
                    <a:pt x="116" y="158"/>
                    <a:pt x="113" y="159"/>
                  </a:cubicBezTo>
                  <a:cubicBezTo>
                    <a:pt x="111" y="160"/>
                    <a:pt x="108" y="160"/>
                    <a:pt x="106" y="160"/>
                  </a:cubicBezTo>
                  <a:cubicBezTo>
                    <a:pt x="105" y="160"/>
                    <a:pt x="105" y="159"/>
                    <a:pt x="104" y="160"/>
                  </a:cubicBezTo>
                  <a:cubicBezTo>
                    <a:pt x="102" y="162"/>
                    <a:pt x="100" y="164"/>
                    <a:pt x="97" y="165"/>
                  </a:cubicBezTo>
                  <a:cubicBezTo>
                    <a:pt x="97" y="169"/>
                    <a:pt x="95" y="173"/>
                    <a:pt x="102" y="176"/>
                  </a:cubicBezTo>
                  <a:cubicBezTo>
                    <a:pt x="96" y="177"/>
                    <a:pt x="91" y="178"/>
                    <a:pt x="83" y="176"/>
                  </a:cubicBezTo>
                  <a:cubicBezTo>
                    <a:pt x="74" y="173"/>
                    <a:pt x="65" y="168"/>
                    <a:pt x="62" y="161"/>
                  </a:cubicBezTo>
                  <a:cubicBezTo>
                    <a:pt x="56" y="161"/>
                    <a:pt x="49" y="162"/>
                    <a:pt x="45" y="156"/>
                  </a:cubicBezTo>
                  <a:cubicBezTo>
                    <a:pt x="44" y="154"/>
                    <a:pt x="43" y="151"/>
                    <a:pt x="43" y="149"/>
                  </a:cubicBezTo>
                  <a:cubicBezTo>
                    <a:pt x="42" y="149"/>
                    <a:pt x="40" y="150"/>
                    <a:pt x="38" y="152"/>
                  </a:cubicBezTo>
                  <a:cubicBezTo>
                    <a:pt x="38" y="146"/>
                    <a:pt x="35" y="150"/>
                    <a:pt x="34" y="152"/>
                  </a:cubicBezTo>
                  <a:cubicBezTo>
                    <a:pt x="33" y="150"/>
                    <a:pt x="34" y="151"/>
                    <a:pt x="30" y="150"/>
                  </a:cubicBezTo>
                  <a:close/>
                  <a:moveTo>
                    <a:pt x="115" y="136"/>
                  </a:moveTo>
                  <a:cubicBezTo>
                    <a:pt x="115" y="136"/>
                    <a:pt x="114" y="136"/>
                    <a:pt x="114" y="136"/>
                  </a:cubicBezTo>
                  <a:cubicBezTo>
                    <a:pt x="114" y="135"/>
                    <a:pt x="114" y="135"/>
                    <a:pt x="113" y="135"/>
                  </a:cubicBezTo>
                  <a:cubicBezTo>
                    <a:pt x="113" y="135"/>
                    <a:pt x="113" y="135"/>
                    <a:pt x="113" y="134"/>
                  </a:cubicBezTo>
                  <a:cubicBezTo>
                    <a:pt x="113" y="134"/>
                    <a:pt x="112" y="133"/>
                    <a:pt x="112" y="133"/>
                  </a:cubicBezTo>
                  <a:cubicBezTo>
                    <a:pt x="112" y="133"/>
                    <a:pt x="111" y="132"/>
                    <a:pt x="112" y="132"/>
                  </a:cubicBezTo>
                  <a:cubicBezTo>
                    <a:pt x="112" y="132"/>
                    <a:pt x="113" y="132"/>
                    <a:pt x="113" y="132"/>
                  </a:cubicBezTo>
                  <a:cubicBezTo>
                    <a:pt x="113" y="132"/>
                    <a:pt x="113" y="132"/>
                    <a:pt x="113" y="132"/>
                  </a:cubicBezTo>
                  <a:cubicBezTo>
                    <a:pt x="113" y="132"/>
                    <a:pt x="114" y="132"/>
                    <a:pt x="114" y="131"/>
                  </a:cubicBezTo>
                  <a:cubicBezTo>
                    <a:pt x="114" y="131"/>
                    <a:pt x="115" y="131"/>
                    <a:pt x="116" y="131"/>
                  </a:cubicBezTo>
                  <a:cubicBezTo>
                    <a:pt x="116" y="131"/>
                    <a:pt x="116" y="131"/>
                    <a:pt x="116" y="131"/>
                  </a:cubicBezTo>
                  <a:cubicBezTo>
                    <a:pt x="116" y="131"/>
                    <a:pt x="117" y="131"/>
                    <a:pt x="117" y="131"/>
                  </a:cubicBezTo>
                  <a:cubicBezTo>
                    <a:pt x="117" y="131"/>
                    <a:pt x="117" y="131"/>
                    <a:pt x="117" y="131"/>
                  </a:cubicBezTo>
                  <a:cubicBezTo>
                    <a:pt x="117" y="131"/>
                    <a:pt x="117" y="131"/>
                    <a:pt x="117" y="131"/>
                  </a:cubicBezTo>
                  <a:cubicBezTo>
                    <a:pt x="118" y="131"/>
                    <a:pt x="117" y="132"/>
                    <a:pt x="117" y="133"/>
                  </a:cubicBezTo>
                  <a:cubicBezTo>
                    <a:pt x="118" y="134"/>
                    <a:pt x="118" y="134"/>
                    <a:pt x="118" y="135"/>
                  </a:cubicBezTo>
                  <a:cubicBezTo>
                    <a:pt x="118" y="136"/>
                    <a:pt x="118" y="136"/>
                    <a:pt x="117" y="136"/>
                  </a:cubicBezTo>
                  <a:cubicBezTo>
                    <a:pt x="117" y="136"/>
                    <a:pt x="117" y="136"/>
                    <a:pt x="117" y="137"/>
                  </a:cubicBezTo>
                  <a:cubicBezTo>
                    <a:pt x="117" y="137"/>
                    <a:pt x="117" y="137"/>
                    <a:pt x="117" y="137"/>
                  </a:cubicBezTo>
                  <a:cubicBezTo>
                    <a:pt x="116" y="137"/>
                    <a:pt x="116" y="136"/>
                    <a:pt x="116" y="136"/>
                  </a:cubicBezTo>
                  <a:cubicBezTo>
                    <a:pt x="116" y="136"/>
                    <a:pt x="116" y="136"/>
                    <a:pt x="116" y="136"/>
                  </a:cubicBezTo>
                  <a:cubicBezTo>
                    <a:pt x="115" y="137"/>
                    <a:pt x="115" y="137"/>
                    <a:pt x="115" y="137"/>
                  </a:cubicBezTo>
                  <a:cubicBezTo>
                    <a:pt x="115" y="137"/>
                    <a:pt x="115" y="137"/>
                    <a:pt x="115" y="136"/>
                  </a:cubicBezTo>
                  <a:close/>
                  <a:moveTo>
                    <a:pt x="90" y="138"/>
                  </a:moveTo>
                  <a:cubicBezTo>
                    <a:pt x="89" y="139"/>
                    <a:pt x="88" y="140"/>
                    <a:pt x="89" y="142"/>
                  </a:cubicBezTo>
                  <a:cubicBezTo>
                    <a:pt x="89" y="142"/>
                    <a:pt x="89" y="142"/>
                    <a:pt x="89" y="142"/>
                  </a:cubicBezTo>
                  <a:cubicBezTo>
                    <a:pt x="90" y="143"/>
                    <a:pt x="92" y="144"/>
                    <a:pt x="92" y="145"/>
                  </a:cubicBezTo>
                  <a:cubicBezTo>
                    <a:pt x="91" y="145"/>
                    <a:pt x="89" y="145"/>
                    <a:pt x="88" y="146"/>
                  </a:cubicBezTo>
                  <a:cubicBezTo>
                    <a:pt x="88" y="146"/>
                    <a:pt x="88" y="146"/>
                    <a:pt x="87" y="146"/>
                  </a:cubicBezTo>
                  <a:cubicBezTo>
                    <a:pt x="87" y="146"/>
                    <a:pt x="87" y="146"/>
                    <a:pt x="87" y="146"/>
                  </a:cubicBezTo>
                  <a:cubicBezTo>
                    <a:pt x="86" y="146"/>
                    <a:pt x="86" y="147"/>
                    <a:pt x="85" y="147"/>
                  </a:cubicBezTo>
                  <a:cubicBezTo>
                    <a:pt x="85" y="147"/>
                    <a:pt x="85" y="146"/>
                    <a:pt x="85" y="145"/>
                  </a:cubicBezTo>
                  <a:cubicBezTo>
                    <a:pt x="85" y="145"/>
                    <a:pt x="84" y="144"/>
                    <a:pt x="83" y="144"/>
                  </a:cubicBezTo>
                  <a:cubicBezTo>
                    <a:pt x="83" y="144"/>
                    <a:pt x="83" y="143"/>
                    <a:pt x="83" y="143"/>
                  </a:cubicBezTo>
                  <a:cubicBezTo>
                    <a:pt x="83" y="143"/>
                    <a:pt x="83" y="144"/>
                    <a:pt x="82" y="144"/>
                  </a:cubicBezTo>
                  <a:cubicBezTo>
                    <a:pt x="82" y="144"/>
                    <a:pt x="82" y="144"/>
                    <a:pt x="82" y="143"/>
                  </a:cubicBezTo>
                  <a:cubicBezTo>
                    <a:pt x="82" y="142"/>
                    <a:pt x="80" y="140"/>
                    <a:pt x="80" y="140"/>
                  </a:cubicBezTo>
                  <a:cubicBezTo>
                    <a:pt x="80" y="141"/>
                    <a:pt x="79" y="141"/>
                    <a:pt x="79" y="141"/>
                  </a:cubicBezTo>
                  <a:cubicBezTo>
                    <a:pt x="79" y="141"/>
                    <a:pt x="79" y="139"/>
                    <a:pt x="79" y="139"/>
                  </a:cubicBezTo>
                  <a:cubicBezTo>
                    <a:pt x="79" y="139"/>
                    <a:pt x="78" y="139"/>
                    <a:pt x="78" y="139"/>
                  </a:cubicBezTo>
                  <a:cubicBezTo>
                    <a:pt x="77" y="139"/>
                    <a:pt x="77" y="137"/>
                    <a:pt x="77" y="137"/>
                  </a:cubicBezTo>
                  <a:cubicBezTo>
                    <a:pt x="77" y="136"/>
                    <a:pt x="77" y="134"/>
                    <a:pt x="77" y="134"/>
                  </a:cubicBezTo>
                  <a:cubicBezTo>
                    <a:pt x="77" y="133"/>
                    <a:pt x="78" y="132"/>
                    <a:pt x="78" y="132"/>
                  </a:cubicBezTo>
                  <a:cubicBezTo>
                    <a:pt x="79" y="131"/>
                    <a:pt x="79" y="133"/>
                    <a:pt x="80" y="133"/>
                  </a:cubicBezTo>
                  <a:cubicBezTo>
                    <a:pt x="80" y="133"/>
                    <a:pt x="81" y="130"/>
                    <a:pt x="82" y="129"/>
                  </a:cubicBezTo>
                  <a:cubicBezTo>
                    <a:pt x="82" y="130"/>
                    <a:pt x="82" y="131"/>
                    <a:pt x="83" y="131"/>
                  </a:cubicBezTo>
                  <a:cubicBezTo>
                    <a:pt x="84" y="131"/>
                    <a:pt x="84" y="131"/>
                    <a:pt x="84" y="130"/>
                  </a:cubicBezTo>
                  <a:cubicBezTo>
                    <a:pt x="85" y="130"/>
                    <a:pt x="85" y="130"/>
                    <a:pt x="85" y="129"/>
                  </a:cubicBezTo>
                  <a:cubicBezTo>
                    <a:pt x="86" y="130"/>
                    <a:pt x="86" y="132"/>
                    <a:pt x="87" y="132"/>
                  </a:cubicBezTo>
                  <a:cubicBezTo>
                    <a:pt x="88" y="132"/>
                    <a:pt x="87" y="133"/>
                    <a:pt x="88" y="134"/>
                  </a:cubicBezTo>
                  <a:cubicBezTo>
                    <a:pt x="88" y="134"/>
                    <a:pt x="89" y="134"/>
                    <a:pt x="89" y="134"/>
                  </a:cubicBezTo>
                  <a:cubicBezTo>
                    <a:pt x="90" y="135"/>
                    <a:pt x="90" y="134"/>
                    <a:pt x="90" y="136"/>
                  </a:cubicBezTo>
                  <a:cubicBezTo>
                    <a:pt x="90" y="136"/>
                    <a:pt x="90" y="137"/>
                    <a:pt x="90" y="138"/>
                  </a:cubicBezTo>
                  <a:close/>
                  <a:moveTo>
                    <a:pt x="60" y="158"/>
                  </a:moveTo>
                  <a:cubicBezTo>
                    <a:pt x="60" y="156"/>
                    <a:pt x="60" y="153"/>
                    <a:pt x="59" y="151"/>
                  </a:cubicBezTo>
                  <a:cubicBezTo>
                    <a:pt x="59" y="151"/>
                    <a:pt x="58" y="152"/>
                    <a:pt x="58" y="152"/>
                  </a:cubicBezTo>
                  <a:cubicBezTo>
                    <a:pt x="56" y="152"/>
                    <a:pt x="53" y="143"/>
                    <a:pt x="51" y="151"/>
                  </a:cubicBezTo>
                  <a:cubicBezTo>
                    <a:pt x="49" y="156"/>
                    <a:pt x="47" y="150"/>
                    <a:pt x="47" y="147"/>
                  </a:cubicBezTo>
                  <a:cubicBezTo>
                    <a:pt x="46" y="149"/>
                    <a:pt x="45" y="149"/>
                    <a:pt x="44" y="149"/>
                  </a:cubicBezTo>
                  <a:cubicBezTo>
                    <a:pt x="45" y="149"/>
                    <a:pt x="45" y="150"/>
                    <a:pt x="45" y="150"/>
                  </a:cubicBezTo>
                  <a:cubicBezTo>
                    <a:pt x="45" y="152"/>
                    <a:pt x="46" y="155"/>
                    <a:pt x="47" y="156"/>
                  </a:cubicBezTo>
                  <a:cubicBezTo>
                    <a:pt x="52" y="159"/>
                    <a:pt x="56" y="159"/>
                    <a:pt x="60" y="158"/>
                  </a:cubicBezTo>
                  <a:close/>
                  <a:moveTo>
                    <a:pt x="126" y="139"/>
                  </a:moveTo>
                  <a:cubicBezTo>
                    <a:pt x="121" y="138"/>
                    <a:pt x="121" y="144"/>
                    <a:pt x="120" y="147"/>
                  </a:cubicBezTo>
                  <a:cubicBezTo>
                    <a:pt x="117" y="138"/>
                    <a:pt x="116" y="153"/>
                    <a:pt x="116" y="142"/>
                  </a:cubicBezTo>
                  <a:cubicBezTo>
                    <a:pt x="116" y="143"/>
                    <a:pt x="116" y="144"/>
                    <a:pt x="115" y="144"/>
                  </a:cubicBezTo>
                  <a:cubicBezTo>
                    <a:pt x="115" y="144"/>
                    <a:pt x="115" y="144"/>
                    <a:pt x="115" y="143"/>
                  </a:cubicBezTo>
                  <a:cubicBezTo>
                    <a:pt x="114" y="146"/>
                    <a:pt x="112" y="148"/>
                    <a:pt x="111" y="149"/>
                  </a:cubicBezTo>
                  <a:cubicBezTo>
                    <a:pt x="110" y="151"/>
                    <a:pt x="108" y="156"/>
                    <a:pt x="106" y="158"/>
                  </a:cubicBezTo>
                  <a:cubicBezTo>
                    <a:pt x="116" y="161"/>
                    <a:pt x="124" y="147"/>
                    <a:pt x="126" y="139"/>
                  </a:cubicBezTo>
                  <a:close/>
                  <a:moveTo>
                    <a:pt x="106" y="153"/>
                  </a:moveTo>
                  <a:cubicBezTo>
                    <a:pt x="106" y="152"/>
                    <a:pt x="106" y="152"/>
                    <a:pt x="106" y="151"/>
                  </a:cubicBezTo>
                  <a:cubicBezTo>
                    <a:pt x="106" y="147"/>
                    <a:pt x="104" y="141"/>
                    <a:pt x="100" y="141"/>
                  </a:cubicBezTo>
                  <a:cubicBezTo>
                    <a:pt x="97" y="139"/>
                    <a:pt x="96" y="154"/>
                    <a:pt x="97" y="159"/>
                  </a:cubicBezTo>
                  <a:cubicBezTo>
                    <a:pt x="100" y="159"/>
                    <a:pt x="104" y="157"/>
                    <a:pt x="105" y="154"/>
                  </a:cubicBezTo>
                  <a:cubicBezTo>
                    <a:pt x="105" y="154"/>
                    <a:pt x="106" y="153"/>
                    <a:pt x="106" y="153"/>
                  </a:cubicBezTo>
                  <a:close/>
                  <a:moveTo>
                    <a:pt x="100" y="140"/>
                  </a:moveTo>
                  <a:cubicBezTo>
                    <a:pt x="104" y="141"/>
                    <a:pt x="108" y="146"/>
                    <a:pt x="107" y="150"/>
                  </a:cubicBezTo>
                  <a:cubicBezTo>
                    <a:pt x="109" y="148"/>
                    <a:pt x="111" y="145"/>
                    <a:pt x="113" y="143"/>
                  </a:cubicBezTo>
                  <a:cubicBezTo>
                    <a:pt x="113" y="143"/>
                    <a:pt x="113" y="142"/>
                    <a:pt x="113" y="142"/>
                  </a:cubicBezTo>
                  <a:cubicBezTo>
                    <a:pt x="111" y="140"/>
                    <a:pt x="108" y="143"/>
                    <a:pt x="107" y="140"/>
                  </a:cubicBezTo>
                  <a:cubicBezTo>
                    <a:pt x="107" y="133"/>
                    <a:pt x="101" y="137"/>
                    <a:pt x="100" y="136"/>
                  </a:cubicBezTo>
                  <a:cubicBezTo>
                    <a:pt x="100" y="138"/>
                    <a:pt x="100" y="139"/>
                    <a:pt x="100" y="140"/>
                  </a:cubicBezTo>
                  <a:close/>
                  <a:moveTo>
                    <a:pt x="77" y="151"/>
                  </a:moveTo>
                  <a:cubicBezTo>
                    <a:pt x="74" y="147"/>
                    <a:pt x="71" y="144"/>
                    <a:pt x="70" y="147"/>
                  </a:cubicBezTo>
                  <a:cubicBezTo>
                    <a:pt x="67" y="136"/>
                    <a:pt x="64" y="144"/>
                    <a:pt x="61" y="149"/>
                  </a:cubicBezTo>
                  <a:cubicBezTo>
                    <a:pt x="61" y="151"/>
                    <a:pt x="61" y="152"/>
                    <a:pt x="61" y="154"/>
                  </a:cubicBezTo>
                  <a:cubicBezTo>
                    <a:pt x="64" y="163"/>
                    <a:pt x="67" y="164"/>
                    <a:pt x="73" y="168"/>
                  </a:cubicBezTo>
                  <a:cubicBezTo>
                    <a:pt x="73" y="165"/>
                    <a:pt x="75" y="156"/>
                    <a:pt x="77" y="151"/>
                  </a:cubicBezTo>
                  <a:close/>
                  <a:moveTo>
                    <a:pt x="78" y="152"/>
                  </a:moveTo>
                  <a:cubicBezTo>
                    <a:pt x="76" y="157"/>
                    <a:pt x="75" y="163"/>
                    <a:pt x="75" y="169"/>
                  </a:cubicBezTo>
                  <a:cubicBezTo>
                    <a:pt x="80" y="171"/>
                    <a:pt x="83" y="173"/>
                    <a:pt x="88" y="173"/>
                  </a:cubicBezTo>
                  <a:cubicBezTo>
                    <a:pt x="88" y="167"/>
                    <a:pt x="88" y="161"/>
                    <a:pt x="88" y="155"/>
                  </a:cubicBezTo>
                  <a:cubicBezTo>
                    <a:pt x="87" y="157"/>
                    <a:pt x="86" y="159"/>
                    <a:pt x="86" y="160"/>
                  </a:cubicBezTo>
                  <a:cubicBezTo>
                    <a:pt x="84" y="158"/>
                    <a:pt x="83" y="156"/>
                    <a:pt x="83" y="153"/>
                  </a:cubicBezTo>
                  <a:cubicBezTo>
                    <a:pt x="82" y="155"/>
                    <a:pt x="82" y="156"/>
                    <a:pt x="81" y="157"/>
                  </a:cubicBezTo>
                  <a:cubicBezTo>
                    <a:pt x="81" y="156"/>
                    <a:pt x="79" y="154"/>
                    <a:pt x="78" y="1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33"/>
            <p:cNvSpPr>
              <a:spLocks/>
            </p:cNvSpPr>
            <p:nvPr/>
          </p:nvSpPr>
          <p:spPr bwMode="auto">
            <a:xfrm>
              <a:off x="6395472" y="5202973"/>
              <a:ext cx="56981" cy="95147"/>
            </a:xfrm>
            <a:custGeom>
              <a:avLst/>
              <a:gdLst/>
              <a:ahLst/>
              <a:cxnLst>
                <a:cxn ang="0">
                  <a:pos x="10" y="39"/>
                </a:cxn>
                <a:cxn ang="0">
                  <a:pos x="4" y="34"/>
                </a:cxn>
                <a:cxn ang="0">
                  <a:pos x="2" y="32"/>
                </a:cxn>
                <a:cxn ang="0">
                  <a:pos x="1" y="30"/>
                </a:cxn>
                <a:cxn ang="0">
                  <a:pos x="2" y="21"/>
                </a:cxn>
                <a:cxn ang="0">
                  <a:pos x="4" y="21"/>
                </a:cxn>
                <a:cxn ang="0">
                  <a:pos x="8" y="15"/>
                </a:cxn>
                <a:cxn ang="0">
                  <a:pos x="10" y="11"/>
                </a:cxn>
                <a:cxn ang="0">
                  <a:pos x="12" y="9"/>
                </a:cxn>
                <a:cxn ang="0">
                  <a:pos x="14" y="9"/>
                </a:cxn>
                <a:cxn ang="0">
                  <a:pos x="20" y="3"/>
                </a:cxn>
                <a:cxn ang="0">
                  <a:pos x="22" y="4"/>
                </a:cxn>
                <a:cxn ang="0">
                  <a:pos x="26" y="3"/>
                </a:cxn>
                <a:cxn ang="0">
                  <a:pos x="30" y="5"/>
                </a:cxn>
                <a:cxn ang="0">
                  <a:pos x="33" y="7"/>
                </a:cxn>
                <a:cxn ang="0">
                  <a:pos x="36" y="9"/>
                </a:cxn>
                <a:cxn ang="0">
                  <a:pos x="37" y="14"/>
                </a:cxn>
                <a:cxn ang="0">
                  <a:pos x="36" y="18"/>
                </a:cxn>
                <a:cxn ang="0">
                  <a:pos x="39" y="20"/>
                </a:cxn>
                <a:cxn ang="0">
                  <a:pos x="41" y="23"/>
                </a:cxn>
                <a:cxn ang="0">
                  <a:pos x="39" y="25"/>
                </a:cxn>
                <a:cxn ang="0">
                  <a:pos x="41" y="30"/>
                </a:cxn>
                <a:cxn ang="0">
                  <a:pos x="39" y="31"/>
                </a:cxn>
                <a:cxn ang="0">
                  <a:pos x="38" y="34"/>
                </a:cxn>
                <a:cxn ang="0">
                  <a:pos x="35" y="33"/>
                </a:cxn>
                <a:cxn ang="0">
                  <a:pos x="34" y="38"/>
                </a:cxn>
                <a:cxn ang="0">
                  <a:pos x="32" y="37"/>
                </a:cxn>
                <a:cxn ang="0">
                  <a:pos x="30" y="40"/>
                </a:cxn>
                <a:cxn ang="0">
                  <a:pos x="27" y="42"/>
                </a:cxn>
                <a:cxn ang="0">
                  <a:pos x="24" y="43"/>
                </a:cxn>
                <a:cxn ang="0">
                  <a:pos x="22" y="41"/>
                </a:cxn>
                <a:cxn ang="0">
                  <a:pos x="22" y="41"/>
                </a:cxn>
                <a:cxn ang="0">
                  <a:pos x="21" y="50"/>
                </a:cxn>
                <a:cxn ang="0">
                  <a:pos x="20" y="62"/>
                </a:cxn>
                <a:cxn ang="0">
                  <a:pos x="23" y="71"/>
                </a:cxn>
                <a:cxn ang="0">
                  <a:pos x="35" y="75"/>
                </a:cxn>
                <a:cxn ang="0">
                  <a:pos x="22" y="75"/>
                </a:cxn>
                <a:cxn ang="0">
                  <a:pos x="9" y="75"/>
                </a:cxn>
                <a:cxn ang="0">
                  <a:pos x="19" y="72"/>
                </a:cxn>
                <a:cxn ang="0">
                  <a:pos x="17" y="62"/>
                </a:cxn>
                <a:cxn ang="0">
                  <a:pos x="19" y="51"/>
                </a:cxn>
                <a:cxn ang="0">
                  <a:pos x="20" y="42"/>
                </a:cxn>
                <a:cxn ang="0">
                  <a:pos x="18" y="40"/>
                </a:cxn>
                <a:cxn ang="0">
                  <a:pos x="15" y="39"/>
                </a:cxn>
                <a:cxn ang="0">
                  <a:pos x="10" y="39"/>
                </a:cxn>
              </a:cxnLst>
              <a:rect l="0" t="0" r="r" b="b"/>
              <a:pathLst>
                <a:path w="45" h="75">
                  <a:moveTo>
                    <a:pt x="10" y="39"/>
                  </a:moveTo>
                  <a:cubicBezTo>
                    <a:pt x="9" y="38"/>
                    <a:pt x="4" y="36"/>
                    <a:pt x="4" y="34"/>
                  </a:cubicBezTo>
                  <a:cubicBezTo>
                    <a:pt x="4" y="33"/>
                    <a:pt x="1" y="33"/>
                    <a:pt x="2" y="32"/>
                  </a:cubicBezTo>
                  <a:cubicBezTo>
                    <a:pt x="2" y="32"/>
                    <a:pt x="1" y="30"/>
                    <a:pt x="1" y="30"/>
                  </a:cubicBezTo>
                  <a:cubicBezTo>
                    <a:pt x="0" y="26"/>
                    <a:pt x="2" y="26"/>
                    <a:pt x="2" y="21"/>
                  </a:cubicBezTo>
                  <a:cubicBezTo>
                    <a:pt x="2" y="20"/>
                    <a:pt x="4" y="24"/>
                    <a:pt x="4" y="21"/>
                  </a:cubicBezTo>
                  <a:cubicBezTo>
                    <a:pt x="4" y="18"/>
                    <a:pt x="6" y="15"/>
                    <a:pt x="8" y="15"/>
                  </a:cubicBezTo>
                  <a:cubicBezTo>
                    <a:pt x="9" y="15"/>
                    <a:pt x="9" y="10"/>
                    <a:pt x="10" y="11"/>
                  </a:cubicBezTo>
                  <a:cubicBezTo>
                    <a:pt x="11" y="13"/>
                    <a:pt x="12" y="10"/>
                    <a:pt x="12" y="9"/>
                  </a:cubicBezTo>
                  <a:cubicBezTo>
                    <a:pt x="14" y="6"/>
                    <a:pt x="13" y="10"/>
                    <a:pt x="14" y="9"/>
                  </a:cubicBezTo>
                  <a:cubicBezTo>
                    <a:pt x="18" y="4"/>
                    <a:pt x="16" y="6"/>
                    <a:pt x="20" y="3"/>
                  </a:cubicBezTo>
                  <a:cubicBezTo>
                    <a:pt x="22" y="2"/>
                    <a:pt x="21" y="4"/>
                    <a:pt x="22" y="4"/>
                  </a:cubicBezTo>
                  <a:cubicBezTo>
                    <a:pt x="23" y="4"/>
                    <a:pt x="25" y="1"/>
                    <a:pt x="26" y="3"/>
                  </a:cubicBezTo>
                  <a:cubicBezTo>
                    <a:pt x="27" y="7"/>
                    <a:pt x="29" y="0"/>
                    <a:pt x="30" y="5"/>
                  </a:cubicBezTo>
                  <a:cubicBezTo>
                    <a:pt x="30" y="6"/>
                    <a:pt x="33" y="7"/>
                    <a:pt x="33" y="7"/>
                  </a:cubicBezTo>
                  <a:cubicBezTo>
                    <a:pt x="37" y="6"/>
                    <a:pt x="33" y="10"/>
                    <a:pt x="36" y="9"/>
                  </a:cubicBezTo>
                  <a:cubicBezTo>
                    <a:pt x="41" y="8"/>
                    <a:pt x="35" y="13"/>
                    <a:pt x="37" y="14"/>
                  </a:cubicBezTo>
                  <a:cubicBezTo>
                    <a:pt x="41" y="15"/>
                    <a:pt x="37" y="17"/>
                    <a:pt x="36" y="18"/>
                  </a:cubicBezTo>
                  <a:cubicBezTo>
                    <a:pt x="36" y="18"/>
                    <a:pt x="41" y="20"/>
                    <a:pt x="39" y="20"/>
                  </a:cubicBezTo>
                  <a:cubicBezTo>
                    <a:pt x="37" y="21"/>
                    <a:pt x="40" y="22"/>
                    <a:pt x="41" y="23"/>
                  </a:cubicBezTo>
                  <a:cubicBezTo>
                    <a:pt x="41" y="24"/>
                    <a:pt x="37" y="23"/>
                    <a:pt x="39" y="25"/>
                  </a:cubicBezTo>
                  <a:cubicBezTo>
                    <a:pt x="45" y="29"/>
                    <a:pt x="37" y="24"/>
                    <a:pt x="41" y="30"/>
                  </a:cubicBezTo>
                  <a:cubicBezTo>
                    <a:pt x="42" y="31"/>
                    <a:pt x="40" y="31"/>
                    <a:pt x="39" y="31"/>
                  </a:cubicBezTo>
                  <a:cubicBezTo>
                    <a:pt x="37" y="31"/>
                    <a:pt x="39" y="33"/>
                    <a:pt x="38" y="34"/>
                  </a:cubicBezTo>
                  <a:cubicBezTo>
                    <a:pt x="37" y="34"/>
                    <a:pt x="36" y="31"/>
                    <a:pt x="35" y="33"/>
                  </a:cubicBezTo>
                  <a:cubicBezTo>
                    <a:pt x="35" y="34"/>
                    <a:pt x="34" y="38"/>
                    <a:pt x="34" y="38"/>
                  </a:cubicBezTo>
                  <a:cubicBezTo>
                    <a:pt x="33" y="38"/>
                    <a:pt x="33" y="36"/>
                    <a:pt x="32" y="37"/>
                  </a:cubicBezTo>
                  <a:cubicBezTo>
                    <a:pt x="31" y="37"/>
                    <a:pt x="32" y="43"/>
                    <a:pt x="30" y="40"/>
                  </a:cubicBezTo>
                  <a:cubicBezTo>
                    <a:pt x="29" y="38"/>
                    <a:pt x="28" y="43"/>
                    <a:pt x="27" y="42"/>
                  </a:cubicBezTo>
                  <a:cubicBezTo>
                    <a:pt x="25" y="42"/>
                    <a:pt x="26" y="41"/>
                    <a:pt x="24" y="43"/>
                  </a:cubicBezTo>
                  <a:cubicBezTo>
                    <a:pt x="23" y="44"/>
                    <a:pt x="23" y="41"/>
                    <a:pt x="22" y="41"/>
                  </a:cubicBezTo>
                  <a:cubicBezTo>
                    <a:pt x="22" y="41"/>
                    <a:pt x="22" y="41"/>
                    <a:pt x="22" y="41"/>
                  </a:cubicBezTo>
                  <a:cubicBezTo>
                    <a:pt x="21" y="44"/>
                    <a:pt x="21" y="47"/>
                    <a:pt x="21" y="50"/>
                  </a:cubicBezTo>
                  <a:cubicBezTo>
                    <a:pt x="21" y="55"/>
                    <a:pt x="22" y="58"/>
                    <a:pt x="20" y="62"/>
                  </a:cubicBezTo>
                  <a:cubicBezTo>
                    <a:pt x="19" y="65"/>
                    <a:pt x="20" y="68"/>
                    <a:pt x="23" y="71"/>
                  </a:cubicBezTo>
                  <a:cubicBezTo>
                    <a:pt x="25" y="73"/>
                    <a:pt x="35" y="74"/>
                    <a:pt x="35" y="75"/>
                  </a:cubicBezTo>
                  <a:cubicBezTo>
                    <a:pt x="35" y="75"/>
                    <a:pt x="29" y="75"/>
                    <a:pt x="22" y="75"/>
                  </a:cubicBezTo>
                  <a:cubicBezTo>
                    <a:pt x="15" y="75"/>
                    <a:pt x="9" y="75"/>
                    <a:pt x="9" y="75"/>
                  </a:cubicBezTo>
                  <a:cubicBezTo>
                    <a:pt x="9" y="72"/>
                    <a:pt x="22" y="75"/>
                    <a:pt x="19" y="72"/>
                  </a:cubicBezTo>
                  <a:cubicBezTo>
                    <a:pt x="17" y="70"/>
                    <a:pt x="16" y="66"/>
                    <a:pt x="17" y="62"/>
                  </a:cubicBezTo>
                  <a:cubicBezTo>
                    <a:pt x="19" y="59"/>
                    <a:pt x="19" y="55"/>
                    <a:pt x="19" y="51"/>
                  </a:cubicBezTo>
                  <a:cubicBezTo>
                    <a:pt x="19" y="47"/>
                    <a:pt x="19" y="45"/>
                    <a:pt x="20" y="42"/>
                  </a:cubicBezTo>
                  <a:cubicBezTo>
                    <a:pt x="19" y="43"/>
                    <a:pt x="18" y="43"/>
                    <a:pt x="18" y="40"/>
                  </a:cubicBezTo>
                  <a:cubicBezTo>
                    <a:pt x="18" y="40"/>
                    <a:pt x="17" y="38"/>
                    <a:pt x="15" y="39"/>
                  </a:cubicBezTo>
                  <a:cubicBezTo>
                    <a:pt x="14" y="39"/>
                    <a:pt x="11" y="40"/>
                    <a:pt x="10"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34"/>
            <p:cNvSpPr>
              <a:spLocks/>
            </p:cNvSpPr>
            <p:nvPr/>
          </p:nvSpPr>
          <p:spPr bwMode="auto">
            <a:xfrm>
              <a:off x="6006820" y="5168570"/>
              <a:ext cx="58594" cy="95147"/>
            </a:xfrm>
            <a:custGeom>
              <a:avLst/>
              <a:gdLst/>
              <a:ahLst/>
              <a:cxnLst>
                <a:cxn ang="0">
                  <a:pos x="11" y="39"/>
                </a:cxn>
                <a:cxn ang="0">
                  <a:pos x="5" y="34"/>
                </a:cxn>
                <a:cxn ang="0">
                  <a:pos x="2" y="32"/>
                </a:cxn>
                <a:cxn ang="0">
                  <a:pos x="2" y="30"/>
                </a:cxn>
                <a:cxn ang="0">
                  <a:pos x="2" y="21"/>
                </a:cxn>
                <a:cxn ang="0">
                  <a:pos x="4" y="21"/>
                </a:cxn>
                <a:cxn ang="0">
                  <a:pos x="8" y="15"/>
                </a:cxn>
                <a:cxn ang="0">
                  <a:pos x="11" y="11"/>
                </a:cxn>
                <a:cxn ang="0">
                  <a:pos x="13" y="9"/>
                </a:cxn>
                <a:cxn ang="0">
                  <a:pos x="15" y="8"/>
                </a:cxn>
                <a:cxn ang="0">
                  <a:pos x="21" y="3"/>
                </a:cxn>
                <a:cxn ang="0">
                  <a:pos x="23" y="4"/>
                </a:cxn>
                <a:cxn ang="0">
                  <a:pos x="27" y="3"/>
                </a:cxn>
                <a:cxn ang="0">
                  <a:pos x="30" y="5"/>
                </a:cxn>
                <a:cxn ang="0">
                  <a:pos x="34" y="6"/>
                </a:cxn>
                <a:cxn ang="0">
                  <a:pos x="37" y="9"/>
                </a:cxn>
                <a:cxn ang="0">
                  <a:pos x="38" y="14"/>
                </a:cxn>
                <a:cxn ang="0">
                  <a:pos x="37" y="18"/>
                </a:cxn>
                <a:cxn ang="0">
                  <a:pos x="40" y="20"/>
                </a:cxn>
                <a:cxn ang="0">
                  <a:pos x="41" y="23"/>
                </a:cxn>
                <a:cxn ang="0">
                  <a:pos x="40" y="25"/>
                </a:cxn>
                <a:cxn ang="0">
                  <a:pos x="41" y="30"/>
                </a:cxn>
                <a:cxn ang="0">
                  <a:pos x="39" y="31"/>
                </a:cxn>
                <a:cxn ang="0">
                  <a:pos x="39" y="34"/>
                </a:cxn>
                <a:cxn ang="0">
                  <a:pos x="36" y="33"/>
                </a:cxn>
                <a:cxn ang="0">
                  <a:pos x="35" y="38"/>
                </a:cxn>
                <a:cxn ang="0">
                  <a:pos x="33" y="36"/>
                </a:cxn>
                <a:cxn ang="0">
                  <a:pos x="30" y="39"/>
                </a:cxn>
                <a:cxn ang="0">
                  <a:pos x="28" y="42"/>
                </a:cxn>
                <a:cxn ang="0">
                  <a:pos x="25" y="43"/>
                </a:cxn>
                <a:cxn ang="0">
                  <a:pos x="23" y="41"/>
                </a:cxn>
                <a:cxn ang="0">
                  <a:pos x="23" y="41"/>
                </a:cxn>
                <a:cxn ang="0">
                  <a:pos x="22" y="50"/>
                </a:cxn>
                <a:cxn ang="0">
                  <a:pos x="21" y="62"/>
                </a:cxn>
                <a:cxn ang="0">
                  <a:pos x="24" y="71"/>
                </a:cxn>
                <a:cxn ang="0">
                  <a:pos x="35" y="74"/>
                </a:cxn>
                <a:cxn ang="0">
                  <a:pos x="22" y="75"/>
                </a:cxn>
                <a:cxn ang="0">
                  <a:pos x="10" y="74"/>
                </a:cxn>
                <a:cxn ang="0">
                  <a:pos x="20" y="72"/>
                </a:cxn>
                <a:cxn ang="0">
                  <a:pos x="18" y="62"/>
                </a:cxn>
                <a:cxn ang="0">
                  <a:pos x="20" y="51"/>
                </a:cxn>
                <a:cxn ang="0">
                  <a:pos x="20" y="42"/>
                </a:cxn>
                <a:cxn ang="0">
                  <a:pos x="19" y="40"/>
                </a:cxn>
                <a:cxn ang="0">
                  <a:pos x="16" y="38"/>
                </a:cxn>
                <a:cxn ang="0">
                  <a:pos x="11" y="39"/>
                </a:cxn>
              </a:cxnLst>
              <a:rect l="0" t="0" r="r" b="b"/>
              <a:pathLst>
                <a:path w="46" h="75">
                  <a:moveTo>
                    <a:pt x="11" y="39"/>
                  </a:moveTo>
                  <a:cubicBezTo>
                    <a:pt x="10" y="38"/>
                    <a:pt x="4" y="36"/>
                    <a:pt x="5" y="34"/>
                  </a:cubicBezTo>
                  <a:cubicBezTo>
                    <a:pt x="5" y="33"/>
                    <a:pt x="2" y="33"/>
                    <a:pt x="2" y="32"/>
                  </a:cubicBezTo>
                  <a:cubicBezTo>
                    <a:pt x="3" y="32"/>
                    <a:pt x="2" y="30"/>
                    <a:pt x="2" y="30"/>
                  </a:cubicBezTo>
                  <a:cubicBezTo>
                    <a:pt x="0" y="26"/>
                    <a:pt x="2" y="25"/>
                    <a:pt x="2" y="21"/>
                  </a:cubicBezTo>
                  <a:cubicBezTo>
                    <a:pt x="2" y="20"/>
                    <a:pt x="4" y="23"/>
                    <a:pt x="4" y="21"/>
                  </a:cubicBezTo>
                  <a:cubicBezTo>
                    <a:pt x="5" y="18"/>
                    <a:pt x="6" y="15"/>
                    <a:pt x="8" y="15"/>
                  </a:cubicBezTo>
                  <a:cubicBezTo>
                    <a:pt x="10" y="15"/>
                    <a:pt x="10" y="10"/>
                    <a:pt x="11" y="11"/>
                  </a:cubicBezTo>
                  <a:cubicBezTo>
                    <a:pt x="12" y="12"/>
                    <a:pt x="12" y="10"/>
                    <a:pt x="13" y="9"/>
                  </a:cubicBezTo>
                  <a:cubicBezTo>
                    <a:pt x="14" y="6"/>
                    <a:pt x="13" y="10"/>
                    <a:pt x="15" y="8"/>
                  </a:cubicBezTo>
                  <a:cubicBezTo>
                    <a:pt x="19" y="4"/>
                    <a:pt x="17" y="6"/>
                    <a:pt x="21" y="3"/>
                  </a:cubicBezTo>
                  <a:cubicBezTo>
                    <a:pt x="23" y="2"/>
                    <a:pt x="22" y="4"/>
                    <a:pt x="23" y="4"/>
                  </a:cubicBezTo>
                  <a:cubicBezTo>
                    <a:pt x="24" y="4"/>
                    <a:pt x="26" y="1"/>
                    <a:pt x="27" y="3"/>
                  </a:cubicBezTo>
                  <a:cubicBezTo>
                    <a:pt x="28" y="7"/>
                    <a:pt x="30" y="0"/>
                    <a:pt x="30" y="5"/>
                  </a:cubicBezTo>
                  <a:cubicBezTo>
                    <a:pt x="30" y="6"/>
                    <a:pt x="34" y="6"/>
                    <a:pt x="34" y="6"/>
                  </a:cubicBezTo>
                  <a:cubicBezTo>
                    <a:pt x="38" y="6"/>
                    <a:pt x="34" y="10"/>
                    <a:pt x="37" y="9"/>
                  </a:cubicBezTo>
                  <a:cubicBezTo>
                    <a:pt x="42" y="7"/>
                    <a:pt x="36" y="13"/>
                    <a:pt x="38" y="14"/>
                  </a:cubicBezTo>
                  <a:cubicBezTo>
                    <a:pt x="42" y="15"/>
                    <a:pt x="37" y="17"/>
                    <a:pt x="37" y="18"/>
                  </a:cubicBezTo>
                  <a:cubicBezTo>
                    <a:pt x="37" y="18"/>
                    <a:pt x="42" y="19"/>
                    <a:pt x="40" y="20"/>
                  </a:cubicBezTo>
                  <a:cubicBezTo>
                    <a:pt x="38" y="21"/>
                    <a:pt x="41" y="21"/>
                    <a:pt x="41" y="23"/>
                  </a:cubicBezTo>
                  <a:cubicBezTo>
                    <a:pt x="42" y="24"/>
                    <a:pt x="38" y="23"/>
                    <a:pt x="40" y="25"/>
                  </a:cubicBezTo>
                  <a:cubicBezTo>
                    <a:pt x="46" y="29"/>
                    <a:pt x="38" y="24"/>
                    <a:pt x="41" y="30"/>
                  </a:cubicBezTo>
                  <a:cubicBezTo>
                    <a:pt x="42" y="31"/>
                    <a:pt x="41" y="31"/>
                    <a:pt x="39" y="31"/>
                  </a:cubicBezTo>
                  <a:cubicBezTo>
                    <a:pt x="38" y="31"/>
                    <a:pt x="39" y="33"/>
                    <a:pt x="39" y="34"/>
                  </a:cubicBezTo>
                  <a:cubicBezTo>
                    <a:pt x="38" y="34"/>
                    <a:pt x="37" y="31"/>
                    <a:pt x="36" y="33"/>
                  </a:cubicBezTo>
                  <a:cubicBezTo>
                    <a:pt x="36" y="34"/>
                    <a:pt x="35" y="38"/>
                    <a:pt x="35" y="38"/>
                  </a:cubicBezTo>
                  <a:cubicBezTo>
                    <a:pt x="34" y="38"/>
                    <a:pt x="34" y="36"/>
                    <a:pt x="33" y="36"/>
                  </a:cubicBezTo>
                  <a:cubicBezTo>
                    <a:pt x="32" y="37"/>
                    <a:pt x="32" y="43"/>
                    <a:pt x="30" y="39"/>
                  </a:cubicBezTo>
                  <a:cubicBezTo>
                    <a:pt x="29" y="38"/>
                    <a:pt x="29" y="43"/>
                    <a:pt x="28" y="42"/>
                  </a:cubicBezTo>
                  <a:cubicBezTo>
                    <a:pt x="26" y="41"/>
                    <a:pt x="27" y="41"/>
                    <a:pt x="25" y="43"/>
                  </a:cubicBezTo>
                  <a:cubicBezTo>
                    <a:pt x="24" y="43"/>
                    <a:pt x="24" y="41"/>
                    <a:pt x="23" y="41"/>
                  </a:cubicBezTo>
                  <a:cubicBezTo>
                    <a:pt x="23" y="41"/>
                    <a:pt x="23" y="41"/>
                    <a:pt x="23" y="41"/>
                  </a:cubicBezTo>
                  <a:cubicBezTo>
                    <a:pt x="22" y="44"/>
                    <a:pt x="22" y="46"/>
                    <a:pt x="22" y="50"/>
                  </a:cubicBezTo>
                  <a:cubicBezTo>
                    <a:pt x="22" y="54"/>
                    <a:pt x="23" y="58"/>
                    <a:pt x="21" y="62"/>
                  </a:cubicBezTo>
                  <a:cubicBezTo>
                    <a:pt x="20" y="65"/>
                    <a:pt x="21" y="68"/>
                    <a:pt x="24" y="71"/>
                  </a:cubicBezTo>
                  <a:cubicBezTo>
                    <a:pt x="26" y="73"/>
                    <a:pt x="35" y="74"/>
                    <a:pt x="35" y="74"/>
                  </a:cubicBezTo>
                  <a:cubicBezTo>
                    <a:pt x="35" y="75"/>
                    <a:pt x="30" y="75"/>
                    <a:pt x="22" y="75"/>
                  </a:cubicBezTo>
                  <a:cubicBezTo>
                    <a:pt x="15" y="75"/>
                    <a:pt x="10" y="75"/>
                    <a:pt x="10" y="74"/>
                  </a:cubicBezTo>
                  <a:cubicBezTo>
                    <a:pt x="9" y="72"/>
                    <a:pt x="23" y="75"/>
                    <a:pt x="20" y="72"/>
                  </a:cubicBezTo>
                  <a:cubicBezTo>
                    <a:pt x="18" y="70"/>
                    <a:pt x="16" y="66"/>
                    <a:pt x="18" y="62"/>
                  </a:cubicBezTo>
                  <a:cubicBezTo>
                    <a:pt x="19" y="58"/>
                    <a:pt x="20" y="55"/>
                    <a:pt x="20" y="51"/>
                  </a:cubicBezTo>
                  <a:cubicBezTo>
                    <a:pt x="20" y="47"/>
                    <a:pt x="20" y="45"/>
                    <a:pt x="20" y="42"/>
                  </a:cubicBezTo>
                  <a:cubicBezTo>
                    <a:pt x="20" y="43"/>
                    <a:pt x="19" y="43"/>
                    <a:pt x="19" y="40"/>
                  </a:cubicBezTo>
                  <a:cubicBezTo>
                    <a:pt x="19" y="40"/>
                    <a:pt x="17" y="38"/>
                    <a:pt x="16" y="38"/>
                  </a:cubicBezTo>
                  <a:cubicBezTo>
                    <a:pt x="14" y="39"/>
                    <a:pt x="12" y="40"/>
                    <a:pt x="11"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6314301" y="5152443"/>
              <a:ext cx="86009" cy="143527"/>
            </a:xfrm>
            <a:custGeom>
              <a:avLst/>
              <a:gdLst/>
              <a:ahLst/>
              <a:cxnLst>
                <a:cxn ang="0">
                  <a:pos x="16" y="58"/>
                </a:cxn>
                <a:cxn ang="0">
                  <a:pos x="7" y="51"/>
                </a:cxn>
                <a:cxn ang="0">
                  <a:pos x="3" y="48"/>
                </a:cxn>
                <a:cxn ang="0">
                  <a:pos x="2" y="45"/>
                </a:cxn>
                <a:cxn ang="0">
                  <a:pos x="3" y="32"/>
                </a:cxn>
                <a:cxn ang="0">
                  <a:pos x="6" y="31"/>
                </a:cxn>
                <a:cxn ang="0">
                  <a:pos x="12" y="22"/>
                </a:cxn>
                <a:cxn ang="0">
                  <a:pos x="15" y="17"/>
                </a:cxn>
                <a:cxn ang="0">
                  <a:pos x="19" y="13"/>
                </a:cxn>
                <a:cxn ang="0">
                  <a:pos x="22" y="13"/>
                </a:cxn>
                <a:cxn ang="0">
                  <a:pos x="31" y="5"/>
                </a:cxn>
                <a:cxn ang="0">
                  <a:pos x="33" y="5"/>
                </a:cxn>
                <a:cxn ang="0">
                  <a:pos x="39" y="4"/>
                </a:cxn>
                <a:cxn ang="0">
                  <a:pos x="45" y="7"/>
                </a:cxn>
                <a:cxn ang="0">
                  <a:pos x="51" y="10"/>
                </a:cxn>
                <a:cxn ang="0">
                  <a:pos x="54" y="14"/>
                </a:cxn>
                <a:cxn ang="0">
                  <a:pos x="56" y="20"/>
                </a:cxn>
                <a:cxn ang="0">
                  <a:pos x="55" y="27"/>
                </a:cxn>
                <a:cxn ang="0">
                  <a:pos x="59" y="30"/>
                </a:cxn>
                <a:cxn ang="0">
                  <a:pos x="61" y="34"/>
                </a:cxn>
                <a:cxn ang="0">
                  <a:pos x="59" y="37"/>
                </a:cxn>
                <a:cxn ang="0">
                  <a:pos x="61" y="45"/>
                </a:cxn>
                <a:cxn ang="0">
                  <a:pos x="58" y="46"/>
                </a:cxn>
                <a:cxn ang="0">
                  <a:pos x="58" y="50"/>
                </a:cxn>
                <a:cxn ang="0">
                  <a:pos x="53" y="50"/>
                </a:cxn>
                <a:cxn ang="0">
                  <a:pos x="51" y="57"/>
                </a:cxn>
                <a:cxn ang="0">
                  <a:pos x="49" y="54"/>
                </a:cxn>
                <a:cxn ang="0">
                  <a:pos x="45" y="59"/>
                </a:cxn>
                <a:cxn ang="0">
                  <a:pos x="41" y="63"/>
                </a:cxn>
                <a:cxn ang="0">
                  <a:pos x="36" y="64"/>
                </a:cxn>
                <a:cxn ang="0">
                  <a:pos x="34" y="61"/>
                </a:cxn>
                <a:cxn ang="0">
                  <a:pos x="34" y="61"/>
                </a:cxn>
                <a:cxn ang="0">
                  <a:pos x="32" y="75"/>
                </a:cxn>
                <a:cxn ang="0">
                  <a:pos x="31" y="93"/>
                </a:cxn>
                <a:cxn ang="0">
                  <a:pos x="35" y="106"/>
                </a:cxn>
                <a:cxn ang="0">
                  <a:pos x="52" y="111"/>
                </a:cxn>
                <a:cxn ang="0">
                  <a:pos x="33" y="113"/>
                </a:cxn>
                <a:cxn ang="0">
                  <a:pos x="14" y="111"/>
                </a:cxn>
                <a:cxn ang="0">
                  <a:pos x="30" y="108"/>
                </a:cxn>
                <a:cxn ang="0">
                  <a:pos x="26" y="93"/>
                </a:cxn>
                <a:cxn ang="0">
                  <a:pos x="29" y="76"/>
                </a:cxn>
                <a:cxn ang="0">
                  <a:pos x="30" y="62"/>
                </a:cxn>
                <a:cxn ang="0">
                  <a:pos x="28" y="59"/>
                </a:cxn>
                <a:cxn ang="0">
                  <a:pos x="23" y="58"/>
                </a:cxn>
                <a:cxn ang="0">
                  <a:pos x="16" y="58"/>
                </a:cxn>
              </a:cxnLst>
              <a:rect l="0" t="0" r="r" b="b"/>
              <a:pathLst>
                <a:path w="68" h="113">
                  <a:moveTo>
                    <a:pt x="16" y="58"/>
                  </a:moveTo>
                  <a:cubicBezTo>
                    <a:pt x="14" y="56"/>
                    <a:pt x="6" y="53"/>
                    <a:pt x="7" y="51"/>
                  </a:cubicBezTo>
                  <a:cubicBezTo>
                    <a:pt x="7" y="49"/>
                    <a:pt x="3" y="49"/>
                    <a:pt x="3" y="48"/>
                  </a:cubicBezTo>
                  <a:cubicBezTo>
                    <a:pt x="3" y="48"/>
                    <a:pt x="2" y="45"/>
                    <a:pt x="2" y="45"/>
                  </a:cubicBezTo>
                  <a:cubicBezTo>
                    <a:pt x="0" y="39"/>
                    <a:pt x="3" y="38"/>
                    <a:pt x="3" y="32"/>
                  </a:cubicBezTo>
                  <a:cubicBezTo>
                    <a:pt x="3" y="30"/>
                    <a:pt x="6" y="35"/>
                    <a:pt x="6" y="31"/>
                  </a:cubicBezTo>
                  <a:cubicBezTo>
                    <a:pt x="6" y="27"/>
                    <a:pt x="9" y="23"/>
                    <a:pt x="12" y="22"/>
                  </a:cubicBezTo>
                  <a:cubicBezTo>
                    <a:pt x="14" y="22"/>
                    <a:pt x="14" y="15"/>
                    <a:pt x="15" y="17"/>
                  </a:cubicBezTo>
                  <a:cubicBezTo>
                    <a:pt x="18" y="19"/>
                    <a:pt x="18" y="15"/>
                    <a:pt x="19" y="13"/>
                  </a:cubicBezTo>
                  <a:cubicBezTo>
                    <a:pt x="21" y="8"/>
                    <a:pt x="20" y="15"/>
                    <a:pt x="22" y="13"/>
                  </a:cubicBezTo>
                  <a:cubicBezTo>
                    <a:pt x="28" y="6"/>
                    <a:pt x="25" y="9"/>
                    <a:pt x="31" y="5"/>
                  </a:cubicBezTo>
                  <a:cubicBezTo>
                    <a:pt x="33" y="3"/>
                    <a:pt x="32" y="5"/>
                    <a:pt x="33" y="5"/>
                  </a:cubicBezTo>
                  <a:cubicBezTo>
                    <a:pt x="35" y="5"/>
                    <a:pt x="38" y="2"/>
                    <a:pt x="39" y="4"/>
                  </a:cubicBezTo>
                  <a:cubicBezTo>
                    <a:pt x="41" y="10"/>
                    <a:pt x="44" y="0"/>
                    <a:pt x="45" y="7"/>
                  </a:cubicBezTo>
                  <a:cubicBezTo>
                    <a:pt x="45" y="8"/>
                    <a:pt x="50" y="10"/>
                    <a:pt x="51" y="10"/>
                  </a:cubicBezTo>
                  <a:cubicBezTo>
                    <a:pt x="56" y="9"/>
                    <a:pt x="50" y="15"/>
                    <a:pt x="54" y="14"/>
                  </a:cubicBezTo>
                  <a:cubicBezTo>
                    <a:pt x="62" y="11"/>
                    <a:pt x="53" y="20"/>
                    <a:pt x="56" y="20"/>
                  </a:cubicBezTo>
                  <a:cubicBezTo>
                    <a:pt x="63" y="22"/>
                    <a:pt x="55" y="25"/>
                    <a:pt x="55" y="27"/>
                  </a:cubicBezTo>
                  <a:cubicBezTo>
                    <a:pt x="55" y="27"/>
                    <a:pt x="62" y="29"/>
                    <a:pt x="59" y="30"/>
                  </a:cubicBezTo>
                  <a:cubicBezTo>
                    <a:pt x="57" y="31"/>
                    <a:pt x="61" y="32"/>
                    <a:pt x="61" y="34"/>
                  </a:cubicBezTo>
                  <a:cubicBezTo>
                    <a:pt x="62" y="36"/>
                    <a:pt x="56" y="35"/>
                    <a:pt x="59" y="37"/>
                  </a:cubicBezTo>
                  <a:cubicBezTo>
                    <a:pt x="68" y="43"/>
                    <a:pt x="56" y="36"/>
                    <a:pt x="61" y="45"/>
                  </a:cubicBezTo>
                  <a:cubicBezTo>
                    <a:pt x="63" y="47"/>
                    <a:pt x="61" y="46"/>
                    <a:pt x="58" y="46"/>
                  </a:cubicBezTo>
                  <a:cubicBezTo>
                    <a:pt x="56" y="46"/>
                    <a:pt x="58" y="50"/>
                    <a:pt x="58" y="50"/>
                  </a:cubicBezTo>
                  <a:cubicBezTo>
                    <a:pt x="57" y="51"/>
                    <a:pt x="55" y="47"/>
                    <a:pt x="53" y="50"/>
                  </a:cubicBezTo>
                  <a:cubicBezTo>
                    <a:pt x="53" y="51"/>
                    <a:pt x="52" y="57"/>
                    <a:pt x="51" y="57"/>
                  </a:cubicBezTo>
                  <a:cubicBezTo>
                    <a:pt x="51" y="57"/>
                    <a:pt x="50" y="54"/>
                    <a:pt x="49" y="54"/>
                  </a:cubicBezTo>
                  <a:cubicBezTo>
                    <a:pt x="47" y="55"/>
                    <a:pt x="48" y="64"/>
                    <a:pt x="45" y="59"/>
                  </a:cubicBezTo>
                  <a:cubicBezTo>
                    <a:pt x="43" y="57"/>
                    <a:pt x="43" y="64"/>
                    <a:pt x="41" y="63"/>
                  </a:cubicBezTo>
                  <a:cubicBezTo>
                    <a:pt x="38" y="62"/>
                    <a:pt x="40" y="61"/>
                    <a:pt x="36" y="64"/>
                  </a:cubicBezTo>
                  <a:cubicBezTo>
                    <a:pt x="35" y="65"/>
                    <a:pt x="36" y="61"/>
                    <a:pt x="34" y="61"/>
                  </a:cubicBezTo>
                  <a:cubicBezTo>
                    <a:pt x="34" y="61"/>
                    <a:pt x="34" y="61"/>
                    <a:pt x="34" y="61"/>
                  </a:cubicBezTo>
                  <a:cubicBezTo>
                    <a:pt x="33" y="65"/>
                    <a:pt x="32" y="69"/>
                    <a:pt x="32" y="75"/>
                  </a:cubicBezTo>
                  <a:cubicBezTo>
                    <a:pt x="32" y="81"/>
                    <a:pt x="34" y="86"/>
                    <a:pt x="31" y="93"/>
                  </a:cubicBezTo>
                  <a:cubicBezTo>
                    <a:pt x="29" y="98"/>
                    <a:pt x="31" y="102"/>
                    <a:pt x="35" y="106"/>
                  </a:cubicBezTo>
                  <a:cubicBezTo>
                    <a:pt x="39" y="109"/>
                    <a:pt x="52" y="111"/>
                    <a:pt x="52" y="111"/>
                  </a:cubicBezTo>
                  <a:cubicBezTo>
                    <a:pt x="52" y="112"/>
                    <a:pt x="44" y="113"/>
                    <a:pt x="33" y="113"/>
                  </a:cubicBezTo>
                  <a:cubicBezTo>
                    <a:pt x="22" y="113"/>
                    <a:pt x="14" y="112"/>
                    <a:pt x="14" y="111"/>
                  </a:cubicBezTo>
                  <a:cubicBezTo>
                    <a:pt x="14" y="108"/>
                    <a:pt x="34" y="112"/>
                    <a:pt x="30" y="108"/>
                  </a:cubicBezTo>
                  <a:cubicBezTo>
                    <a:pt x="26" y="104"/>
                    <a:pt x="24" y="98"/>
                    <a:pt x="26" y="93"/>
                  </a:cubicBezTo>
                  <a:cubicBezTo>
                    <a:pt x="28" y="87"/>
                    <a:pt x="29" y="82"/>
                    <a:pt x="29" y="76"/>
                  </a:cubicBezTo>
                  <a:cubicBezTo>
                    <a:pt x="29" y="71"/>
                    <a:pt x="29" y="67"/>
                    <a:pt x="30" y="62"/>
                  </a:cubicBezTo>
                  <a:cubicBezTo>
                    <a:pt x="29" y="64"/>
                    <a:pt x="28" y="65"/>
                    <a:pt x="28" y="59"/>
                  </a:cubicBezTo>
                  <a:cubicBezTo>
                    <a:pt x="28" y="59"/>
                    <a:pt x="25" y="56"/>
                    <a:pt x="23" y="58"/>
                  </a:cubicBezTo>
                  <a:cubicBezTo>
                    <a:pt x="21" y="58"/>
                    <a:pt x="17" y="60"/>
                    <a:pt x="16" y="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36"/>
            <p:cNvSpPr>
              <a:spLocks/>
            </p:cNvSpPr>
            <p:nvPr/>
          </p:nvSpPr>
          <p:spPr bwMode="auto">
            <a:xfrm>
              <a:off x="5369281" y="5008916"/>
              <a:ext cx="175243" cy="229536"/>
            </a:xfrm>
            <a:custGeom>
              <a:avLst/>
              <a:gdLst/>
              <a:ahLst/>
              <a:cxnLst>
                <a:cxn ang="0">
                  <a:pos x="23" y="99"/>
                </a:cxn>
                <a:cxn ang="0">
                  <a:pos x="21" y="90"/>
                </a:cxn>
                <a:cxn ang="0">
                  <a:pos x="20" y="81"/>
                </a:cxn>
                <a:cxn ang="0">
                  <a:pos x="28" y="63"/>
                </a:cxn>
                <a:cxn ang="0">
                  <a:pos x="33" y="52"/>
                </a:cxn>
                <a:cxn ang="0">
                  <a:pos x="45" y="39"/>
                </a:cxn>
                <a:cxn ang="0">
                  <a:pos x="67" y="0"/>
                </a:cxn>
                <a:cxn ang="0">
                  <a:pos x="82" y="28"/>
                </a:cxn>
                <a:cxn ang="0">
                  <a:pos x="85" y="34"/>
                </a:cxn>
                <a:cxn ang="0">
                  <a:pos x="86" y="43"/>
                </a:cxn>
                <a:cxn ang="0">
                  <a:pos x="91" y="50"/>
                </a:cxn>
                <a:cxn ang="0">
                  <a:pos x="98" y="54"/>
                </a:cxn>
                <a:cxn ang="0">
                  <a:pos x="101" y="59"/>
                </a:cxn>
                <a:cxn ang="0">
                  <a:pos x="103" y="75"/>
                </a:cxn>
                <a:cxn ang="0">
                  <a:pos x="103" y="82"/>
                </a:cxn>
                <a:cxn ang="0">
                  <a:pos x="103" y="90"/>
                </a:cxn>
                <a:cxn ang="0">
                  <a:pos x="98" y="97"/>
                </a:cxn>
                <a:cxn ang="0">
                  <a:pos x="102" y="107"/>
                </a:cxn>
                <a:cxn ang="0">
                  <a:pos x="117" y="119"/>
                </a:cxn>
                <a:cxn ang="0">
                  <a:pos x="128" y="138"/>
                </a:cxn>
                <a:cxn ang="0">
                  <a:pos x="121" y="153"/>
                </a:cxn>
                <a:cxn ang="0">
                  <a:pos x="138" y="157"/>
                </a:cxn>
                <a:cxn ang="0">
                  <a:pos x="100" y="164"/>
                </a:cxn>
                <a:cxn ang="0">
                  <a:pos x="81" y="166"/>
                </a:cxn>
                <a:cxn ang="0">
                  <a:pos x="71" y="180"/>
                </a:cxn>
                <a:cxn ang="0">
                  <a:pos x="50" y="179"/>
                </a:cxn>
                <a:cxn ang="0">
                  <a:pos x="56" y="165"/>
                </a:cxn>
                <a:cxn ang="0">
                  <a:pos x="38" y="168"/>
                </a:cxn>
                <a:cxn ang="0">
                  <a:pos x="29" y="164"/>
                </a:cxn>
                <a:cxn ang="0">
                  <a:pos x="0" y="158"/>
                </a:cxn>
                <a:cxn ang="0">
                  <a:pos x="14" y="140"/>
                </a:cxn>
                <a:cxn ang="0">
                  <a:pos x="8" y="133"/>
                </a:cxn>
                <a:cxn ang="0">
                  <a:pos x="5" y="125"/>
                </a:cxn>
                <a:cxn ang="0">
                  <a:pos x="20" y="115"/>
                </a:cxn>
                <a:cxn ang="0">
                  <a:pos x="17" y="111"/>
                </a:cxn>
                <a:cxn ang="0">
                  <a:pos x="14" y="100"/>
                </a:cxn>
              </a:cxnLst>
              <a:rect l="0" t="0" r="r" b="b"/>
              <a:pathLst>
                <a:path w="138" h="181">
                  <a:moveTo>
                    <a:pt x="14" y="100"/>
                  </a:moveTo>
                  <a:cubicBezTo>
                    <a:pt x="18" y="101"/>
                    <a:pt x="21" y="100"/>
                    <a:pt x="23" y="99"/>
                  </a:cubicBezTo>
                  <a:cubicBezTo>
                    <a:pt x="22" y="97"/>
                    <a:pt x="22" y="96"/>
                    <a:pt x="24" y="94"/>
                  </a:cubicBezTo>
                  <a:cubicBezTo>
                    <a:pt x="21" y="93"/>
                    <a:pt x="21" y="93"/>
                    <a:pt x="21" y="90"/>
                  </a:cubicBezTo>
                  <a:cubicBezTo>
                    <a:pt x="24" y="90"/>
                    <a:pt x="27" y="88"/>
                    <a:pt x="29" y="86"/>
                  </a:cubicBezTo>
                  <a:cubicBezTo>
                    <a:pt x="25" y="85"/>
                    <a:pt x="23" y="85"/>
                    <a:pt x="20" y="81"/>
                  </a:cubicBezTo>
                  <a:cubicBezTo>
                    <a:pt x="29" y="80"/>
                    <a:pt x="38" y="76"/>
                    <a:pt x="42" y="68"/>
                  </a:cubicBezTo>
                  <a:cubicBezTo>
                    <a:pt x="39" y="66"/>
                    <a:pt x="30" y="66"/>
                    <a:pt x="28" y="63"/>
                  </a:cubicBezTo>
                  <a:cubicBezTo>
                    <a:pt x="33" y="61"/>
                    <a:pt x="37" y="58"/>
                    <a:pt x="39" y="54"/>
                  </a:cubicBezTo>
                  <a:cubicBezTo>
                    <a:pt x="36" y="54"/>
                    <a:pt x="35" y="54"/>
                    <a:pt x="33" y="52"/>
                  </a:cubicBezTo>
                  <a:cubicBezTo>
                    <a:pt x="40" y="50"/>
                    <a:pt x="45" y="46"/>
                    <a:pt x="48" y="42"/>
                  </a:cubicBezTo>
                  <a:cubicBezTo>
                    <a:pt x="45" y="43"/>
                    <a:pt x="45" y="42"/>
                    <a:pt x="45" y="39"/>
                  </a:cubicBezTo>
                  <a:cubicBezTo>
                    <a:pt x="42" y="40"/>
                    <a:pt x="38" y="40"/>
                    <a:pt x="36" y="38"/>
                  </a:cubicBezTo>
                  <a:cubicBezTo>
                    <a:pt x="47" y="34"/>
                    <a:pt x="62" y="14"/>
                    <a:pt x="67" y="0"/>
                  </a:cubicBezTo>
                  <a:cubicBezTo>
                    <a:pt x="70" y="10"/>
                    <a:pt x="73" y="18"/>
                    <a:pt x="81" y="24"/>
                  </a:cubicBezTo>
                  <a:cubicBezTo>
                    <a:pt x="78" y="27"/>
                    <a:pt x="78" y="26"/>
                    <a:pt x="82" y="28"/>
                  </a:cubicBezTo>
                  <a:cubicBezTo>
                    <a:pt x="81" y="29"/>
                    <a:pt x="81" y="29"/>
                    <a:pt x="81" y="30"/>
                  </a:cubicBezTo>
                  <a:cubicBezTo>
                    <a:pt x="83" y="30"/>
                    <a:pt x="89" y="33"/>
                    <a:pt x="85" y="34"/>
                  </a:cubicBezTo>
                  <a:cubicBezTo>
                    <a:pt x="89" y="37"/>
                    <a:pt x="90" y="39"/>
                    <a:pt x="95" y="41"/>
                  </a:cubicBezTo>
                  <a:cubicBezTo>
                    <a:pt x="92" y="42"/>
                    <a:pt x="89" y="42"/>
                    <a:pt x="86" y="43"/>
                  </a:cubicBezTo>
                  <a:cubicBezTo>
                    <a:pt x="88" y="46"/>
                    <a:pt x="86" y="45"/>
                    <a:pt x="83" y="45"/>
                  </a:cubicBezTo>
                  <a:cubicBezTo>
                    <a:pt x="84" y="48"/>
                    <a:pt x="88" y="50"/>
                    <a:pt x="91" y="50"/>
                  </a:cubicBezTo>
                  <a:cubicBezTo>
                    <a:pt x="92" y="52"/>
                    <a:pt x="92" y="52"/>
                    <a:pt x="91" y="54"/>
                  </a:cubicBezTo>
                  <a:cubicBezTo>
                    <a:pt x="94" y="54"/>
                    <a:pt x="95" y="54"/>
                    <a:pt x="98" y="54"/>
                  </a:cubicBezTo>
                  <a:cubicBezTo>
                    <a:pt x="98" y="56"/>
                    <a:pt x="97" y="56"/>
                    <a:pt x="95" y="57"/>
                  </a:cubicBezTo>
                  <a:cubicBezTo>
                    <a:pt x="96" y="60"/>
                    <a:pt x="99" y="59"/>
                    <a:pt x="101" y="59"/>
                  </a:cubicBezTo>
                  <a:cubicBezTo>
                    <a:pt x="99" y="63"/>
                    <a:pt x="93" y="63"/>
                    <a:pt x="89" y="63"/>
                  </a:cubicBezTo>
                  <a:cubicBezTo>
                    <a:pt x="92" y="67"/>
                    <a:pt x="96" y="72"/>
                    <a:pt x="103" y="75"/>
                  </a:cubicBezTo>
                  <a:cubicBezTo>
                    <a:pt x="101" y="78"/>
                    <a:pt x="96" y="76"/>
                    <a:pt x="92" y="77"/>
                  </a:cubicBezTo>
                  <a:cubicBezTo>
                    <a:pt x="96" y="79"/>
                    <a:pt x="99" y="81"/>
                    <a:pt x="103" y="82"/>
                  </a:cubicBezTo>
                  <a:cubicBezTo>
                    <a:pt x="103" y="84"/>
                    <a:pt x="101" y="84"/>
                    <a:pt x="99" y="85"/>
                  </a:cubicBezTo>
                  <a:cubicBezTo>
                    <a:pt x="101" y="88"/>
                    <a:pt x="102" y="87"/>
                    <a:pt x="103" y="90"/>
                  </a:cubicBezTo>
                  <a:cubicBezTo>
                    <a:pt x="104" y="91"/>
                    <a:pt x="106" y="91"/>
                    <a:pt x="108" y="91"/>
                  </a:cubicBezTo>
                  <a:cubicBezTo>
                    <a:pt x="107" y="96"/>
                    <a:pt x="102" y="97"/>
                    <a:pt x="98" y="97"/>
                  </a:cubicBezTo>
                  <a:cubicBezTo>
                    <a:pt x="102" y="99"/>
                    <a:pt x="104" y="102"/>
                    <a:pt x="111" y="102"/>
                  </a:cubicBezTo>
                  <a:cubicBezTo>
                    <a:pt x="111" y="106"/>
                    <a:pt x="105" y="106"/>
                    <a:pt x="102" y="107"/>
                  </a:cubicBezTo>
                  <a:cubicBezTo>
                    <a:pt x="110" y="113"/>
                    <a:pt x="113" y="114"/>
                    <a:pt x="122" y="114"/>
                  </a:cubicBezTo>
                  <a:cubicBezTo>
                    <a:pt x="122" y="117"/>
                    <a:pt x="120" y="118"/>
                    <a:pt x="117" y="119"/>
                  </a:cubicBezTo>
                  <a:cubicBezTo>
                    <a:pt x="117" y="126"/>
                    <a:pt x="110" y="127"/>
                    <a:pt x="104" y="128"/>
                  </a:cubicBezTo>
                  <a:cubicBezTo>
                    <a:pt x="112" y="134"/>
                    <a:pt x="118" y="136"/>
                    <a:pt x="128" y="138"/>
                  </a:cubicBezTo>
                  <a:cubicBezTo>
                    <a:pt x="128" y="144"/>
                    <a:pt x="114" y="141"/>
                    <a:pt x="110" y="143"/>
                  </a:cubicBezTo>
                  <a:cubicBezTo>
                    <a:pt x="114" y="146"/>
                    <a:pt x="113" y="148"/>
                    <a:pt x="121" y="153"/>
                  </a:cubicBezTo>
                  <a:cubicBezTo>
                    <a:pt x="120" y="155"/>
                    <a:pt x="120" y="155"/>
                    <a:pt x="118" y="155"/>
                  </a:cubicBezTo>
                  <a:cubicBezTo>
                    <a:pt x="124" y="157"/>
                    <a:pt x="130" y="158"/>
                    <a:pt x="138" y="157"/>
                  </a:cubicBezTo>
                  <a:cubicBezTo>
                    <a:pt x="138" y="161"/>
                    <a:pt x="123" y="164"/>
                    <a:pt x="119" y="164"/>
                  </a:cubicBezTo>
                  <a:cubicBezTo>
                    <a:pt x="112" y="169"/>
                    <a:pt x="109" y="167"/>
                    <a:pt x="100" y="164"/>
                  </a:cubicBezTo>
                  <a:cubicBezTo>
                    <a:pt x="101" y="168"/>
                    <a:pt x="103" y="171"/>
                    <a:pt x="107" y="176"/>
                  </a:cubicBezTo>
                  <a:cubicBezTo>
                    <a:pt x="99" y="178"/>
                    <a:pt x="87" y="170"/>
                    <a:pt x="81" y="166"/>
                  </a:cubicBezTo>
                  <a:cubicBezTo>
                    <a:pt x="81" y="172"/>
                    <a:pt x="84" y="177"/>
                    <a:pt x="89" y="180"/>
                  </a:cubicBezTo>
                  <a:cubicBezTo>
                    <a:pt x="83" y="181"/>
                    <a:pt x="80" y="178"/>
                    <a:pt x="71" y="180"/>
                  </a:cubicBezTo>
                  <a:cubicBezTo>
                    <a:pt x="69" y="180"/>
                    <a:pt x="64" y="178"/>
                    <a:pt x="64" y="178"/>
                  </a:cubicBezTo>
                  <a:cubicBezTo>
                    <a:pt x="59" y="179"/>
                    <a:pt x="55" y="180"/>
                    <a:pt x="50" y="179"/>
                  </a:cubicBezTo>
                  <a:cubicBezTo>
                    <a:pt x="55" y="176"/>
                    <a:pt x="57" y="174"/>
                    <a:pt x="60" y="168"/>
                  </a:cubicBezTo>
                  <a:cubicBezTo>
                    <a:pt x="57" y="168"/>
                    <a:pt x="55" y="168"/>
                    <a:pt x="56" y="165"/>
                  </a:cubicBezTo>
                  <a:cubicBezTo>
                    <a:pt x="50" y="168"/>
                    <a:pt x="48" y="173"/>
                    <a:pt x="43" y="164"/>
                  </a:cubicBezTo>
                  <a:cubicBezTo>
                    <a:pt x="42" y="166"/>
                    <a:pt x="40" y="167"/>
                    <a:pt x="38" y="168"/>
                  </a:cubicBezTo>
                  <a:cubicBezTo>
                    <a:pt x="37" y="166"/>
                    <a:pt x="33" y="169"/>
                    <a:pt x="30" y="170"/>
                  </a:cubicBezTo>
                  <a:cubicBezTo>
                    <a:pt x="31" y="168"/>
                    <a:pt x="30" y="166"/>
                    <a:pt x="29" y="164"/>
                  </a:cubicBezTo>
                  <a:cubicBezTo>
                    <a:pt x="24" y="159"/>
                    <a:pt x="9" y="173"/>
                    <a:pt x="7" y="161"/>
                  </a:cubicBezTo>
                  <a:cubicBezTo>
                    <a:pt x="5" y="161"/>
                    <a:pt x="0" y="161"/>
                    <a:pt x="0" y="158"/>
                  </a:cubicBezTo>
                  <a:cubicBezTo>
                    <a:pt x="12" y="158"/>
                    <a:pt x="19" y="150"/>
                    <a:pt x="25" y="141"/>
                  </a:cubicBezTo>
                  <a:cubicBezTo>
                    <a:pt x="22" y="142"/>
                    <a:pt x="16" y="143"/>
                    <a:pt x="14" y="140"/>
                  </a:cubicBezTo>
                  <a:cubicBezTo>
                    <a:pt x="15" y="139"/>
                    <a:pt x="15" y="138"/>
                    <a:pt x="15" y="137"/>
                  </a:cubicBezTo>
                  <a:cubicBezTo>
                    <a:pt x="11" y="137"/>
                    <a:pt x="9" y="137"/>
                    <a:pt x="8" y="133"/>
                  </a:cubicBezTo>
                  <a:cubicBezTo>
                    <a:pt x="11" y="133"/>
                    <a:pt x="11" y="132"/>
                    <a:pt x="12" y="131"/>
                  </a:cubicBezTo>
                  <a:cubicBezTo>
                    <a:pt x="9" y="130"/>
                    <a:pt x="6" y="128"/>
                    <a:pt x="5" y="125"/>
                  </a:cubicBezTo>
                  <a:cubicBezTo>
                    <a:pt x="14" y="125"/>
                    <a:pt x="22" y="122"/>
                    <a:pt x="26" y="116"/>
                  </a:cubicBezTo>
                  <a:cubicBezTo>
                    <a:pt x="23" y="117"/>
                    <a:pt x="23" y="117"/>
                    <a:pt x="20" y="115"/>
                  </a:cubicBezTo>
                  <a:cubicBezTo>
                    <a:pt x="21" y="115"/>
                    <a:pt x="22" y="114"/>
                    <a:pt x="22" y="113"/>
                  </a:cubicBezTo>
                  <a:cubicBezTo>
                    <a:pt x="20" y="113"/>
                    <a:pt x="19" y="112"/>
                    <a:pt x="17" y="111"/>
                  </a:cubicBezTo>
                  <a:cubicBezTo>
                    <a:pt x="20" y="110"/>
                    <a:pt x="22" y="108"/>
                    <a:pt x="23" y="107"/>
                  </a:cubicBezTo>
                  <a:cubicBezTo>
                    <a:pt x="23" y="107"/>
                    <a:pt x="12" y="105"/>
                    <a:pt x="14" y="100"/>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37"/>
            <p:cNvSpPr>
              <a:spLocks/>
            </p:cNvSpPr>
            <p:nvPr/>
          </p:nvSpPr>
          <p:spPr bwMode="auto">
            <a:xfrm>
              <a:off x="5227367" y="5080948"/>
              <a:ext cx="132238" cy="174168"/>
            </a:xfrm>
            <a:custGeom>
              <a:avLst/>
              <a:gdLst/>
              <a:ahLst/>
              <a:cxnLst>
                <a:cxn ang="0">
                  <a:pos x="17" y="75"/>
                </a:cxn>
                <a:cxn ang="0">
                  <a:pos x="16" y="68"/>
                </a:cxn>
                <a:cxn ang="0">
                  <a:pos x="15" y="62"/>
                </a:cxn>
                <a:cxn ang="0">
                  <a:pos x="21" y="47"/>
                </a:cxn>
                <a:cxn ang="0">
                  <a:pos x="24" y="39"/>
                </a:cxn>
                <a:cxn ang="0">
                  <a:pos x="34" y="29"/>
                </a:cxn>
                <a:cxn ang="0">
                  <a:pos x="50" y="0"/>
                </a:cxn>
                <a:cxn ang="0">
                  <a:pos x="61" y="21"/>
                </a:cxn>
                <a:cxn ang="0">
                  <a:pos x="64" y="26"/>
                </a:cxn>
                <a:cxn ang="0">
                  <a:pos x="64" y="32"/>
                </a:cxn>
                <a:cxn ang="0">
                  <a:pos x="69" y="38"/>
                </a:cxn>
                <a:cxn ang="0">
                  <a:pos x="74" y="41"/>
                </a:cxn>
                <a:cxn ang="0">
                  <a:pos x="76" y="45"/>
                </a:cxn>
                <a:cxn ang="0">
                  <a:pos x="77" y="57"/>
                </a:cxn>
                <a:cxn ang="0">
                  <a:pos x="78" y="62"/>
                </a:cxn>
                <a:cxn ang="0">
                  <a:pos x="77" y="68"/>
                </a:cxn>
                <a:cxn ang="0">
                  <a:pos x="74" y="74"/>
                </a:cxn>
                <a:cxn ang="0">
                  <a:pos x="77" y="81"/>
                </a:cxn>
                <a:cxn ang="0">
                  <a:pos x="88" y="90"/>
                </a:cxn>
                <a:cxn ang="0">
                  <a:pos x="96" y="104"/>
                </a:cxn>
                <a:cxn ang="0">
                  <a:pos x="91" y="115"/>
                </a:cxn>
                <a:cxn ang="0">
                  <a:pos x="104" y="119"/>
                </a:cxn>
                <a:cxn ang="0">
                  <a:pos x="76" y="124"/>
                </a:cxn>
                <a:cxn ang="0">
                  <a:pos x="61" y="126"/>
                </a:cxn>
                <a:cxn ang="0">
                  <a:pos x="53" y="136"/>
                </a:cxn>
                <a:cxn ang="0">
                  <a:pos x="37" y="136"/>
                </a:cxn>
                <a:cxn ang="0">
                  <a:pos x="42" y="125"/>
                </a:cxn>
                <a:cxn ang="0">
                  <a:pos x="29" y="127"/>
                </a:cxn>
                <a:cxn ang="0">
                  <a:pos x="22" y="124"/>
                </a:cxn>
                <a:cxn ang="0">
                  <a:pos x="0" y="119"/>
                </a:cxn>
                <a:cxn ang="0">
                  <a:pos x="10" y="106"/>
                </a:cxn>
                <a:cxn ang="0">
                  <a:pos x="6" y="101"/>
                </a:cxn>
                <a:cxn ang="0">
                  <a:pos x="3" y="94"/>
                </a:cxn>
                <a:cxn ang="0">
                  <a:pos x="15" y="87"/>
                </a:cxn>
                <a:cxn ang="0">
                  <a:pos x="13" y="84"/>
                </a:cxn>
                <a:cxn ang="0">
                  <a:pos x="10" y="76"/>
                </a:cxn>
              </a:cxnLst>
              <a:rect l="0" t="0" r="r" b="b"/>
              <a:pathLst>
                <a:path w="104" h="137">
                  <a:moveTo>
                    <a:pt x="10" y="76"/>
                  </a:moveTo>
                  <a:cubicBezTo>
                    <a:pt x="14" y="76"/>
                    <a:pt x="16" y="76"/>
                    <a:pt x="17" y="75"/>
                  </a:cubicBezTo>
                  <a:cubicBezTo>
                    <a:pt x="16" y="73"/>
                    <a:pt x="16" y="73"/>
                    <a:pt x="18" y="71"/>
                  </a:cubicBezTo>
                  <a:cubicBezTo>
                    <a:pt x="16" y="70"/>
                    <a:pt x="15" y="70"/>
                    <a:pt x="16" y="68"/>
                  </a:cubicBezTo>
                  <a:cubicBezTo>
                    <a:pt x="18" y="68"/>
                    <a:pt x="20" y="67"/>
                    <a:pt x="22" y="65"/>
                  </a:cubicBezTo>
                  <a:cubicBezTo>
                    <a:pt x="18" y="64"/>
                    <a:pt x="17" y="64"/>
                    <a:pt x="15" y="62"/>
                  </a:cubicBezTo>
                  <a:cubicBezTo>
                    <a:pt x="21" y="61"/>
                    <a:pt x="29" y="57"/>
                    <a:pt x="32" y="52"/>
                  </a:cubicBezTo>
                  <a:cubicBezTo>
                    <a:pt x="29" y="50"/>
                    <a:pt x="22" y="50"/>
                    <a:pt x="21" y="47"/>
                  </a:cubicBezTo>
                  <a:cubicBezTo>
                    <a:pt x="25" y="46"/>
                    <a:pt x="28" y="44"/>
                    <a:pt x="29" y="41"/>
                  </a:cubicBezTo>
                  <a:cubicBezTo>
                    <a:pt x="27" y="41"/>
                    <a:pt x="26" y="41"/>
                    <a:pt x="24" y="39"/>
                  </a:cubicBezTo>
                  <a:cubicBezTo>
                    <a:pt x="30" y="38"/>
                    <a:pt x="33" y="35"/>
                    <a:pt x="36" y="32"/>
                  </a:cubicBezTo>
                  <a:cubicBezTo>
                    <a:pt x="34" y="32"/>
                    <a:pt x="33" y="32"/>
                    <a:pt x="34" y="29"/>
                  </a:cubicBezTo>
                  <a:cubicBezTo>
                    <a:pt x="32" y="30"/>
                    <a:pt x="29" y="30"/>
                    <a:pt x="27" y="29"/>
                  </a:cubicBezTo>
                  <a:cubicBezTo>
                    <a:pt x="35" y="25"/>
                    <a:pt x="47" y="11"/>
                    <a:pt x="50" y="0"/>
                  </a:cubicBezTo>
                  <a:cubicBezTo>
                    <a:pt x="53" y="7"/>
                    <a:pt x="55" y="14"/>
                    <a:pt x="61" y="18"/>
                  </a:cubicBezTo>
                  <a:cubicBezTo>
                    <a:pt x="58" y="20"/>
                    <a:pt x="58" y="20"/>
                    <a:pt x="61" y="21"/>
                  </a:cubicBezTo>
                  <a:cubicBezTo>
                    <a:pt x="61" y="22"/>
                    <a:pt x="61" y="22"/>
                    <a:pt x="61" y="23"/>
                  </a:cubicBezTo>
                  <a:cubicBezTo>
                    <a:pt x="62" y="23"/>
                    <a:pt x="67" y="25"/>
                    <a:pt x="64" y="26"/>
                  </a:cubicBezTo>
                  <a:cubicBezTo>
                    <a:pt x="67" y="28"/>
                    <a:pt x="68" y="29"/>
                    <a:pt x="72" y="31"/>
                  </a:cubicBezTo>
                  <a:cubicBezTo>
                    <a:pt x="69" y="32"/>
                    <a:pt x="67" y="32"/>
                    <a:pt x="64" y="32"/>
                  </a:cubicBezTo>
                  <a:cubicBezTo>
                    <a:pt x="66" y="34"/>
                    <a:pt x="64" y="34"/>
                    <a:pt x="62" y="34"/>
                  </a:cubicBezTo>
                  <a:cubicBezTo>
                    <a:pt x="63" y="37"/>
                    <a:pt x="67" y="38"/>
                    <a:pt x="69" y="38"/>
                  </a:cubicBezTo>
                  <a:cubicBezTo>
                    <a:pt x="69" y="39"/>
                    <a:pt x="69" y="39"/>
                    <a:pt x="69" y="40"/>
                  </a:cubicBezTo>
                  <a:cubicBezTo>
                    <a:pt x="71" y="40"/>
                    <a:pt x="72" y="41"/>
                    <a:pt x="74" y="41"/>
                  </a:cubicBezTo>
                  <a:cubicBezTo>
                    <a:pt x="74" y="42"/>
                    <a:pt x="73" y="42"/>
                    <a:pt x="72" y="43"/>
                  </a:cubicBezTo>
                  <a:cubicBezTo>
                    <a:pt x="73" y="45"/>
                    <a:pt x="74" y="45"/>
                    <a:pt x="76" y="45"/>
                  </a:cubicBezTo>
                  <a:cubicBezTo>
                    <a:pt x="75" y="48"/>
                    <a:pt x="70" y="48"/>
                    <a:pt x="67" y="48"/>
                  </a:cubicBezTo>
                  <a:cubicBezTo>
                    <a:pt x="69" y="51"/>
                    <a:pt x="72" y="54"/>
                    <a:pt x="77" y="57"/>
                  </a:cubicBezTo>
                  <a:cubicBezTo>
                    <a:pt x="76" y="59"/>
                    <a:pt x="72" y="58"/>
                    <a:pt x="70" y="58"/>
                  </a:cubicBezTo>
                  <a:cubicBezTo>
                    <a:pt x="72" y="59"/>
                    <a:pt x="74" y="61"/>
                    <a:pt x="78" y="62"/>
                  </a:cubicBezTo>
                  <a:cubicBezTo>
                    <a:pt x="77" y="64"/>
                    <a:pt x="76" y="63"/>
                    <a:pt x="75" y="64"/>
                  </a:cubicBezTo>
                  <a:cubicBezTo>
                    <a:pt x="76" y="66"/>
                    <a:pt x="77" y="66"/>
                    <a:pt x="77" y="68"/>
                  </a:cubicBezTo>
                  <a:cubicBezTo>
                    <a:pt x="79" y="69"/>
                    <a:pt x="80" y="69"/>
                    <a:pt x="81" y="69"/>
                  </a:cubicBezTo>
                  <a:cubicBezTo>
                    <a:pt x="81" y="73"/>
                    <a:pt x="77" y="73"/>
                    <a:pt x="74" y="74"/>
                  </a:cubicBezTo>
                  <a:cubicBezTo>
                    <a:pt x="77" y="75"/>
                    <a:pt x="78" y="77"/>
                    <a:pt x="84" y="77"/>
                  </a:cubicBezTo>
                  <a:cubicBezTo>
                    <a:pt x="84" y="80"/>
                    <a:pt x="79" y="80"/>
                    <a:pt x="77" y="81"/>
                  </a:cubicBezTo>
                  <a:cubicBezTo>
                    <a:pt x="83" y="85"/>
                    <a:pt x="85" y="86"/>
                    <a:pt x="92" y="86"/>
                  </a:cubicBezTo>
                  <a:cubicBezTo>
                    <a:pt x="92" y="88"/>
                    <a:pt x="90" y="89"/>
                    <a:pt x="88" y="90"/>
                  </a:cubicBezTo>
                  <a:cubicBezTo>
                    <a:pt x="88" y="96"/>
                    <a:pt x="83" y="96"/>
                    <a:pt x="78" y="96"/>
                  </a:cubicBezTo>
                  <a:cubicBezTo>
                    <a:pt x="84" y="102"/>
                    <a:pt x="89" y="103"/>
                    <a:pt x="96" y="104"/>
                  </a:cubicBezTo>
                  <a:cubicBezTo>
                    <a:pt x="96" y="109"/>
                    <a:pt x="86" y="107"/>
                    <a:pt x="83" y="108"/>
                  </a:cubicBezTo>
                  <a:cubicBezTo>
                    <a:pt x="86" y="110"/>
                    <a:pt x="85" y="112"/>
                    <a:pt x="91" y="115"/>
                  </a:cubicBezTo>
                  <a:cubicBezTo>
                    <a:pt x="91" y="117"/>
                    <a:pt x="90" y="117"/>
                    <a:pt x="89" y="117"/>
                  </a:cubicBezTo>
                  <a:cubicBezTo>
                    <a:pt x="94" y="118"/>
                    <a:pt x="98" y="119"/>
                    <a:pt x="104" y="119"/>
                  </a:cubicBezTo>
                  <a:cubicBezTo>
                    <a:pt x="104" y="122"/>
                    <a:pt x="93" y="124"/>
                    <a:pt x="90" y="124"/>
                  </a:cubicBezTo>
                  <a:cubicBezTo>
                    <a:pt x="84" y="127"/>
                    <a:pt x="82" y="126"/>
                    <a:pt x="76" y="124"/>
                  </a:cubicBezTo>
                  <a:cubicBezTo>
                    <a:pt x="76" y="127"/>
                    <a:pt x="78" y="129"/>
                    <a:pt x="81" y="133"/>
                  </a:cubicBezTo>
                  <a:cubicBezTo>
                    <a:pt x="75" y="135"/>
                    <a:pt x="65" y="129"/>
                    <a:pt x="61" y="126"/>
                  </a:cubicBezTo>
                  <a:cubicBezTo>
                    <a:pt x="61" y="130"/>
                    <a:pt x="63" y="134"/>
                    <a:pt x="67" y="136"/>
                  </a:cubicBezTo>
                  <a:cubicBezTo>
                    <a:pt x="62" y="137"/>
                    <a:pt x="60" y="135"/>
                    <a:pt x="53" y="136"/>
                  </a:cubicBezTo>
                  <a:cubicBezTo>
                    <a:pt x="52" y="136"/>
                    <a:pt x="48" y="135"/>
                    <a:pt x="48" y="135"/>
                  </a:cubicBezTo>
                  <a:cubicBezTo>
                    <a:pt x="44" y="135"/>
                    <a:pt x="41" y="136"/>
                    <a:pt x="37" y="136"/>
                  </a:cubicBezTo>
                  <a:cubicBezTo>
                    <a:pt x="41" y="133"/>
                    <a:pt x="43" y="132"/>
                    <a:pt x="45" y="127"/>
                  </a:cubicBezTo>
                  <a:cubicBezTo>
                    <a:pt x="43" y="127"/>
                    <a:pt x="42" y="127"/>
                    <a:pt x="42" y="125"/>
                  </a:cubicBezTo>
                  <a:cubicBezTo>
                    <a:pt x="38" y="127"/>
                    <a:pt x="36" y="131"/>
                    <a:pt x="32" y="124"/>
                  </a:cubicBezTo>
                  <a:cubicBezTo>
                    <a:pt x="31" y="125"/>
                    <a:pt x="30" y="126"/>
                    <a:pt x="29" y="127"/>
                  </a:cubicBezTo>
                  <a:cubicBezTo>
                    <a:pt x="27" y="126"/>
                    <a:pt x="25" y="128"/>
                    <a:pt x="23" y="128"/>
                  </a:cubicBezTo>
                  <a:cubicBezTo>
                    <a:pt x="23" y="127"/>
                    <a:pt x="22" y="125"/>
                    <a:pt x="22" y="124"/>
                  </a:cubicBezTo>
                  <a:cubicBezTo>
                    <a:pt x="18" y="120"/>
                    <a:pt x="7" y="131"/>
                    <a:pt x="5" y="122"/>
                  </a:cubicBezTo>
                  <a:cubicBezTo>
                    <a:pt x="3" y="122"/>
                    <a:pt x="0" y="122"/>
                    <a:pt x="0" y="119"/>
                  </a:cubicBezTo>
                  <a:cubicBezTo>
                    <a:pt x="9" y="119"/>
                    <a:pt x="14" y="113"/>
                    <a:pt x="19" y="107"/>
                  </a:cubicBezTo>
                  <a:cubicBezTo>
                    <a:pt x="16" y="107"/>
                    <a:pt x="12" y="108"/>
                    <a:pt x="10" y="106"/>
                  </a:cubicBezTo>
                  <a:cubicBezTo>
                    <a:pt x="11" y="105"/>
                    <a:pt x="11" y="104"/>
                    <a:pt x="11" y="104"/>
                  </a:cubicBezTo>
                  <a:cubicBezTo>
                    <a:pt x="8" y="103"/>
                    <a:pt x="6" y="104"/>
                    <a:pt x="6" y="101"/>
                  </a:cubicBezTo>
                  <a:cubicBezTo>
                    <a:pt x="8" y="101"/>
                    <a:pt x="8" y="100"/>
                    <a:pt x="9" y="99"/>
                  </a:cubicBezTo>
                  <a:cubicBezTo>
                    <a:pt x="6" y="98"/>
                    <a:pt x="5" y="97"/>
                    <a:pt x="3" y="94"/>
                  </a:cubicBezTo>
                  <a:cubicBezTo>
                    <a:pt x="11" y="94"/>
                    <a:pt x="16" y="92"/>
                    <a:pt x="20" y="88"/>
                  </a:cubicBezTo>
                  <a:cubicBezTo>
                    <a:pt x="17" y="88"/>
                    <a:pt x="17" y="89"/>
                    <a:pt x="15" y="87"/>
                  </a:cubicBezTo>
                  <a:cubicBezTo>
                    <a:pt x="16" y="87"/>
                    <a:pt x="16" y="86"/>
                    <a:pt x="16" y="86"/>
                  </a:cubicBezTo>
                  <a:cubicBezTo>
                    <a:pt x="15" y="85"/>
                    <a:pt x="14" y="85"/>
                    <a:pt x="13" y="84"/>
                  </a:cubicBezTo>
                  <a:cubicBezTo>
                    <a:pt x="15" y="83"/>
                    <a:pt x="16" y="82"/>
                    <a:pt x="17" y="80"/>
                  </a:cubicBezTo>
                  <a:cubicBezTo>
                    <a:pt x="17" y="80"/>
                    <a:pt x="9" y="79"/>
                    <a:pt x="10" y="7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8"/>
            <p:cNvSpPr>
              <a:spLocks/>
            </p:cNvSpPr>
            <p:nvPr/>
          </p:nvSpPr>
          <p:spPr bwMode="auto">
            <a:xfrm>
              <a:off x="5184362" y="5110514"/>
              <a:ext cx="115574" cy="152128"/>
            </a:xfrm>
            <a:custGeom>
              <a:avLst/>
              <a:gdLst/>
              <a:ahLst/>
              <a:cxnLst>
                <a:cxn ang="0">
                  <a:pos x="15" y="65"/>
                </a:cxn>
                <a:cxn ang="0">
                  <a:pos x="14" y="59"/>
                </a:cxn>
                <a:cxn ang="0">
                  <a:pos x="13" y="54"/>
                </a:cxn>
                <a:cxn ang="0">
                  <a:pos x="19" y="41"/>
                </a:cxn>
                <a:cxn ang="0">
                  <a:pos x="22" y="34"/>
                </a:cxn>
                <a:cxn ang="0">
                  <a:pos x="30" y="26"/>
                </a:cxn>
                <a:cxn ang="0">
                  <a:pos x="44" y="0"/>
                </a:cxn>
                <a:cxn ang="0">
                  <a:pos x="54" y="19"/>
                </a:cxn>
                <a:cxn ang="0">
                  <a:pos x="56" y="23"/>
                </a:cxn>
                <a:cxn ang="0">
                  <a:pos x="57" y="28"/>
                </a:cxn>
                <a:cxn ang="0">
                  <a:pos x="60" y="33"/>
                </a:cxn>
                <a:cxn ang="0">
                  <a:pos x="65" y="36"/>
                </a:cxn>
                <a:cxn ang="0">
                  <a:pos x="67" y="39"/>
                </a:cxn>
                <a:cxn ang="0">
                  <a:pos x="68" y="49"/>
                </a:cxn>
                <a:cxn ang="0">
                  <a:pos x="68" y="54"/>
                </a:cxn>
                <a:cxn ang="0">
                  <a:pos x="68" y="60"/>
                </a:cxn>
                <a:cxn ang="0">
                  <a:pos x="65" y="64"/>
                </a:cxn>
                <a:cxn ang="0">
                  <a:pos x="68" y="70"/>
                </a:cxn>
                <a:cxn ang="0">
                  <a:pos x="78" y="79"/>
                </a:cxn>
                <a:cxn ang="0">
                  <a:pos x="84" y="91"/>
                </a:cxn>
                <a:cxn ang="0">
                  <a:pos x="80" y="101"/>
                </a:cxn>
                <a:cxn ang="0">
                  <a:pos x="91" y="104"/>
                </a:cxn>
                <a:cxn ang="0">
                  <a:pos x="66" y="108"/>
                </a:cxn>
                <a:cxn ang="0">
                  <a:pos x="54" y="110"/>
                </a:cxn>
                <a:cxn ang="0">
                  <a:pos x="47" y="119"/>
                </a:cxn>
                <a:cxn ang="0">
                  <a:pos x="33" y="118"/>
                </a:cxn>
                <a:cxn ang="0">
                  <a:pos x="37" y="109"/>
                </a:cxn>
                <a:cxn ang="0">
                  <a:pos x="25" y="111"/>
                </a:cxn>
                <a:cxn ang="0">
                  <a:pos x="19" y="108"/>
                </a:cxn>
                <a:cxn ang="0">
                  <a:pos x="0" y="104"/>
                </a:cxn>
                <a:cxn ang="0">
                  <a:pos x="9" y="92"/>
                </a:cxn>
                <a:cxn ang="0">
                  <a:pos x="5" y="88"/>
                </a:cxn>
                <a:cxn ang="0">
                  <a:pos x="3" y="82"/>
                </a:cxn>
                <a:cxn ang="0">
                  <a:pos x="14" y="76"/>
                </a:cxn>
                <a:cxn ang="0">
                  <a:pos x="11" y="73"/>
                </a:cxn>
                <a:cxn ang="0">
                  <a:pos x="9" y="66"/>
                </a:cxn>
              </a:cxnLst>
              <a:rect l="0" t="0" r="r" b="b"/>
              <a:pathLst>
                <a:path w="91" h="120">
                  <a:moveTo>
                    <a:pt x="9" y="66"/>
                  </a:moveTo>
                  <a:cubicBezTo>
                    <a:pt x="12" y="66"/>
                    <a:pt x="14" y="66"/>
                    <a:pt x="15" y="65"/>
                  </a:cubicBezTo>
                  <a:cubicBezTo>
                    <a:pt x="14" y="64"/>
                    <a:pt x="15" y="63"/>
                    <a:pt x="16" y="62"/>
                  </a:cubicBezTo>
                  <a:cubicBezTo>
                    <a:pt x="14" y="61"/>
                    <a:pt x="14" y="61"/>
                    <a:pt x="14" y="59"/>
                  </a:cubicBezTo>
                  <a:cubicBezTo>
                    <a:pt x="16" y="59"/>
                    <a:pt x="18" y="58"/>
                    <a:pt x="19" y="57"/>
                  </a:cubicBezTo>
                  <a:cubicBezTo>
                    <a:pt x="16" y="56"/>
                    <a:pt x="15" y="56"/>
                    <a:pt x="13" y="54"/>
                  </a:cubicBezTo>
                  <a:cubicBezTo>
                    <a:pt x="19" y="53"/>
                    <a:pt x="25" y="50"/>
                    <a:pt x="28" y="45"/>
                  </a:cubicBezTo>
                  <a:cubicBezTo>
                    <a:pt x="26" y="44"/>
                    <a:pt x="20" y="43"/>
                    <a:pt x="19" y="41"/>
                  </a:cubicBezTo>
                  <a:cubicBezTo>
                    <a:pt x="22" y="40"/>
                    <a:pt x="25" y="38"/>
                    <a:pt x="26" y="36"/>
                  </a:cubicBezTo>
                  <a:cubicBezTo>
                    <a:pt x="24" y="36"/>
                    <a:pt x="23" y="35"/>
                    <a:pt x="22" y="34"/>
                  </a:cubicBezTo>
                  <a:cubicBezTo>
                    <a:pt x="26" y="33"/>
                    <a:pt x="30" y="30"/>
                    <a:pt x="32" y="28"/>
                  </a:cubicBezTo>
                  <a:cubicBezTo>
                    <a:pt x="30" y="28"/>
                    <a:pt x="30" y="28"/>
                    <a:pt x="30" y="26"/>
                  </a:cubicBezTo>
                  <a:cubicBezTo>
                    <a:pt x="28" y="26"/>
                    <a:pt x="25" y="27"/>
                    <a:pt x="24" y="25"/>
                  </a:cubicBezTo>
                  <a:cubicBezTo>
                    <a:pt x="31" y="22"/>
                    <a:pt x="41" y="9"/>
                    <a:pt x="44" y="0"/>
                  </a:cubicBezTo>
                  <a:cubicBezTo>
                    <a:pt x="46" y="6"/>
                    <a:pt x="48" y="12"/>
                    <a:pt x="54" y="16"/>
                  </a:cubicBezTo>
                  <a:cubicBezTo>
                    <a:pt x="51" y="18"/>
                    <a:pt x="51" y="17"/>
                    <a:pt x="54" y="19"/>
                  </a:cubicBezTo>
                  <a:cubicBezTo>
                    <a:pt x="54" y="19"/>
                    <a:pt x="54" y="19"/>
                    <a:pt x="54" y="20"/>
                  </a:cubicBezTo>
                  <a:cubicBezTo>
                    <a:pt x="55" y="20"/>
                    <a:pt x="59" y="21"/>
                    <a:pt x="56" y="23"/>
                  </a:cubicBezTo>
                  <a:cubicBezTo>
                    <a:pt x="59" y="25"/>
                    <a:pt x="60" y="26"/>
                    <a:pt x="63" y="27"/>
                  </a:cubicBezTo>
                  <a:cubicBezTo>
                    <a:pt x="61" y="28"/>
                    <a:pt x="59" y="28"/>
                    <a:pt x="57" y="28"/>
                  </a:cubicBezTo>
                  <a:cubicBezTo>
                    <a:pt x="58" y="30"/>
                    <a:pt x="56" y="30"/>
                    <a:pt x="55" y="30"/>
                  </a:cubicBezTo>
                  <a:cubicBezTo>
                    <a:pt x="55" y="32"/>
                    <a:pt x="58" y="33"/>
                    <a:pt x="60" y="33"/>
                  </a:cubicBezTo>
                  <a:cubicBezTo>
                    <a:pt x="61" y="34"/>
                    <a:pt x="61" y="34"/>
                    <a:pt x="60" y="35"/>
                  </a:cubicBezTo>
                  <a:cubicBezTo>
                    <a:pt x="62" y="35"/>
                    <a:pt x="63" y="36"/>
                    <a:pt x="65" y="36"/>
                  </a:cubicBezTo>
                  <a:cubicBezTo>
                    <a:pt x="65" y="37"/>
                    <a:pt x="64" y="37"/>
                    <a:pt x="63" y="38"/>
                  </a:cubicBezTo>
                  <a:cubicBezTo>
                    <a:pt x="64" y="39"/>
                    <a:pt x="65" y="39"/>
                    <a:pt x="67" y="39"/>
                  </a:cubicBezTo>
                  <a:cubicBezTo>
                    <a:pt x="66" y="42"/>
                    <a:pt x="61" y="42"/>
                    <a:pt x="59" y="42"/>
                  </a:cubicBezTo>
                  <a:cubicBezTo>
                    <a:pt x="61" y="44"/>
                    <a:pt x="63" y="47"/>
                    <a:pt x="68" y="49"/>
                  </a:cubicBezTo>
                  <a:cubicBezTo>
                    <a:pt x="67" y="52"/>
                    <a:pt x="63" y="50"/>
                    <a:pt x="61" y="51"/>
                  </a:cubicBezTo>
                  <a:cubicBezTo>
                    <a:pt x="63" y="52"/>
                    <a:pt x="65" y="53"/>
                    <a:pt x="68" y="54"/>
                  </a:cubicBezTo>
                  <a:cubicBezTo>
                    <a:pt x="68" y="55"/>
                    <a:pt x="67" y="55"/>
                    <a:pt x="65" y="56"/>
                  </a:cubicBezTo>
                  <a:cubicBezTo>
                    <a:pt x="67" y="58"/>
                    <a:pt x="67" y="57"/>
                    <a:pt x="68" y="60"/>
                  </a:cubicBezTo>
                  <a:cubicBezTo>
                    <a:pt x="69" y="60"/>
                    <a:pt x="70" y="60"/>
                    <a:pt x="71" y="60"/>
                  </a:cubicBezTo>
                  <a:cubicBezTo>
                    <a:pt x="71" y="63"/>
                    <a:pt x="68" y="64"/>
                    <a:pt x="65" y="64"/>
                  </a:cubicBezTo>
                  <a:cubicBezTo>
                    <a:pt x="67" y="65"/>
                    <a:pt x="69" y="67"/>
                    <a:pt x="74" y="67"/>
                  </a:cubicBezTo>
                  <a:cubicBezTo>
                    <a:pt x="73" y="70"/>
                    <a:pt x="70" y="70"/>
                    <a:pt x="68" y="70"/>
                  </a:cubicBezTo>
                  <a:cubicBezTo>
                    <a:pt x="73" y="74"/>
                    <a:pt x="75" y="75"/>
                    <a:pt x="80" y="75"/>
                  </a:cubicBezTo>
                  <a:cubicBezTo>
                    <a:pt x="80" y="77"/>
                    <a:pt x="79" y="78"/>
                    <a:pt x="78" y="79"/>
                  </a:cubicBezTo>
                  <a:cubicBezTo>
                    <a:pt x="78" y="83"/>
                    <a:pt x="73" y="84"/>
                    <a:pt x="69" y="84"/>
                  </a:cubicBezTo>
                  <a:cubicBezTo>
                    <a:pt x="74" y="89"/>
                    <a:pt x="78" y="90"/>
                    <a:pt x="84" y="91"/>
                  </a:cubicBezTo>
                  <a:cubicBezTo>
                    <a:pt x="84" y="95"/>
                    <a:pt x="75" y="93"/>
                    <a:pt x="73" y="94"/>
                  </a:cubicBezTo>
                  <a:cubicBezTo>
                    <a:pt x="75" y="96"/>
                    <a:pt x="75" y="98"/>
                    <a:pt x="80" y="101"/>
                  </a:cubicBezTo>
                  <a:cubicBezTo>
                    <a:pt x="79" y="102"/>
                    <a:pt x="79" y="102"/>
                    <a:pt x="78" y="102"/>
                  </a:cubicBezTo>
                  <a:cubicBezTo>
                    <a:pt x="82" y="103"/>
                    <a:pt x="86" y="104"/>
                    <a:pt x="91" y="104"/>
                  </a:cubicBezTo>
                  <a:cubicBezTo>
                    <a:pt x="91" y="106"/>
                    <a:pt x="81" y="108"/>
                    <a:pt x="78" y="108"/>
                  </a:cubicBezTo>
                  <a:cubicBezTo>
                    <a:pt x="74" y="111"/>
                    <a:pt x="72" y="110"/>
                    <a:pt x="66" y="108"/>
                  </a:cubicBezTo>
                  <a:cubicBezTo>
                    <a:pt x="67" y="111"/>
                    <a:pt x="68" y="113"/>
                    <a:pt x="71" y="116"/>
                  </a:cubicBezTo>
                  <a:cubicBezTo>
                    <a:pt x="66" y="118"/>
                    <a:pt x="57" y="112"/>
                    <a:pt x="54" y="110"/>
                  </a:cubicBezTo>
                  <a:cubicBezTo>
                    <a:pt x="54" y="114"/>
                    <a:pt x="55" y="117"/>
                    <a:pt x="59" y="119"/>
                  </a:cubicBezTo>
                  <a:cubicBezTo>
                    <a:pt x="55" y="120"/>
                    <a:pt x="53" y="118"/>
                    <a:pt x="47" y="119"/>
                  </a:cubicBezTo>
                  <a:cubicBezTo>
                    <a:pt x="45" y="119"/>
                    <a:pt x="42" y="117"/>
                    <a:pt x="42" y="117"/>
                  </a:cubicBezTo>
                  <a:cubicBezTo>
                    <a:pt x="39" y="118"/>
                    <a:pt x="36" y="119"/>
                    <a:pt x="33" y="118"/>
                  </a:cubicBezTo>
                  <a:cubicBezTo>
                    <a:pt x="36" y="116"/>
                    <a:pt x="38" y="115"/>
                    <a:pt x="39" y="111"/>
                  </a:cubicBezTo>
                  <a:cubicBezTo>
                    <a:pt x="37" y="111"/>
                    <a:pt x="37" y="111"/>
                    <a:pt x="37" y="109"/>
                  </a:cubicBezTo>
                  <a:cubicBezTo>
                    <a:pt x="33" y="111"/>
                    <a:pt x="32" y="114"/>
                    <a:pt x="29" y="108"/>
                  </a:cubicBezTo>
                  <a:cubicBezTo>
                    <a:pt x="28" y="109"/>
                    <a:pt x="27" y="110"/>
                    <a:pt x="25" y="111"/>
                  </a:cubicBezTo>
                  <a:cubicBezTo>
                    <a:pt x="24" y="110"/>
                    <a:pt x="22" y="112"/>
                    <a:pt x="20" y="112"/>
                  </a:cubicBezTo>
                  <a:cubicBezTo>
                    <a:pt x="20" y="111"/>
                    <a:pt x="20" y="109"/>
                    <a:pt x="19" y="108"/>
                  </a:cubicBezTo>
                  <a:cubicBezTo>
                    <a:pt x="16" y="105"/>
                    <a:pt x="6" y="114"/>
                    <a:pt x="5" y="106"/>
                  </a:cubicBezTo>
                  <a:cubicBezTo>
                    <a:pt x="3" y="106"/>
                    <a:pt x="0" y="106"/>
                    <a:pt x="0" y="104"/>
                  </a:cubicBezTo>
                  <a:cubicBezTo>
                    <a:pt x="8" y="104"/>
                    <a:pt x="12" y="99"/>
                    <a:pt x="17" y="93"/>
                  </a:cubicBezTo>
                  <a:cubicBezTo>
                    <a:pt x="14" y="93"/>
                    <a:pt x="11" y="94"/>
                    <a:pt x="9" y="92"/>
                  </a:cubicBezTo>
                  <a:cubicBezTo>
                    <a:pt x="10" y="92"/>
                    <a:pt x="10" y="91"/>
                    <a:pt x="10" y="90"/>
                  </a:cubicBezTo>
                  <a:cubicBezTo>
                    <a:pt x="8" y="90"/>
                    <a:pt x="6" y="90"/>
                    <a:pt x="5" y="88"/>
                  </a:cubicBezTo>
                  <a:cubicBezTo>
                    <a:pt x="7" y="88"/>
                    <a:pt x="8" y="87"/>
                    <a:pt x="8" y="86"/>
                  </a:cubicBezTo>
                  <a:cubicBezTo>
                    <a:pt x="6" y="86"/>
                    <a:pt x="4" y="85"/>
                    <a:pt x="3" y="82"/>
                  </a:cubicBezTo>
                  <a:cubicBezTo>
                    <a:pt x="10" y="82"/>
                    <a:pt x="14" y="81"/>
                    <a:pt x="17" y="77"/>
                  </a:cubicBezTo>
                  <a:cubicBezTo>
                    <a:pt x="16" y="77"/>
                    <a:pt x="15" y="77"/>
                    <a:pt x="14" y="76"/>
                  </a:cubicBezTo>
                  <a:cubicBezTo>
                    <a:pt x="14" y="76"/>
                    <a:pt x="14" y="75"/>
                    <a:pt x="14" y="75"/>
                  </a:cubicBezTo>
                  <a:cubicBezTo>
                    <a:pt x="13" y="74"/>
                    <a:pt x="12" y="74"/>
                    <a:pt x="11" y="73"/>
                  </a:cubicBezTo>
                  <a:cubicBezTo>
                    <a:pt x="13" y="72"/>
                    <a:pt x="14" y="72"/>
                    <a:pt x="15" y="70"/>
                  </a:cubicBezTo>
                  <a:cubicBezTo>
                    <a:pt x="15" y="70"/>
                    <a:pt x="8" y="69"/>
                    <a:pt x="9" y="6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9"/>
            <p:cNvSpPr>
              <a:spLocks/>
            </p:cNvSpPr>
            <p:nvPr/>
          </p:nvSpPr>
          <p:spPr bwMode="auto">
            <a:xfrm>
              <a:off x="5084915" y="5145992"/>
              <a:ext cx="89234" cy="117725"/>
            </a:xfrm>
            <a:custGeom>
              <a:avLst/>
              <a:gdLst/>
              <a:ahLst/>
              <a:cxnLst>
                <a:cxn ang="0">
                  <a:pos x="11" y="50"/>
                </a:cxn>
                <a:cxn ang="0">
                  <a:pos x="10" y="46"/>
                </a:cxn>
                <a:cxn ang="0">
                  <a:pos x="10" y="42"/>
                </a:cxn>
                <a:cxn ang="0">
                  <a:pos x="14" y="32"/>
                </a:cxn>
                <a:cxn ang="0">
                  <a:pos x="16" y="27"/>
                </a:cxn>
                <a:cxn ang="0">
                  <a:pos x="23" y="20"/>
                </a:cxn>
                <a:cxn ang="0">
                  <a:pos x="34" y="0"/>
                </a:cxn>
                <a:cxn ang="0">
                  <a:pos x="41" y="14"/>
                </a:cxn>
                <a:cxn ang="0">
                  <a:pos x="43" y="17"/>
                </a:cxn>
                <a:cxn ang="0">
                  <a:pos x="43" y="22"/>
                </a:cxn>
                <a:cxn ang="0">
                  <a:pos x="46" y="26"/>
                </a:cxn>
                <a:cxn ang="0">
                  <a:pos x="50" y="28"/>
                </a:cxn>
                <a:cxn ang="0">
                  <a:pos x="51" y="30"/>
                </a:cxn>
                <a:cxn ang="0">
                  <a:pos x="52" y="38"/>
                </a:cxn>
                <a:cxn ang="0">
                  <a:pos x="52" y="42"/>
                </a:cxn>
                <a:cxn ang="0">
                  <a:pos x="52" y="46"/>
                </a:cxn>
                <a:cxn ang="0">
                  <a:pos x="50" y="50"/>
                </a:cxn>
                <a:cxn ang="0">
                  <a:pos x="52" y="55"/>
                </a:cxn>
                <a:cxn ang="0">
                  <a:pos x="59" y="61"/>
                </a:cxn>
                <a:cxn ang="0">
                  <a:pos x="65" y="71"/>
                </a:cxn>
                <a:cxn ang="0">
                  <a:pos x="61" y="78"/>
                </a:cxn>
                <a:cxn ang="0">
                  <a:pos x="70" y="80"/>
                </a:cxn>
                <a:cxn ang="0">
                  <a:pos x="51" y="84"/>
                </a:cxn>
                <a:cxn ang="0">
                  <a:pos x="41" y="85"/>
                </a:cxn>
                <a:cxn ang="0">
                  <a:pos x="35" y="92"/>
                </a:cxn>
                <a:cxn ang="0">
                  <a:pos x="25" y="92"/>
                </a:cxn>
                <a:cxn ang="0">
                  <a:pos x="28" y="84"/>
                </a:cxn>
                <a:cxn ang="0">
                  <a:pos x="19" y="86"/>
                </a:cxn>
                <a:cxn ang="0">
                  <a:pos x="14" y="84"/>
                </a:cxn>
                <a:cxn ang="0">
                  <a:pos x="0" y="81"/>
                </a:cxn>
                <a:cxn ang="0">
                  <a:pos x="6" y="72"/>
                </a:cxn>
                <a:cxn ang="0">
                  <a:pos x="4" y="68"/>
                </a:cxn>
                <a:cxn ang="0">
                  <a:pos x="2" y="64"/>
                </a:cxn>
                <a:cxn ang="0">
                  <a:pos x="10" y="59"/>
                </a:cxn>
                <a:cxn ang="0">
                  <a:pos x="8" y="57"/>
                </a:cxn>
                <a:cxn ang="0">
                  <a:pos x="6" y="51"/>
                </a:cxn>
              </a:cxnLst>
              <a:rect l="0" t="0" r="r" b="b"/>
              <a:pathLst>
                <a:path w="70" h="93">
                  <a:moveTo>
                    <a:pt x="6" y="51"/>
                  </a:moveTo>
                  <a:cubicBezTo>
                    <a:pt x="9" y="51"/>
                    <a:pt x="10" y="51"/>
                    <a:pt x="11" y="50"/>
                  </a:cubicBezTo>
                  <a:cubicBezTo>
                    <a:pt x="11" y="49"/>
                    <a:pt x="11" y="49"/>
                    <a:pt x="11" y="48"/>
                  </a:cubicBezTo>
                  <a:cubicBezTo>
                    <a:pt x="10" y="47"/>
                    <a:pt x="10" y="47"/>
                    <a:pt x="10" y="46"/>
                  </a:cubicBezTo>
                  <a:cubicBezTo>
                    <a:pt x="12" y="46"/>
                    <a:pt x="13" y="45"/>
                    <a:pt x="14" y="44"/>
                  </a:cubicBezTo>
                  <a:cubicBezTo>
                    <a:pt x="12" y="44"/>
                    <a:pt x="11" y="43"/>
                    <a:pt x="10" y="42"/>
                  </a:cubicBezTo>
                  <a:cubicBezTo>
                    <a:pt x="14" y="41"/>
                    <a:pt x="19" y="39"/>
                    <a:pt x="21" y="35"/>
                  </a:cubicBezTo>
                  <a:cubicBezTo>
                    <a:pt x="19" y="34"/>
                    <a:pt x="15" y="33"/>
                    <a:pt x="14" y="32"/>
                  </a:cubicBezTo>
                  <a:cubicBezTo>
                    <a:pt x="16" y="31"/>
                    <a:pt x="18" y="30"/>
                    <a:pt x="19" y="28"/>
                  </a:cubicBezTo>
                  <a:cubicBezTo>
                    <a:pt x="18" y="27"/>
                    <a:pt x="17" y="27"/>
                    <a:pt x="16" y="27"/>
                  </a:cubicBezTo>
                  <a:cubicBezTo>
                    <a:pt x="20" y="25"/>
                    <a:pt x="22" y="23"/>
                    <a:pt x="24" y="22"/>
                  </a:cubicBezTo>
                  <a:cubicBezTo>
                    <a:pt x="22" y="22"/>
                    <a:pt x="22" y="21"/>
                    <a:pt x="23" y="20"/>
                  </a:cubicBezTo>
                  <a:cubicBezTo>
                    <a:pt x="21" y="20"/>
                    <a:pt x="19" y="21"/>
                    <a:pt x="18" y="19"/>
                  </a:cubicBezTo>
                  <a:cubicBezTo>
                    <a:pt x="23" y="17"/>
                    <a:pt x="31" y="7"/>
                    <a:pt x="34" y="0"/>
                  </a:cubicBezTo>
                  <a:cubicBezTo>
                    <a:pt x="35" y="5"/>
                    <a:pt x="37" y="9"/>
                    <a:pt x="41" y="12"/>
                  </a:cubicBezTo>
                  <a:cubicBezTo>
                    <a:pt x="39" y="13"/>
                    <a:pt x="39" y="13"/>
                    <a:pt x="41" y="14"/>
                  </a:cubicBezTo>
                  <a:cubicBezTo>
                    <a:pt x="41" y="15"/>
                    <a:pt x="41" y="15"/>
                    <a:pt x="41" y="15"/>
                  </a:cubicBezTo>
                  <a:cubicBezTo>
                    <a:pt x="42" y="15"/>
                    <a:pt x="45" y="17"/>
                    <a:pt x="43" y="17"/>
                  </a:cubicBezTo>
                  <a:cubicBezTo>
                    <a:pt x="45" y="19"/>
                    <a:pt x="46" y="20"/>
                    <a:pt x="48" y="21"/>
                  </a:cubicBezTo>
                  <a:cubicBezTo>
                    <a:pt x="46" y="21"/>
                    <a:pt x="45" y="22"/>
                    <a:pt x="43" y="22"/>
                  </a:cubicBezTo>
                  <a:cubicBezTo>
                    <a:pt x="44" y="23"/>
                    <a:pt x="43" y="23"/>
                    <a:pt x="42" y="23"/>
                  </a:cubicBezTo>
                  <a:cubicBezTo>
                    <a:pt x="42" y="25"/>
                    <a:pt x="45" y="25"/>
                    <a:pt x="46" y="26"/>
                  </a:cubicBezTo>
                  <a:cubicBezTo>
                    <a:pt x="47" y="26"/>
                    <a:pt x="46" y="27"/>
                    <a:pt x="46" y="27"/>
                  </a:cubicBezTo>
                  <a:cubicBezTo>
                    <a:pt x="47" y="27"/>
                    <a:pt x="48" y="28"/>
                    <a:pt x="50" y="28"/>
                  </a:cubicBezTo>
                  <a:cubicBezTo>
                    <a:pt x="49" y="28"/>
                    <a:pt x="49" y="29"/>
                    <a:pt x="48" y="29"/>
                  </a:cubicBezTo>
                  <a:cubicBezTo>
                    <a:pt x="49" y="31"/>
                    <a:pt x="50" y="30"/>
                    <a:pt x="51" y="30"/>
                  </a:cubicBezTo>
                  <a:cubicBezTo>
                    <a:pt x="50" y="32"/>
                    <a:pt x="47" y="32"/>
                    <a:pt x="45" y="32"/>
                  </a:cubicBezTo>
                  <a:cubicBezTo>
                    <a:pt x="46" y="34"/>
                    <a:pt x="49" y="37"/>
                    <a:pt x="52" y="38"/>
                  </a:cubicBezTo>
                  <a:cubicBezTo>
                    <a:pt x="51" y="40"/>
                    <a:pt x="48" y="39"/>
                    <a:pt x="47" y="39"/>
                  </a:cubicBezTo>
                  <a:cubicBezTo>
                    <a:pt x="48" y="40"/>
                    <a:pt x="50" y="41"/>
                    <a:pt x="52" y="42"/>
                  </a:cubicBezTo>
                  <a:cubicBezTo>
                    <a:pt x="52" y="43"/>
                    <a:pt x="51" y="43"/>
                    <a:pt x="50" y="43"/>
                  </a:cubicBezTo>
                  <a:cubicBezTo>
                    <a:pt x="51" y="45"/>
                    <a:pt x="51" y="44"/>
                    <a:pt x="52" y="46"/>
                  </a:cubicBezTo>
                  <a:cubicBezTo>
                    <a:pt x="53" y="47"/>
                    <a:pt x="54" y="47"/>
                    <a:pt x="55" y="47"/>
                  </a:cubicBezTo>
                  <a:cubicBezTo>
                    <a:pt x="54" y="49"/>
                    <a:pt x="52" y="49"/>
                    <a:pt x="50" y="50"/>
                  </a:cubicBezTo>
                  <a:cubicBezTo>
                    <a:pt x="51" y="51"/>
                    <a:pt x="53" y="52"/>
                    <a:pt x="56" y="52"/>
                  </a:cubicBezTo>
                  <a:cubicBezTo>
                    <a:pt x="56" y="54"/>
                    <a:pt x="53" y="54"/>
                    <a:pt x="52" y="55"/>
                  </a:cubicBezTo>
                  <a:cubicBezTo>
                    <a:pt x="56" y="58"/>
                    <a:pt x="57" y="58"/>
                    <a:pt x="62" y="58"/>
                  </a:cubicBezTo>
                  <a:cubicBezTo>
                    <a:pt x="62" y="60"/>
                    <a:pt x="61" y="60"/>
                    <a:pt x="59" y="61"/>
                  </a:cubicBezTo>
                  <a:cubicBezTo>
                    <a:pt x="59" y="65"/>
                    <a:pt x="56" y="65"/>
                    <a:pt x="53" y="65"/>
                  </a:cubicBezTo>
                  <a:cubicBezTo>
                    <a:pt x="57" y="69"/>
                    <a:pt x="60" y="70"/>
                    <a:pt x="65" y="71"/>
                  </a:cubicBezTo>
                  <a:cubicBezTo>
                    <a:pt x="65" y="74"/>
                    <a:pt x="58" y="72"/>
                    <a:pt x="56" y="73"/>
                  </a:cubicBezTo>
                  <a:cubicBezTo>
                    <a:pt x="58" y="74"/>
                    <a:pt x="57" y="76"/>
                    <a:pt x="61" y="78"/>
                  </a:cubicBezTo>
                  <a:cubicBezTo>
                    <a:pt x="61" y="79"/>
                    <a:pt x="61" y="79"/>
                    <a:pt x="60" y="79"/>
                  </a:cubicBezTo>
                  <a:cubicBezTo>
                    <a:pt x="63" y="80"/>
                    <a:pt x="66" y="81"/>
                    <a:pt x="70" y="80"/>
                  </a:cubicBezTo>
                  <a:cubicBezTo>
                    <a:pt x="70" y="82"/>
                    <a:pt x="63" y="84"/>
                    <a:pt x="60" y="84"/>
                  </a:cubicBezTo>
                  <a:cubicBezTo>
                    <a:pt x="56" y="86"/>
                    <a:pt x="55" y="85"/>
                    <a:pt x="51" y="84"/>
                  </a:cubicBezTo>
                  <a:cubicBezTo>
                    <a:pt x="51" y="86"/>
                    <a:pt x="52" y="87"/>
                    <a:pt x="54" y="90"/>
                  </a:cubicBezTo>
                  <a:cubicBezTo>
                    <a:pt x="50" y="91"/>
                    <a:pt x="44" y="87"/>
                    <a:pt x="41" y="85"/>
                  </a:cubicBezTo>
                  <a:cubicBezTo>
                    <a:pt x="41" y="88"/>
                    <a:pt x="42" y="90"/>
                    <a:pt x="45" y="92"/>
                  </a:cubicBezTo>
                  <a:cubicBezTo>
                    <a:pt x="42" y="93"/>
                    <a:pt x="40" y="91"/>
                    <a:pt x="35" y="92"/>
                  </a:cubicBezTo>
                  <a:cubicBezTo>
                    <a:pt x="35" y="92"/>
                    <a:pt x="32" y="91"/>
                    <a:pt x="32" y="91"/>
                  </a:cubicBezTo>
                  <a:cubicBezTo>
                    <a:pt x="30" y="92"/>
                    <a:pt x="27" y="92"/>
                    <a:pt x="25" y="92"/>
                  </a:cubicBezTo>
                  <a:cubicBezTo>
                    <a:pt x="27" y="90"/>
                    <a:pt x="29" y="89"/>
                    <a:pt x="30" y="86"/>
                  </a:cubicBezTo>
                  <a:cubicBezTo>
                    <a:pt x="28" y="86"/>
                    <a:pt x="28" y="86"/>
                    <a:pt x="28" y="84"/>
                  </a:cubicBezTo>
                  <a:cubicBezTo>
                    <a:pt x="25" y="86"/>
                    <a:pt x="24" y="88"/>
                    <a:pt x="22" y="84"/>
                  </a:cubicBezTo>
                  <a:cubicBezTo>
                    <a:pt x="21" y="85"/>
                    <a:pt x="20" y="85"/>
                    <a:pt x="19" y="86"/>
                  </a:cubicBezTo>
                  <a:cubicBezTo>
                    <a:pt x="18" y="85"/>
                    <a:pt x="16" y="87"/>
                    <a:pt x="15" y="87"/>
                  </a:cubicBezTo>
                  <a:cubicBezTo>
                    <a:pt x="15" y="86"/>
                    <a:pt x="15" y="85"/>
                    <a:pt x="14" y="84"/>
                  </a:cubicBezTo>
                  <a:cubicBezTo>
                    <a:pt x="12" y="81"/>
                    <a:pt x="4" y="89"/>
                    <a:pt x="3" y="82"/>
                  </a:cubicBezTo>
                  <a:cubicBezTo>
                    <a:pt x="2" y="82"/>
                    <a:pt x="0" y="82"/>
                    <a:pt x="0" y="81"/>
                  </a:cubicBezTo>
                  <a:cubicBezTo>
                    <a:pt x="6" y="81"/>
                    <a:pt x="9" y="76"/>
                    <a:pt x="12" y="72"/>
                  </a:cubicBezTo>
                  <a:cubicBezTo>
                    <a:pt x="10" y="72"/>
                    <a:pt x="7" y="73"/>
                    <a:pt x="6" y="72"/>
                  </a:cubicBezTo>
                  <a:cubicBezTo>
                    <a:pt x="7" y="71"/>
                    <a:pt x="7" y="71"/>
                    <a:pt x="7" y="70"/>
                  </a:cubicBezTo>
                  <a:cubicBezTo>
                    <a:pt x="5" y="70"/>
                    <a:pt x="4" y="70"/>
                    <a:pt x="4" y="68"/>
                  </a:cubicBezTo>
                  <a:cubicBezTo>
                    <a:pt x="5" y="68"/>
                    <a:pt x="5" y="68"/>
                    <a:pt x="6" y="67"/>
                  </a:cubicBezTo>
                  <a:cubicBezTo>
                    <a:pt x="4" y="67"/>
                    <a:pt x="3" y="66"/>
                    <a:pt x="2" y="64"/>
                  </a:cubicBezTo>
                  <a:cubicBezTo>
                    <a:pt x="7" y="64"/>
                    <a:pt x="10" y="62"/>
                    <a:pt x="13" y="59"/>
                  </a:cubicBezTo>
                  <a:cubicBezTo>
                    <a:pt x="11" y="60"/>
                    <a:pt x="11" y="60"/>
                    <a:pt x="10" y="59"/>
                  </a:cubicBezTo>
                  <a:cubicBezTo>
                    <a:pt x="10" y="59"/>
                    <a:pt x="10" y="58"/>
                    <a:pt x="10" y="58"/>
                  </a:cubicBezTo>
                  <a:cubicBezTo>
                    <a:pt x="10" y="57"/>
                    <a:pt x="9" y="57"/>
                    <a:pt x="8" y="57"/>
                  </a:cubicBezTo>
                  <a:cubicBezTo>
                    <a:pt x="10" y="56"/>
                    <a:pt x="11" y="55"/>
                    <a:pt x="11" y="54"/>
                  </a:cubicBezTo>
                  <a:cubicBezTo>
                    <a:pt x="11" y="54"/>
                    <a:pt x="6" y="53"/>
                    <a:pt x="6" y="51"/>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40"/>
            <p:cNvSpPr>
              <a:spLocks/>
            </p:cNvSpPr>
            <p:nvPr/>
          </p:nvSpPr>
          <p:spPr bwMode="auto">
            <a:xfrm>
              <a:off x="4991381" y="5204048"/>
              <a:ext cx="46767" cy="61281"/>
            </a:xfrm>
            <a:custGeom>
              <a:avLst/>
              <a:gdLst/>
              <a:ahLst/>
              <a:cxnLst>
                <a:cxn ang="0">
                  <a:pos x="6" y="26"/>
                </a:cxn>
                <a:cxn ang="0">
                  <a:pos x="6" y="24"/>
                </a:cxn>
                <a:cxn ang="0">
                  <a:pos x="5" y="22"/>
                </a:cxn>
                <a:cxn ang="0">
                  <a:pos x="7" y="17"/>
                </a:cxn>
                <a:cxn ang="0">
                  <a:pos x="9" y="14"/>
                </a:cxn>
                <a:cxn ang="0">
                  <a:pos x="12" y="10"/>
                </a:cxn>
                <a:cxn ang="0">
                  <a:pos x="18" y="0"/>
                </a:cxn>
                <a:cxn ang="0">
                  <a:pos x="22" y="8"/>
                </a:cxn>
                <a:cxn ang="0">
                  <a:pos x="23" y="9"/>
                </a:cxn>
                <a:cxn ang="0">
                  <a:pos x="23" y="11"/>
                </a:cxn>
                <a:cxn ang="0">
                  <a:pos x="24" y="13"/>
                </a:cxn>
                <a:cxn ang="0">
                  <a:pos x="26" y="14"/>
                </a:cxn>
                <a:cxn ang="0">
                  <a:pos x="27" y="16"/>
                </a:cxn>
                <a:cxn ang="0">
                  <a:pos x="27" y="20"/>
                </a:cxn>
                <a:cxn ang="0">
                  <a:pos x="28" y="22"/>
                </a:cxn>
                <a:cxn ang="0">
                  <a:pos x="27" y="24"/>
                </a:cxn>
                <a:cxn ang="0">
                  <a:pos x="26" y="26"/>
                </a:cxn>
                <a:cxn ang="0">
                  <a:pos x="27" y="29"/>
                </a:cxn>
                <a:cxn ang="0">
                  <a:pos x="31" y="32"/>
                </a:cxn>
                <a:cxn ang="0">
                  <a:pos x="34" y="37"/>
                </a:cxn>
                <a:cxn ang="0">
                  <a:pos x="32" y="41"/>
                </a:cxn>
                <a:cxn ang="0">
                  <a:pos x="37" y="42"/>
                </a:cxn>
                <a:cxn ang="0">
                  <a:pos x="27" y="44"/>
                </a:cxn>
                <a:cxn ang="0">
                  <a:pos x="22" y="44"/>
                </a:cxn>
                <a:cxn ang="0">
                  <a:pos x="19" y="48"/>
                </a:cxn>
                <a:cxn ang="0">
                  <a:pos x="13" y="48"/>
                </a:cxn>
                <a:cxn ang="0">
                  <a:pos x="15" y="44"/>
                </a:cxn>
                <a:cxn ang="0">
                  <a:pos x="10" y="45"/>
                </a:cxn>
                <a:cxn ang="0">
                  <a:pos x="8" y="44"/>
                </a:cxn>
                <a:cxn ang="0">
                  <a:pos x="0" y="42"/>
                </a:cxn>
                <a:cxn ang="0">
                  <a:pos x="4" y="37"/>
                </a:cxn>
                <a:cxn ang="0">
                  <a:pos x="2" y="36"/>
                </a:cxn>
                <a:cxn ang="0">
                  <a:pos x="1" y="33"/>
                </a:cxn>
                <a:cxn ang="0">
                  <a:pos x="5" y="31"/>
                </a:cxn>
                <a:cxn ang="0">
                  <a:pos x="4" y="30"/>
                </a:cxn>
                <a:cxn ang="0">
                  <a:pos x="4" y="27"/>
                </a:cxn>
              </a:cxnLst>
              <a:rect l="0" t="0" r="r" b="b"/>
              <a:pathLst>
                <a:path w="37" h="48">
                  <a:moveTo>
                    <a:pt x="4" y="27"/>
                  </a:moveTo>
                  <a:cubicBezTo>
                    <a:pt x="5" y="27"/>
                    <a:pt x="6" y="27"/>
                    <a:pt x="6" y="26"/>
                  </a:cubicBezTo>
                  <a:cubicBezTo>
                    <a:pt x="6" y="26"/>
                    <a:pt x="6" y="26"/>
                    <a:pt x="6" y="25"/>
                  </a:cubicBezTo>
                  <a:cubicBezTo>
                    <a:pt x="6" y="25"/>
                    <a:pt x="5" y="25"/>
                    <a:pt x="6" y="24"/>
                  </a:cubicBezTo>
                  <a:cubicBezTo>
                    <a:pt x="6" y="24"/>
                    <a:pt x="7" y="24"/>
                    <a:pt x="8" y="23"/>
                  </a:cubicBezTo>
                  <a:cubicBezTo>
                    <a:pt x="6" y="23"/>
                    <a:pt x="6" y="23"/>
                    <a:pt x="5" y="22"/>
                  </a:cubicBezTo>
                  <a:cubicBezTo>
                    <a:pt x="8" y="21"/>
                    <a:pt x="10" y="20"/>
                    <a:pt x="11" y="18"/>
                  </a:cubicBezTo>
                  <a:cubicBezTo>
                    <a:pt x="10" y="18"/>
                    <a:pt x="8" y="18"/>
                    <a:pt x="7" y="17"/>
                  </a:cubicBezTo>
                  <a:cubicBezTo>
                    <a:pt x="9" y="16"/>
                    <a:pt x="10" y="15"/>
                    <a:pt x="10" y="14"/>
                  </a:cubicBezTo>
                  <a:cubicBezTo>
                    <a:pt x="10" y="14"/>
                    <a:pt x="9" y="14"/>
                    <a:pt x="9" y="14"/>
                  </a:cubicBezTo>
                  <a:cubicBezTo>
                    <a:pt x="10" y="13"/>
                    <a:pt x="12" y="12"/>
                    <a:pt x="13" y="11"/>
                  </a:cubicBezTo>
                  <a:cubicBezTo>
                    <a:pt x="12" y="11"/>
                    <a:pt x="12" y="11"/>
                    <a:pt x="12" y="10"/>
                  </a:cubicBezTo>
                  <a:cubicBezTo>
                    <a:pt x="11" y="11"/>
                    <a:pt x="10" y="11"/>
                    <a:pt x="9" y="10"/>
                  </a:cubicBezTo>
                  <a:cubicBezTo>
                    <a:pt x="12" y="9"/>
                    <a:pt x="16" y="4"/>
                    <a:pt x="18" y="0"/>
                  </a:cubicBezTo>
                  <a:cubicBezTo>
                    <a:pt x="19" y="3"/>
                    <a:pt x="19" y="5"/>
                    <a:pt x="22" y="6"/>
                  </a:cubicBezTo>
                  <a:cubicBezTo>
                    <a:pt x="21" y="7"/>
                    <a:pt x="21" y="7"/>
                    <a:pt x="22" y="8"/>
                  </a:cubicBezTo>
                  <a:cubicBezTo>
                    <a:pt x="22" y="8"/>
                    <a:pt x="22" y="8"/>
                    <a:pt x="22" y="8"/>
                  </a:cubicBezTo>
                  <a:cubicBezTo>
                    <a:pt x="22" y="8"/>
                    <a:pt x="24" y="9"/>
                    <a:pt x="23" y="9"/>
                  </a:cubicBezTo>
                  <a:cubicBezTo>
                    <a:pt x="24" y="10"/>
                    <a:pt x="24" y="10"/>
                    <a:pt x="25" y="11"/>
                  </a:cubicBezTo>
                  <a:cubicBezTo>
                    <a:pt x="24" y="11"/>
                    <a:pt x="24" y="11"/>
                    <a:pt x="23" y="11"/>
                  </a:cubicBezTo>
                  <a:cubicBezTo>
                    <a:pt x="23" y="12"/>
                    <a:pt x="23" y="12"/>
                    <a:pt x="22" y="12"/>
                  </a:cubicBezTo>
                  <a:cubicBezTo>
                    <a:pt x="22" y="13"/>
                    <a:pt x="24" y="13"/>
                    <a:pt x="24" y="13"/>
                  </a:cubicBezTo>
                  <a:cubicBezTo>
                    <a:pt x="25" y="14"/>
                    <a:pt x="24" y="14"/>
                    <a:pt x="24" y="14"/>
                  </a:cubicBezTo>
                  <a:cubicBezTo>
                    <a:pt x="25" y="14"/>
                    <a:pt x="25" y="14"/>
                    <a:pt x="26" y="14"/>
                  </a:cubicBezTo>
                  <a:cubicBezTo>
                    <a:pt x="26" y="15"/>
                    <a:pt x="26" y="15"/>
                    <a:pt x="25" y="15"/>
                  </a:cubicBezTo>
                  <a:cubicBezTo>
                    <a:pt x="26" y="16"/>
                    <a:pt x="26" y="16"/>
                    <a:pt x="27" y="16"/>
                  </a:cubicBezTo>
                  <a:cubicBezTo>
                    <a:pt x="27" y="17"/>
                    <a:pt x="25" y="17"/>
                    <a:pt x="24" y="17"/>
                  </a:cubicBezTo>
                  <a:cubicBezTo>
                    <a:pt x="24" y="18"/>
                    <a:pt x="26" y="19"/>
                    <a:pt x="27" y="20"/>
                  </a:cubicBezTo>
                  <a:cubicBezTo>
                    <a:pt x="27" y="21"/>
                    <a:pt x="25" y="20"/>
                    <a:pt x="25" y="20"/>
                  </a:cubicBezTo>
                  <a:cubicBezTo>
                    <a:pt x="25" y="21"/>
                    <a:pt x="26" y="22"/>
                    <a:pt x="28" y="22"/>
                  </a:cubicBezTo>
                  <a:cubicBezTo>
                    <a:pt x="27" y="22"/>
                    <a:pt x="27" y="22"/>
                    <a:pt x="26" y="23"/>
                  </a:cubicBezTo>
                  <a:cubicBezTo>
                    <a:pt x="27" y="23"/>
                    <a:pt x="27" y="23"/>
                    <a:pt x="27" y="24"/>
                  </a:cubicBezTo>
                  <a:cubicBezTo>
                    <a:pt x="28" y="24"/>
                    <a:pt x="28" y="24"/>
                    <a:pt x="29" y="24"/>
                  </a:cubicBezTo>
                  <a:cubicBezTo>
                    <a:pt x="29" y="26"/>
                    <a:pt x="27" y="26"/>
                    <a:pt x="26" y="26"/>
                  </a:cubicBezTo>
                  <a:cubicBezTo>
                    <a:pt x="27" y="26"/>
                    <a:pt x="28" y="27"/>
                    <a:pt x="30" y="27"/>
                  </a:cubicBezTo>
                  <a:cubicBezTo>
                    <a:pt x="30" y="28"/>
                    <a:pt x="28" y="28"/>
                    <a:pt x="27" y="29"/>
                  </a:cubicBezTo>
                  <a:cubicBezTo>
                    <a:pt x="29" y="30"/>
                    <a:pt x="30" y="30"/>
                    <a:pt x="32" y="30"/>
                  </a:cubicBezTo>
                  <a:cubicBezTo>
                    <a:pt x="32" y="31"/>
                    <a:pt x="32" y="31"/>
                    <a:pt x="31" y="32"/>
                  </a:cubicBezTo>
                  <a:cubicBezTo>
                    <a:pt x="31" y="34"/>
                    <a:pt x="29" y="34"/>
                    <a:pt x="28" y="34"/>
                  </a:cubicBezTo>
                  <a:cubicBezTo>
                    <a:pt x="30" y="36"/>
                    <a:pt x="32" y="36"/>
                    <a:pt x="34" y="37"/>
                  </a:cubicBezTo>
                  <a:cubicBezTo>
                    <a:pt x="34" y="38"/>
                    <a:pt x="30" y="38"/>
                    <a:pt x="29" y="38"/>
                  </a:cubicBezTo>
                  <a:cubicBezTo>
                    <a:pt x="30" y="39"/>
                    <a:pt x="30" y="40"/>
                    <a:pt x="32" y="41"/>
                  </a:cubicBezTo>
                  <a:cubicBezTo>
                    <a:pt x="32" y="41"/>
                    <a:pt x="32" y="41"/>
                    <a:pt x="31" y="42"/>
                  </a:cubicBezTo>
                  <a:cubicBezTo>
                    <a:pt x="33" y="42"/>
                    <a:pt x="35" y="42"/>
                    <a:pt x="37" y="42"/>
                  </a:cubicBezTo>
                  <a:cubicBezTo>
                    <a:pt x="37" y="43"/>
                    <a:pt x="33" y="44"/>
                    <a:pt x="32" y="44"/>
                  </a:cubicBezTo>
                  <a:cubicBezTo>
                    <a:pt x="30" y="45"/>
                    <a:pt x="29" y="45"/>
                    <a:pt x="27" y="44"/>
                  </a:cubicBezTo>
                  <a:cubicBezTo>
                    <a:pt x="27" y="45"/>
                    <a:pt x="28" y="46"/>
                    <a:pt x="29" y="47"/>
                  </a:cubicBezTo>
                  <a:cubicBezTo>
                    <a:pt x="26" y="48"/>
                    <a:pt x="23" y="46"/>
                    <a:pt x="22" y="44"/>
                  </a:cubicBezTo>
                  <a:cubicBezTo>
                    <a:pt x="22" y="46"/>
                    <a:pt x="22" y="47"/>
                    <a:pt x="24" y="48"/>
                  </a:cubicBezTo>
                  <a:cubicBezTo>
                    <a:pt x="22" y="48"/>
                    <a:pt x="21" y="48"/>
                    <a:pt x="19" y="48"/>
                  </a:cubicBezTo>
                  <a:cubicBezTo>
                    <a:pt x="18" y="48"/>
                    <a:pt x="17" y="48"/>
                    <a:pt x="17" y="48"/>
                  </a:cubicBezTo>
                  <a:cubicBezTo>
                    <a:pt x="16" y="48"/>
                    <a:pt x="14" y="48"/>
                    <a:pt x="13" y="48"/>
                  </a:cubicBezTo>
                  <a:cubicBezTo>
                    <a:pt x="15" y="47"/>
                    <a:pt x="15" y="47"/>
                    <a:pt x="16" y="45"/>
                  </a:cubicBezTo>
                  <a:cubicBezTo>
                    <a:pt x="15" y="45"/>
                    <a:pt x="15" y="45"/>
                    <a:pt x="15" y="44"/>
                  </a:cubicBezTo>
                  <a:cubicBezTo>
                    <a:pt x="13" y="45"/>
                    <a:pt x="13" y="46"/>
                    <a:pt x="11" y="44"/>
                  </a:cubicBezTo>
                  <a:cubicBezTo>
                    <a:pt x="11" y="44"/>
                    <a:pt x="11" y="45"/>
                    <a:pt x="10" y="45"/>
                  </a:cubicBezTo>
                  <a:cubicBezTo>
                    <a:pt x="10" y="44"/>
                    <a:pt x="9" y="45"/>
                    <a:pt x="8" y="45"/>
                  </a:cubicBezTo>
                  <a:cubicBezTo>
                    <a:pt x="8" y="45"/>
                    <a:pt x="8" y="44"/>
                    <a:pt x="8" y="44"/>
                  </a:cubicBezTo>
                  <a:cubicBezTo>
                    <a:pt x="6" y="43"/>
                    <a:pt x="2" y="46"/>
                    <a:pt x="2" y="43"/>
                  </a:cubicBezTo>
                  <a:cubicBezTo>
                    <a:pt x="1" y="43"/>
                    <a:pt x="0" y="43"/>
                    <a:pt x="0" y="42"/>
                  </a:cubicBezTo>
                  <a:cubicBezTo>
                    <a:pt x="3" y="42"/>
                    <a:pt x="5" y="40"/>
                    <a:pt x="7" y="38"/>
                  </a:cubicBezTo>
                  <a:cubicBezTo>
                    <a:pt x="6" y="38"/>
                    <a:pt x="4" y="38"/>
                    <a:pt x="4" y="37"/>
                  </a:cubicBezTo>
                  <a:cubicBezTo>
                    <a:pt x="4" y="37"/>
                    <a:pt x="4" y="37"/>
                    <a:pt x="4" y="37"/>
                  </a:cubicBezTo>
                  <a:cubicBezTo>
                    <a:pt x="3" y="36"/>
                    <a:pt x="2" y="37"/>
                    <a:pt x="2" y="36"/>
                  </a:cubicBezTo>
                  <a:cubicBezTo>
                    <a:pt x="3" y="36"/>
                    <a:pt x="3" y="35"/>
                    <a:pt x="3" y="35"/>
                  </a:cubicBezTo>
                  <a:cubicBezTo>
                    <a:pt x="2" y="35"/>
                    <a:pt x="2" y="34"/>
                    <a:pt x="1" y="33"/>
                  </a:cubicBezTo>
                  <a:cubicBezTo>
                    <a:pt x="4" y="33"/>
                    <a:pt x="6" y="33"/>
                    <a:pt x="7" y="31"/>
                  </a:cubicBezTo>
                  <a:cubicBezTo>
                    <a:pt x="6" y="31"/>
                    <a:pt x="6" y="31"/>
                    <a:pt x="5" y="31"/>
                  </a:cubicBezTo>
                  <a:cubicBezTo>
                    <a:pt x="5" y="31"/>
                    <a:pt x="6" y="30"/>
                    <a:pt x="6" y="30"/>
                  </a:cubicBezTo>
                  <a:cubicBezTo>
                    <a:pt x="5" y="30"/>
                    <a:pt x="5" y="30"/>
                    <a:pt x="4" y="30"/>
                  </a:cubicBezTo>
                  <a:cubicBezTo>
                    <a:pt x="5" y="29"/>
                    <a:pt x="6" y="29"/>
                    <a:pt x="6" y="28"/>
                  </a:cubicBezTo>
                  <a:cubicBezTo>
                    <a:pt x="6" y="28"/>
                    <a:pt x="3" y="28"/>
                    <a:pt x="4" y="27"/>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41"/>
            <p:cNvSpPr>
              <a:spLocks/>
            </p:cNvSpPr>
            <p:nvPr/>
          </p:nvSpPr>
          <p:spPr bwMode="auto">
            <a:xfrm>
              <a:off x="4740881" y="5218025"/>
              <a:ext cx="56981" cy="75258"/>
            </a:xfrm>
            <a:custGeom>
              <a:avLst/>
              <a:gdLst/>
              <a:ahLst/>
              <a:cxnLst>
                <a:cxn ang="0">
                  <a:pos x="8" y="33"/>
                </a:cxn>
                <a:cxn ang="0">
                  <a:pos x="7" y="30"/>
                </a:cxn>
                <a:cxn ang="0">
                  <a:pos x="7" y="27"/>
                </a:cxn>
                <a:cxn ang="0">
                  <a:pos x="9" y="21"/>
                </a:cxn>
                <a:cxn ang="0">
                  <a:pos x="11" y="17"/>
                </a:cxn>
                <a:cxn ang="0">
                  <a:pos x="15" y="13"/>
                </a:cxn>
                <a:cxn ang="0">
                  <a:pos x="22" y="0"/>
                </a:cxn>
                <a:cxn ang="0">
                  <a:pos x="27" y="10"/>
                </a:cxn>
                <a:cxn ang="0">
                  <a:pos x="28" y="12"/>
                </a:cxn>
                <a:cxn ang="0">
                  <a:pos x="28" y="14"/>
                </a:cxn>
                <a:cxn ang="0">
                  <a:pos x="30" y="17"/>
                </a:cxn>
                <a:cxn ang="0">
                  <a:pos x="32" y="18"/>
                </a:cxn>
                <a:cxn ang="0">
                  <a:pos x="33" y="20"/>
                </a:cxn>
                <a:cxn ang="0">
                  <a:pos x="34" y="25"/>
                </a:cxn>
                <a:cxn ang="0">
                  <a:pos x="34" y="27"/>
                </a:cxn>
                <a:cxn ang="0">
                  <a:pos x="34" y="30"/>
                </a:cxn>
                <a:cxn ang="0">
                  <a:pos x="32" y="32"/>
                </a:cxn>
                <a:cxn ang="0">
                  <a:pos x="34" y="35"/>
                </a:cxn>
                <a:cxn ang="0">
                  <a:pos x="38" y="39"/>
                </a:cxn>
                <a:cxn ang="0">
                  <a:pos x="42" y="45"/>
                </a:cxn>
                <a:cxn ang="0">
                  <a:pos x="40" y="50"/>
                </a:cxn>
                <a:cxn ang="0">
                  <a:pos x="45" y="52"/>
                </a:cxn>
                <a:cxn ang="0">
                  <a:pos x="33" y="54"/>
                </a:cxn>
                <a:cxn ang="0">
                  <a:pos x="27" y="55"/>
                </a:cxn>
                <a:cxn ang="0">
                  <a:pos x="23" y="59"/>
                </a:cxn>
                <a:cxn ang="0">
                  <a:pos x="16" y="59"/>
                </a:cxn>
                <a:cxn ang="0">
                  <a:pos x="19" y="54"/>
                </a:cxn>
                <a:cxn ang="0">
                  <a:pos x="13" y="55"/>
                </a:cxn>
                <a:cxn ang="0">
                  <a:pos x="10" y="54"/>
                </a:cxn>
                <a:cxn ang="0">
                  <a:pos x="0" y="52"/>
                </a:cxn>
                <a:cxn ang="0">
                  <a:pos x="5" y="46"/>
                </a:cxn>
                <a:cxn ang="0">
                  <a:pos x="3" y="44"/>
                </a:cxn>
                <a:cxn ang="0">
                  <a:pos x="2" y="41"/>
                </a:cxn>
                <a:cxn ang="0">
                  <a:pos x="7" y="38"/>
                </a:cxn>
                <a:cxn ang="0">
                  <a:pos x="6" y="37"/>
                </a:cxn>
                <a:cxn ang="0">
                  <a:pos x="5" y="33"/>
                </a:cxn>
              </a:cxnLst>
              <a:rect l="0" t="0" r="r" b="b"/>
              <a:pathLst>
                <a:path w="45" h="59">
                  <a:moveTo>
                    <a:pt x="5" y="33"/>
                  </a:moveTo>
                  <a:cubicBezTo>
                    <a:pt x="6" y="33"/>
                    <a:pt x="7" y="33"/>
                    <a:pt x="8" y="33"/>
                  </a:cubicBezTo>
                  <a:cubicBezTo>
                    <a:pt x="7" y="32"/>
                    <a:pt x="7" y="32"/>
                    <a:pt x="8" y="31"/>
                  </a:cubicBezTo>
                  <a:cubicBezTo>
                    <a:pt x="7" y="31"/>
                    <a:pt x="7" y="31"/>
                    <a:pt x="7" y="30"/>
                  </a:cubicBezTo>
                  <a:cubicBezTo>
                    <a:pt x="8" y="30"/>
                    <a:pt x="9" y="29"/>
                    <a:pt x="10" y="29"/>
                  </a:cubicBezTo>
                  <a:cubicBezTo>
                    <a:pt x="8" y="28"/>
                    <a:pt x="8" y="28"/>
                    <a:pt x="7" y="27"/>
                  </a:cubicBezTo>
                  <a:cubicBezTo>
                    <a:pt x="10" y="27"/>
                    <a:pt x="13" y="25"/>
                    <a:pt x="14" y="23"/>
                  </a:cubicBezTo>
                  <a:cubicBezTo>
                    <a:pt x="13" y="22"/>
                    <a:pt x="10" y="22"/>
                    <a:pt x="9" y="21"/>
                  </a:cubicBezTo>
                  <a:cubicBezTo>
                    <a:pt x="11" y="20"/>
                    <a:pt x="12" y="19"/>
                    <a:pt x="13" y="18"/>
                  </a:cubicBezTo>
                  <a:cubicBezTo>
                    <a:pt x="12" y="18"/>
                    <a:pt x="12" y="18"/>
                    <a:pt x="11" y="17"/>
                  </a:cubicBezTo>
                  <a:cubicBezTo>
                    <a:pt x="13" y="17"/>
                    <a:pt x="15" y="15"/>
                    <a:pt x="16" y="14"/>
                  </a:cubicBezTo>
                  <a:cubicBezTo>
                    <a:pt x="15" y="14"/>
                    <a:pt x="15" y="14"/>
                    <a:pt x="15" y="13"/>
                  </a:cubicBezTo>
                  <a:cubicBezTo>
                    <a:pt x="14" y="14"/>
                    <a:pt x="13" y="14"/>
                    <a:pt x="12" y="13"/>
                  </a:cubicBezTo>
                  <a:cubicBezTo>
                    <a:pt x="15" y="11"/>
                    <a:pt x="20" y="5"/>
                    <a:pt x="22" y="0"/>
                  </a:cubicBezTo>
                  <a:cubicBezTo>
                    <a:pt x="23" y="4"/>
                    <a:pt x="24" y="6"/>
                    <a:pt x="27" y="8"/>
                  </a:cubicBezTo>
                  <a:cubicBezTo>
                    <a:pt x="25" y="9"/>
                    <a:pt x="26" y="9"/>
                    <a:pt x="27" y="10"/>
                  </a:cubicBezTo>
                  <a:cubicBezTo>
                    <a:pt x="27" y="10"/>
                    <a:pt x="27" y="10"/>
                    <a:pt x="27" y="10"/>
                  </a:cubicBezTo>
                  <a:cubicBezTo>
                    <a:pt x="27" y="10"/>
                    <a:pt x="29" y="11"/>
                    <a:pt x="28" y="12"/>
                  </a:cubicBezTo>
                  <a:cubicBezTo>
                    <a:pt x="29" y="13"/>
                    <a:pt x="30" y="13"/>
                    <a:pt x="31" y="14"/>
                  </a:cubicBezTo>
                  <a:cubicBezTo>
                    <a:pt x="30" y="14"/>
                    <a:pt x="29" y="14"/>
                    <a:pt x="28" y="14"/>
                  </a:cubicBezTo>
                  <a:cubicBezTo>
                    <a:pt x="29" y="15"/>
                    <a:pt x="28" y="15"/>
                    <a:pt x="27" y="15"/>
                  </a:cubicBezTo>
                  <a:cubicBezTo>
                    <a:pt x="27" y="16"/>
                    <a:pt x="29" y="17"/>
                    <a:pt x="30" y="17"/>
                  </a:cubicBezTo>
                  <a:cubicBezTo>
                    <a:pt x="30" y="17"/>
                    <a:pt x="30" y="17"/>
                    <a:pt x="30" y="18"/>
                  </a:cubicBezTo>
                  <a:cubicBezTo>
                    <a:pt x="31" y="18"/>
                    <a:pt x="31" y="18"/>
                    <a:pt x="32" y="18"/>
                  </a:cubicBezTo>
                  <a:cubicBezTo>
                    <a:pt x="32" y="19"/>
                    <a:pt x="32" y="19"/>
                    <a:pt x="31" y="19"/>
                  </a:cubicBezTo>
                  <a:cubicBezTo>
                    <a:pt x="32" y="20"/>
                    <a:pt x="32" y="20"/>
                    <a:pt x="33" y="20"/>
                  </a:cubicBezTo>
                  <a:cubicBezTo>
                    <a:pt x="33" y="21"/>
                    <a:pt x="30" y="21"/>
                    <a:pt x="29" y="21"/>
                  </a:cubicBezTo>
                  <a:cubicBezTo>
                    <a:pt x="30" y="22"/>
                    <a:pt x="31" y="24"/>
                    <a:pt x="34" y="25"/>
                  </a:cubicBezTo>
                  <a:cubicBezTo>
                    <a:pt x="33" y="26"/>
                    <a:pt x="31" y="25"/>
                    <a:pt x="30" y="25"/>
                  </a:cubicBezTo>
                  <a:cubicBezTo>
                    <a:pt x="31" y="26"/>
                    <a:pt x="32" y="27"/>
                    <a:pt x="34" y="27"/>
                  </a:cubicBezTo>
                  <a:cubicBezTo>
                    <a:pt x="34" y="28"/>
                    <a:pt x="33" y="28"/>
                    <a:pt x="32" y="28"/>
                  </a:cubicBezTo>
                  <a:cubicBezTo>
                    <a:pt x="33" y="29"/>
                    <a:pt x="33" y="29"/>
                    <a:pt x="34" y="30"/>
                  </a:cubicBezTo>
                  <a:cubicBezTo>
                    <a:pt x="34" y="30"/>
                    <a:pt x="35" y="30"/>
                    <a:pt x="35" y="30"/>
                  </a:cubicBezTo>
                  <a:cubicBezTo>
                    <a:pt x="35" y="32"/>
                    <a:pt x="34" y="32"/>
                    <a:pt x="32" y="32"/>
                  </a:cubicBezTo>
                  <a:cubicBezTo>
                    <a:pt x="33" y="33"/>
                    <a:pt x="34" y="34"/>
                    <a:pt x="36" y="34"/>
                  </a:cubicBezTo>
                  <a:cubicBezTo>
                    <a:pt x="36" y="35"/>
                    <a:pt x="35" y="35"/>
                    <a:pt x="34" y="35"/>
                  </a:cubicBezTo>
                  <a:cubicBezTo>
                    <a:pt x="36" y="37"/>
                    <a:pt x="37" y="37"/>
                    <a:pt x="40" y="38"/>
                  </a:cubicBezTo>
                  <a:cubicBezTo>
                    <a:pt x="40" y="39"/>
                    <a:pt x="39" y="39"/>
                    <a:pt x="38" y="39"/>
                  </a:cubicBezTo>
                  <a:cubicBezTo>
                    <a:pt x="38" y="42"/>
                    <a:pt x="36" y="42"/>
                    <a:pt x="34" y="42"/>
                  </a:cubicBezTo>
                  <a:cubicBezTo>
                    <a:pt x="37" y="44"/>
                    <a:pt x="39" y="45"/>
                    <a:pt x="42" y="45"/>
                  </a:cubicBezTo>
                  <a:cubicBezTo>
                    <a:pt x="42" y="47"/>
                    <a:pt x="37" y="46"/>
                    <a:pt x="36" y="47"/>
                  </a:cubicBezTo>
                  <a:cubicBezTo>
                    <a:pt x="37" y="48"/>
                    <a:pt x="37" y="49"/>
                    <a:pt x="40" y="50"/>
                  </a:cubicBezTo>
                  <a:cubicBezTo>
                    <a:pt x="39" y="51"/>
                    <a:pt x="39" y="51"/>
                    <a:pt x="39" y="51"/>
                  </a:cubicBezTo>
                  <a:cubicBezTo>
                    <a:pt x="41" y="51"/>
                    <a:pt x="43" y="52"/>
                    <a:pt x="45" y="52"/>
                  </a:cubicBezTo>
                  <a:cubicBezTo>
                    <a:pt x="45" y="53"/>
                    <a:pt x="40" y="54"/>
                    <a:pt x="39" y="54"/>
                  </a:cubicBezTo>
                  <a:cubicBezTo>
                    <a:pt x="37" y="55"/>
                    <a:pt x="36" y="55"/>
                    <a:pt x="33" y="54"/>
                  </a:cubicBezTo>
                  <a:cubicBezTo>
                    <a:pt x="33" y="55"/>
                    <a:pt x="34" y="56"/>
                    <a:pt x="35" y="58"/>
                  </a:cubicBezTo>
                  <a:cubicBezTo>
                    <a:pt x="33" y="59"/>
                    <a:pt x="29" y="56"/>
                    <a:pt x="27" y="55"/>
                  </a:cubicBezTo>
                  <a:cubicBezTo>
                    <a:pt x="27" y="57"/>
                    <a:pt x="28" y="58"/>
                    <a:pt x="29" y="59"/>
                  </a:cubicBezTo>
                  <a:cubicBezTo>
                    <a:pt x="27" y="59"/>
                    <a:pt x="26" y="59"/>
                    <a:pt x="23" y="59"/>
                  </a:cubicBezTo>
                  <a:cubicBezTo>
                    <a:pt x="23" y="59"/>
                    <a:pt x="21" y="58"/>
                    <a:pt x="21" y="58"/>
                  </a:cubicBezTo>
                  <a:cubicBezTo>
                    <a:pt x="20" y="59"/>
                    <a:pt x="18" y="59"/>
                    <a:pt x="16" y="59"/>
                  </a:cubicBezTo>
                  <a:cubicBezTo>
                    <a:pt x="18" y="58"/>
                    <a:pt x="19" y="57"/>
                    <a:pt x="20" y="55"/>
                  </a:cubicBezTo>
                  <a:cubicBezTo>
                    <a:pt x="19" y="55"/>
                    <a:pt x="18" y="55"/>
                    <a:pt x="19" y="54"/>
                  </a:cubicBezTo>
                  <a:cubicBezTo>
                    <a:pt x="17" y="55"/>
                    <a:pt x="16" y="57"/>
                    <a:pt x="14" y="54"/>
                  </a:cubicBezTo>
                  <a:cubicBezTo>
                    <a:pt x="14" y="54"/>
                    <a:pt x="13" y="55"/>
                    <a:pt x="13" y="55"/>
                  </a:cubicBezTo>
                  <a:cubicBezTo>
                    <a:pt x="12" y="55"/>
                    <a:pt x="11" y="56"/>
                    <a:pt x="10" y="56"/>
                  </a:cubicBezTo>
                  <a:cubicBezTo>
                    <a:pt x="10" y="55"/>
                    <a:pt x="10" y="55"/>
                    <a:pt x="10" y="54"/>
                  </a:cubicBezTo>
                  <a:cubicBezTo>
                    <a:pt x="8" y="52"/>
                    <a:pt x="3" y="57"/>
                    <a:pt x="3" y="53"/>
                  </a:cubicBezTo>
                  <a:cubicBezTo>
                    <a:pt x="2" y="53"/>
                    <a:pt x="0" y="53"/>
                    <a:pt x="0" y="52"/>
                  </a:cubicBezTo>
                  <a:cubicBezTo>
                    <a:pt x="4" y="52"/>
                    <a:pt x="6" y="49"/>
                    <a:pt x="8" y="46"/>
                  </a:cubicBezTo>
                  <a:cubicBezTo>
                    <a:pt x="7" y="47"/>
                    <a:pt x="5" y="47"/>
                    <a:pt x="5" y="46"/>
                  </a:cubicBezTo>
                  <a:cubicBezTo>
                    <a:pt x="5" y="46"/>
                    <a:pt x="5" y="45"/>
                    <a:pt x="5" y="45"/>
                  </a:cubicBezTo>
                  <a:cubicBezTo>
                    <a:pt x="4" y="45"/>
                    <a:pt x="3" y="45"/>
                    <a:pt x="3" y="44"/>
                  </a:cubicBezTo>
                  <a:cubicBezTo>
                    <a:pt x="4" y="44"/>
                    <a:pt x="4" y="44"/>
                    <a:pt x="4" y="43"/>
                  </a:cubicBezTo>
                  <a:cubicBezTo>
                    <a:pt x="3" y="43"/>
                    <a:pt x="2" y="42"/>
                    <a:pt x="2" y="41"/>
                  </a:cubicBezTo>
                  <a:cubicBezTo>
                    <a:pt x="5" y="41"/>
                    <a:pt x="7" y="40"/>
                    <a:pt x="9" y="38"/>
                  </a:cubicBezTo>
                  <a:cubicBezTo>
                    <a:pt x="8" y="38"/>
                    <a:pt x="8" y="39"/>
                    <a:pt x="7" y="38"/>
                  </a:cubicBezTo>
                  <a:cubicBezTo>
                    <a:pt x="7" y="38"/>
                    <a:pt x="7" y="38"/>
                    <a:pt x="7" y="37"/>
                  </a:cubicBezTo>
                  <a:cubicBezTo>
                    <a:pt x="7" y="37"/>
                    <a:pt x="6" y="37"/>
                    <a:pt x="6" y="37"/>
                  </a:cubicBezTo>
                  <a:cubicBezTo>
                    <a:pt x="7" y="36"/>
                    <a:pt x="7" y="36"/>
                    <a:pt x="8" y="35"/>
                  </a:cubicBezTo>
                  <a:cubicBezTo>
                    <a:pt x="8" y="35"/>
                    <a:pt x="4" y="35"/>
                    <a:pt x="5" y="33"/>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42"/>
            <p:cNvSpPr>
              <a:spLocks/>
            </p:cNvSpPr>
            <p:nvPr/>
          </p:nvSpPr>
          <p:spPr bwMode="auto">
            <a:xfrm>
              <a:off x="4902147" y="5194372"/>
              <a:ext cx="66119" cy="88697"/>
            </a:xfrm>
            <a:custGeom>
              <a:avLst/>
              <a:gdLst/>
              <a:ahLst/>
              <a:cxnLst>
                <a:cxn ang="0">
                  <a:pos x="8" y="38"/>
                </a:cxn>
                <a:cxn ang="0">
                  <a:pos x="8" y="35"/>
                </a:cxn>
                <a:cxn ang="0">
                  <a:pos x="7" y="31"/>
                </a:cxn>
                <a:cxn ang="0">
                  <a:pos x="11" y="24"/>
                </a:cxn>
                <a:cxn ang="0">
                  <a:pos x="12" y="20"/>
                </a:cxn>
                <a:cxn ang="0">
                  <a:pos x="17" y="15"/>
                </a:cxn>
                <a:cxn ang="0">
                  <a:pos x="25" y="0"/>
                </a:cxn>
                <a:cxn ang="0">
                  <a:pos x="31" y="11"/>
                </a:cxn>
                <a:cxn ang="0">
                  <a:pos x="32" y="13"/>
                </a:cxn>
                <a:cxn ang="0">
                  <a:pos x="32" y="17"/>
                </a:cxn>
                <a:cxn ang="0">
                  <a:pos x="35" y="19"/>
                </a:cxn>
                <a:cxn ang="0">
                  <a:pos x="37" y="21"/>
                </a:cxn>
                <a:cxn ang="0">
                  <a:pos x="39" y="23"/>
                </a:cxn>
                <a:cxn ang="0">
                  <a:pos x="39" y="29"/>
                </a:cxn>
                <a:cxn ang="0">
                  <a:pos x="39" y="31"/>
                </a:cxn>
                <a:cxn ang="0">
                  <a:pos x="39" y="35"/>
                </a:cxn>
                <a:cxn ang="0">
                  <a:pos x="37" y="37"/>
                </a:cxn>
                <a:cxn ang="0">
                  <a:pos x="39" y="41"/>
                </a:cxn>
                <a:cxn ang="0">
                  <a:pos x="45" y="46"/>
                </a:cxn>
                <a:cxn ang="0">
                  <a:pos x="49" y="53"/>
                </a:cxn>
                <a:cxn ang="0">
                  <a:pos x="46" y="59"/>
                </a:cxn>
                <a:cxn ang="0">
                  <a:pos x="52" y="60"/>
                </a:cxn>
                <a:cxn ang="0">
                  <a:pos x="38" y="63"/>
                </a:cxn>
                <a:cxn ang="0">
                  <a:pos x="31" y="64"/>
                </a:cxn>
                <a:cxn ang="0">
                  <a:pos x="27" y="69"/>
                </a:cxn>
                <a:cxn ang="0">
                  <a:pos x="19" y="69"/>
                </a:cxn>
                <a:cxn ang="0">
                  <a:pos x="21" y="63"/>
                </a:cxn>
                <a:cxn ang="0">
                  <a:pos x="14" y="64"/>
                </a:cxn>
                <a:cxn ang="0">
                  <a:pos x="11" y="63"/>
                </a:cxn>
                <a:cxn ang="0">
                  <a:pos x="0" y="61"/>
                </a:cxn>
                <a:cxn ang="0">
                  <a:pos x="5" y="54"/>
                </a:cxn>
                <a:cxn ang="0">
                  <a:pos x="3" y="51"/>
                </a:cxn>
                <a:cxn ang="0">
                  <a:pos x="1" y="48"/>
                </a:cxn>
                <a:cxn ang="0">
                  <a:pos x="7" y="44"/>
                </a:cxn>
                <a:cxn ang="0">
                  <a:pos x="6" y="43"/>
                </a:cxn>
                <a:cxn ang="0">
                  <a:pos x="5" y="38"/>
                </a:cxn>
              </a:cxnLst>
              <a:rect l="0" t="0" r="r" b="b"/>
              <a:pathLst>
                <a:path w="52" h="70">
                  <a:moveTo>
                    <a:pt x="5" y="38"/>
                  </a:moveTo>
                  <a:cubicBezTo>
                    <a:pt x="7" y="39"/>
                    <a:pt x="8" y="38"/>
                    <a:pt x="8" y="38"/>
                  </a:cubicBezTo>
                  <a:cubicBezTo>
                    <a:pt x="8" y="37"/>
                    <a:pt x="8" y="37"/>
                    <a:pt x="9" y="36"/>
                  </a:cubicBezTo>
                  <a:cubicBezTo>
                    <a:pt x="8" y="36"/>
                    <a:pt x="8" y="36"/>
                    <a:pt x="8" y="35"/>
                  </a:cubicBezTo>
                  <a:cubicBezTo>
                    <a:pt x="9" y="34"/>
                    <a:pt x="10" y="34"/>
                    <a:pt x="11" y="33"/>
                  </a:cubicBezTo>
                  <a:cubicBezTo>
                    <a:pt x="9" y="33"/>
                    <a:pt x="9" y="33"/>
                    <a:pt x="7" y="31"/>
                  </a:cubicBezTo>
                  <a:cubicBezTo>
                    <a:pt x="11" y="31"/>
                    <a:pt x="14" y="29"/>
                    <a:pt x="16" y="26"/>
                  </a:cubicBezTo>
                  <a:cubicBezTo>
                    <a:pt x="15" y="26"/>
                    <a:pt x="11" y="25"/>
                    <a:pt x="11" y="24"/>
                  </a:cubicBezTo>
                  <a:cubicBezTo>
                    <a:pt x="12" y="23"/>
                    <a:pt x="14" y="22"/>
                    <a:pt x="15" y="21"/>
                  </a:cubicBezTo>
                  <a:cubicBezTo>
                    <a:pt x="14" y="21"/>
                    <a:pt x="13" y="21"/>
                    <a:pt x="12" y="20"/>
                  </a:cubicBezTo>
                  <a:cubicBezTo>
                    <a:pt x="15" y="19"/>
                    <a:pt x="17" y="18"/>
                    <a:pt x="18" y="16"/>
                  </a:cubicBezTo>
                  <a:cubicBezTo>
                    <a:pt x="17" y="17"/>
                    <a:pt x="17" y="16"/>
                    <a:pt x="17" y="15"/>
                  </a:cubicBezTo>
                  <a:cubicBezTo>
                    <a:pt x="16" y="15"/>
                    <a:pt x="14" y="16"/>
                    <a:pt x="13" y="15"/>
                  </a:cubicBezTo>
                  <a:cubicBezTo>
                    <a:pt x="17" y="13"/>
                    <a:pt x="23" y="6"/>
                    <a:pt x="25" y="0"/>
                  </a:cubicBezTo>
                  <a:cubicBezTo>
                    <a:pt x="27" y="4"/>
                    <a:pt x="27" y="7"/>
                    <a:pt x="31" y="9"/>
                  </a:cubicBezTo>
                  <a:cubicBezTo>
                    <a:pt x="29" y="10"/>
                    <a:pt x="29" y="10"/>
                    <a:pt x="31" y="11"/>
                  </a:cubicBezTo>
                  <a:cubicBezTo>
                    <a:pt x="31" y="11"/>
                    <a:pt x="31" y="11"/>
                    <a:pt x="31" y="12"/>
                  </a:cubicBezTo>
                  <a:cubicBezTo>
                    <a:pt x="31" y="12"/>
                    <a:pt x="34" y="13"/>
                    <a:pt x="32" y="13"/>
                  </a:cubicBezTo>
                  <a:cubicBezTo>
                    <a:pt x="34" y="14"/>
                    <a:pt x="34" y="15"/>
                    <a:pt x="36" y="16"/>
                  </a:cubicBezTo>
                  <a:cubicBezTo>
                    <a:pt x="35" y="16"/>
                    <a:pt x="34" y="16"/>
                    <a:pt x="32" y="17"/>
                  </a:cubicBezTo>
                  <a:cubicBezTo>
                    <a:pt x="33" y="18"/>
                    <a:pt x="32" y="17"/>
                    <a:pt x="31" y="17"/>
                  </a:cubicBezTo>
                  <a:cubicBezTo>
                    <a:pt x="32" y="19"/>
                    <a:pt x="34" y="19"/>
                    <a:pt x="35" y="19"/>
                  </a:cubicBezTo>
                  <a:cubicBezTo>
                    <a:pt x="35" y="20"/>
                    <a:pt x="35" y="20"/>
                    <a:pt x="35" y="21"/>
                  </a:cubicBezTo>
                  <a:cubicBezTo>
                    <a:pt x="36" y="21"/>
                    <a:pt x="36" y="21"/>
                    <a:pt x="37" y="21"/>
                  </a:cubicBezTo>
                  <a:cubicBezTo>
                    <a:pt x="37" y="21"/>
                    <a:pt x="37" y="22"/>
                    <a:pt x="36" y="22"/>
                  </a:cubicBezTo>
                  <a:cubicBezTo>
                    <a:pt x="37" y="23"/>
                    <a:pt x="37" y="23"/>
                    <a:pt x="39" y="23"/>
                  </a:cubicBezTo>
                  <a:cubicBezTo>
                    <a:pt x="38" y="24"/>
                    <a:pt x="35" y="24"/>
                    <a:pt x="34" y="24"/>
                  </a:cubicBezTo>
                  <a:cubicBezTo>
                    <a:pt x="35" y="26"/>
                    <a:pt x="36" y="28"/>
                    <a:pt x="39" y="29"/>
                  </a:cubicBezTo>
                  <a:cubicBezTo>
                    <a:pt x="38" y="30"/>
                    <a:pt x="36" y="29"/>
                    <a:pt x="35" y="29"/>
                  </a:cubicBezTo>
                  <a:cubicBezTo>
                    <a:pt x="36" y="30"/>
                    <a:pt x="37" y="31"/>
                    <a:pt x="39" y="31"/>
                  </a:cubicBezTo>
                  <a:cubicBezTo>
                    <a:pt x="39" y="32"/>
                    <a:pt x="38" y="32"/>
                    <a:pt x="38" y="33"/>
                  </a:cubicBezTo>
                  <a:cubicBezTo>
                    <a:pt x="38" y="34"/>
                    <a:pt x="39" y="33"/>
                    <a:pt x="39" y="35"/>
                  </a:cubicBezTo>
                  <a:cubicBezTo>
                    <a:pt x="40" y="35"/>
                    <a:pt x="40" y="35"/>
                    <a:pt x="41" y="35"/>
                  </a:cubicBezTo>
                  <a:cubicBezTo>
                    <a:pt x="41" y="37"/>
                    <a:pt x="39" y="37"/>
                    <a:pt x="37" y="37"/>
                  </a:cubicBezTo>
                  <a:cubicBezTo>
                    <a:pt x="39" y="38"/>
                    <a:pt x="40" y="39"/>
                    <a:pt x="42" y="39"/>
                  </a:cubicBezTo>
                  <a:cubicBezTo>
                    <a:pt x="42" y="41"/>
                    <a:pt x="40" y="41"/>
                    <a:pt x="39" y="41"/>
                  </a:cubicBezTo>
                  <a:cubicBezTo>
                    <a:pt x="42" y="43"/>
                    <a:pt x="43" y="44"/>
                    <a:pt x="46" y="44"/>
                  </a:cubicBezTo>
                  <a:cubicBezTo>
                    <a:pt x="46" y="45"/>
                    <a:pt x="46" y="45"/>
                    <a:pt x="45" y="46"/>
                  </a:cubicBezTo>
                  <a:cubicBezTo>
                    <a:pt x="45" y="49"/>
                    <a:pt x="42" y="49"/>
                    <a:pt x="40" y="49"/>
                  </a:cubicBezTo>
                  <a:cubicBezTo>
                    <a:pt x="43" y="52"/>
                    <a:pt x="45" y="52"/>
                    <a:pt x="49" y="53"/>
                  </a:cubicBezTo>
                  <a:cubicBezTo>
                    <a:pt x="49" y="55"/>
                    <a:pt x="43" y="54"/>
                    <a:pt x="42" y="55"/>
                  </a:cubicBezTo>
                  <a:cubicBezTo>
                    <a:pt x="43" y="56"/>
                    <a:pt x="43" y="57"/>
                    <a:pt x="46" y="59"/>
                  </a:cubicBezTo>
                  <a:cubicBezTo>
                    <a:pt x="46" y="59"/>
                    <a:pt x="46" y="59"/>
                    <a:pt x="45" y="60"/>
                  </a:cubicBezTo>
                  <a:cubicBezTo>
                    <a:pt x="47" y="60"/>
                    <a:pt x="49" y="61"/>
                    <a:pt x="52" y="60"/>
                  </a:cubicBezTo>
                  <a:cubicBezTo>
                    <a:pt x="52" y="62"/>
                    <a:pt x="47" y="63"/>
                    <a:pt x="45" y="63"/>
                  </a:cubicBezTo>
                  <a:cubicBezTo>
                    <a:pt x="42" y="65"/>
                    <a:pt x="41" y="64"/>
                    <a:pt x="38" y="63"/>
                  </a:cubicBezTo>
                  <a:cubicBezTo>
                    <a:pt x="38" y="64"/>
                    <a:pt x="39" y="66"/>
                    <a:pt x="41" y="67"/>
                  </a:cubicBezTo>
                  <a:cubicBezTo>
                    <a:pt x="38" y="68"/>
                    <a:pt x="33" y="65"/>
                    <a:pt x="31" y="64"/>
                  </a:cubicBezTo>
                  <a:cubicBezTo>
                    <a:pt x="31" y="66"/>
                    <a:pt x="32" y="68"/>
                    <a:pt x="34" y="69"/>
                  </a:cubicBezTo>
                  <a:cubicBezTo>
                    <a:pt x="31" y="70"/>
                    <a:pt x="30" y="69"/>
                    <a:pt x="27" y="69"/>
                  </a:cubicBezTo>
                  <a:cubicBezTo>
                    <a:pt x="26" y="69"/>
                    <a:pt x="24" y="68"/>
                    <a:pt x="24" y="68"/>
                  </a:cubicBezTo>
                  <a:cubicBezTo>
                    <a:pt x="22" y="69"/>
                    <a:pt x="21" y="69"/>
                    <a:pt x="19" y="69"/>
                  </a:cubicBezTo>
                  <a:cubicBezTo>
                    <a:pt x="21" y="68"/>
                    <a:pt x="21" y="67"/>
                    <a:pt x="22" y="65"/>
                  </a:cubicBezTo>
                  <a:cubicBezTo>
                    <a:pt x="21" y="65"/>
                    <a:pt x="21" y="65"/>
                    <a:pt x="21" y="63"/>
                  </a:cubicBezTo>
                  <a:cubicBezTo>
                    <a:pt x="19" y="64"/>
                    <a:pt x="18" y="66"/>
                    <a:pt x="16" y="63"/>
                  </a:cubicBezTo>
                  <a:cubicBezTo>
                    <a:pt x="16" y="64"/>
                    <a:pt x="15" y="64"/>
                    <a:pt x="14" y="64"/>
                  </a:cubicBezTo>
                  <a:cubicBezTo>
                    <a:pt x="14" y="64"/>
                    <a:pt x="12" y="65"/>
                    <a:pt x="11" y="65"/>
                  </a:cubicBezTo>
                  <a:cubicBezTo>
                    <a:pt x="11" y="65"/>
                    <a:pt x="11" y="64"/>
                    <a:pt x="11" y="63"/>
                  </a:cubicBezTo>
                  <a:cubicBezTo>
                    <a:pt x="9" y="61"/>
                    <a:pt x="3" y="67"/>
                    <a:pt x="2" y="62"/>
                  </a:cubicBezTo>
                  <a:cubicBezTo>
                    <a:pt x="1" y="62"/>
                    <a:pt x="0" y="62"/>
                    <a:pt x="0" y="61"/>
                  </a:cubicBezTo>
                  <a:cubicBezTo>
                    <a:pt x="4" y="61"/>
                    <a:pt x="7" y="57"/>
                    <a:pt x="9" y="54"/>
                  </a:cubicBezTo>
                  <a:cubicBezTo>
                    <a:pt x="8" y="54"/>
                    <a:pt x="6" y="55"/>
                    <a:pt x="5" y="54"/>
                  </a:cubicBezTo>
                  <a:cubicBezTo>
                    <a:pt x="5" y="53"/>
                    <a:pt x="5" y="53"/>
                    <a:pt x="5" y="53"/>
                  </a:cubicBezTo>
                  <a:cubicBezTo>
                    <a:pt x="4" y="52"/>
                    <a:pt x="3" y="53"/>
                    <a:pt x="3" y="51"/>
                  </a:cubicBezTo>
                  <a:cubicBezTo>
                    <a:pt x="4" y="51"/>
                    <a:pt x="4" y="51"/>
                    <a:pt x="4" y="50"/>
                  </a:cubicBezTo>
                  <a:cubicBezTo>
                    <a:pt x="3" y="50"/>
                    <a:pt x="2" y="49"/>
                    <a:pt x="1" y="48"/>
                  </a:cubicBezTo>
                  <a:cubicBezTo>
                    <a:pt x="5" y="48"/>
                    <a:pt x="8" y="47"/>
                    <a:pt x="10" y="45"/>
                  </a:cubicBezTo>
                  <a:cubicBezTo>
                    <a:pt x="9" y="45"/>
                    <a:pt x="8" y="45"/>
                    <a:pt x="7" y="44"/>
                  </a:cubicBezTo>
                  <a:cubicBezTo>
                    <a:pt x="8" y="44"/>
                    <a:pt x="8" y="44"/>
                    <a:pt x="8" y="44"/>
                  </a:cubicBezTo>
                  <a:cubicBezTo>
                    <a:pt x="7" y="43"/>
                    <a:pt x="7" y="43"/>
                    <a:pt x="6" y="43"/>
                  </a:cubicBezTo>
                  <a:cubicBezTo>
                    <a:pt x="7" y="42"/>
                    <a:pt x="8" y="42"/>
                    <a:pt x="8" y="41"/>
                  </a:cubicBezTo>
                  <a:cubicBezTo>
                    <a:pt x="8" y="41"/>
                    <a:pt x="4" y="40"/>
                    <a:pt x="5" y="38"/>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sp>
        <p:nvSpPr>
          <p:cNvPr id="56" name="Freeform 61"/>
          <p:cNvSpPr>
            <a:spLocks noChangeAspect="1"/>
          </p:cNvSpPr>
          <p:nvPr/>
        </p:nvSpPr>
        <p:spPr bwMode="auto">
          <a:xfrm>
            <a:off x="1672466" y="3282943"/>
            <a:ext cx="637200" cy="175078"/>
          </a:xfrm>
          <a:custGeom>
            <a:avLst/>
            <a:gdLst/>
            <a:ahLst/>
            <a:cxnLst>
              <a:cxn ang="0">
                <a:pos x="24" y="314"/>
              </a:cxn>
              <a:cxn ang="0">
                <a:pos x="40" y="331"/>
              </a:cxn>
              <a:cxn ang="0">
                <a:pos x="52" y="381"/>
              </a:cxn>
              <a:cxn ang="0">
                <a:pos x="76" y="225"/>
              </a:cxn>
              <a:cxn ang="0">
                <a:pos x="213" y="215"/>
              </a:cxn>
              <a:cxn ang="0">
                <a:pos x="231" y="267"/>
              </a:cxn>
              <a:cxn ang="0">
                <a:pos x="250" y="303"/>
              </a:cxn>
              <a:cxn ang="0">
                <a:pos x="274" y="262"/>
              </a:cxn>
              <a:cxn ang="0">
                <a:pos x="413" y="303"/>
              </a:cxn>
              <a:cxn ang="0">
                <a:pos x="435" y="26"/>
              </a:cxn>
              <a:cxn ang="0">
                <a:pos x="609" y="296"/>
              </a:cxn>
              <a:cxn ang="0">
                <a:pos x="643" y="305"/>
              </a:cxn>
              <a:cxn ang="0">
                <a:pos x="652" y="425"/>
              </a:cxn>
              <a:cxn ang="0">
                <a:pos x="763" y="3"/>
              </a:cxn>
              <a:cxn ang="0">
                <a:pos x="848" y="312"/>
              </a:cxn>
              <a:cxn ang="0">
                <a:pos x="857" y="411"/>
              </a:cxn>
              <a:cxn ang="0">
                <a:pos x="914" y="310"/>
              </a:cxn>
              <a:cxn ang="0">
                <a:pos x="940" y="260"/>
              </a:cxn>
              <a:cxn ang="0">
                <a:pos x="1044" y="454"/>
              </a:cxn>
              <a:cxn ang="0">
                <a:pos x="1089" y="454"/>
              </a:cxn>
              <a:cxn ang="0">
                <a:pos x="1124" y="355"/>
              </a:cxn>
              <a:cxn ang="0">
                <a:pos x="1240" y="331"/>
              </a:cxn>
              <a:cxn ang="0">
                <a:pos x="1252" y="357"/>
              </a:cxn>
              <a:cxn ang="0">
                <a:pos x="1387" y="388"/>
              </a:cxn>
              <a:cxn ang="0">
                <a:pos x="1448" y="326"/>
              </a:cxn>
              <a:cxn ang="0">
                <a:pos x="1457" y="279"/>
              </a:cxn>
              <a:cxn ang="0">
                <a:pos x="1491" y="234"/>
              </a:cxn>
              <a:cxn ang="0">
                <a:pos x="1516" y="296"/>
              </a:cxn>
              <a:cxn ang="0">
                <a:pos x="1533" y="378"/>
              </a:cxn>
              <a:cxn ang="0">
                <a:pos x="1540" y="286"/>
              </a:cxn>
              <a:cxn ang="0">
                <a:pos x="1568" y="296"/>
              </a:cxn>
              <a:cxn ang="0">
                <a:pos x="1623" y="319"/>
              </a:cxn>
              <a:cxn ang="0">
                <a:pos x="1696" y="404"/>
              </a:cxn>
              <a:cxn ang="0">
                <a:pos x="1750" y="300"/>
              </a:cxn>
              <a:cxn ang="0">
                <a:pos x="1866" y="459"/>
              </a:cxn>
              <a:cxn ang="0">
                <a:pos x="1975" y="402"/>
              </a:cxn>
              <a:cxn ang="0">
                <a:pos x="2128" y="437"/>
              </a:cxn>
              <a:cxn ang="0">
                <a:pos x="2251" y="409"/>
              </a:cxn>
              <a:cxn ang="0">
                <a:pos x="2329" y="402"/>
              </a:cxn>
              <a:cxn ang="0">
                <a:pos x="2395" y="480"/>
              </a:cxn>
              <a:cxn ang="0">
                <a:pos x="2450" y="416"/>
              </a:cxn>
              <a:cxn ang="0">
                <a:pos x="2532" y="477"/>
              </a:cxn>
              <a:cxn ang="0">
                <a:pos x="2622" y="477"/>
              </a:cxn>
              <a:cxn ang="0">
                <a:pos x="2750" y="442"/>
              </a:cxn>
              <a:cxn ang="0">
                <a:pos x="2825" y="319"/>
              </a:cxn>
              <a:cxn ang="0">
                <a:pos x="2934" y="378"/>
              </a:cxn>
              <a:cxn ang="0">
                <a:pos x="2998" y="189"/>
              </a:cxn>
              <a:cxn ang="0">
                <a:pos x="3054" y="187"/>
              </a:cxn>
              <a:cxn ang="0">
                <a:pos x="3113" y="416"/>
              </a:cxn>
              <a:cxn ang="0">
                <a:pos x="3168" y="291"/>
              </a:cxn>
              <a:cxn ang="0">
                <a:pos x="3262" y="336"/>
              </a:cxn>
              <a:cxn ang="0">
                <a:pos x="3406" y="239"/>
              </a:cxn>
              <a:cxn ang="0">
                <a:pos x="0" y="532"/>
              </a:cxn>
            </a:cxnLst>
            <a:rect l="0" t="0" r="r" b="b"/>
            <a:pathLst>
              <a:path w="3449" h="532">
                <a:moveTo>
                  <a:pt x="0" y="532"/>
                </a:moveTo>
                <a:lnTo>
                  <a:pt x="0" y="310"/>
                </a:lnTo>
                <a:lnTo>
                  <a:pt x="24" y="310"/>
                </a:lnTo>
                <a:lnTo>
                  <a:pt x="24" y="314"/>
                </a:lnTo>
                <a:lnTo>
                  <a:pt x="33" y="314"/>
                </a:lnTo>
                <a:lnTo>
                  <a:pt x="33" y="326"/>
                </a:lnTo>
                <a:lnTo>
                  <a:pt x="40" y="326"/>
                </a:lnTo>
                <a:lnTo>
                  <a:pt x="40" y="331"/>
                </a:lnTo>
                <a:lnTo>
                  <a:pt x="45" y="331"/>
                </a:lnTo>
                <a:lnTo>
                  <a:pt x="45" y="364"/>
                </a:lnTo>
                <a:lnTo>
                  <a:pt x="52" y="364"/>
                </a:lnTo>
                <a:lnTo>
                  <a:pt x="52" y="381"/>
                </a:lnTo>
                <a:lnTo>
                  <a:pt x="59" y="381"/>
                </a:lnTo>
                <a:lnTo>
                  <a:pt x="59" y="262"/>
                </a:lnTo>
                <a:lnTo>
                  <a:pt x="76" y="262"/>
                </a:lnTo>
                <a:lnTo>
                  <a:pt x="76" y="225"/>
                </a:lnTo>
                <a:lnTo>
                  <a:pt x="87" y="225"/>
                </a:lnTo>
                <a:lnTo>
                  <a:pt x="87" y="215"/>
                </a:lnTo>
                <a:lnTo>
                  <a:pt x="151" y="184"/>
                </a:lnTo>
                <a:lnTo>
                  <a:pt x="213" y="215"/>
                </a:lnTo>
                <a:lnTo>
                  <a:pt x="213" y="225"/>
                </a:lnTo>
                <a:lnTo>
                  <a:pt x="222" y="225"/>
                </a:lnTo>
                <a:lnTo>
                  <a:pt x="222" y="262"/>
                </a:lnTo>
                <a:lnTo>
                  <a:pt x="231" y="267"/>
                </a:lnTo>
                <a:lnTo>
                  <a:pt x="231" y="345"/>
                </a:lnTo>
                <a:lnTo>
                  <a:pt x="241" y="345"/>
                </a:lnTo>
                <a:lnTo>
                  <a:pt x="250" y="373"/>
                </a:lnTo>
                <a:lnTo>
                  <a:pt x="250" y="303"/>
                </a:lnTo>
                <a:lnTo>
                  <a:pt x="267" y="303"/>
                </a:lnTo>
                <a:lnTo>
                  <a:pt x="267" y="279"/>
                </a:lnTo>
                <a:lnTo>
                  <a:pt x="274" y="279"/>
                </a:lnTo>
                <a:lnTo>
                  <a:pt x="274" y="262"/>
                </a:lnTo>
                <a:lnTo>
                  <a:pt x="404" y="260"/>
                </a:lnTo>
                <a:lnTo>
                  <a:pt x="404" y="277"/>
                </a:lnTo>
                <a:lnTo>
                  <a:pt x="413" y="277"/>
                </a:lnTo>
                <a:lnTo>
                  <a:pt x="413" y="303"/>
                </a:lnTo>
                <a:lnTo>
                  <a:pt x="425" y="303"/>
                </a:lnTo>
                <a:lnTo>
                  <a:pt x="425" y="369"/>
                </a:lnTo>
                <a:lnTo>
                  <a:pt x="435" y="369"/>
                </a:lnTo>
                <a:lnTo>
                  <a:pt x="435" y="26"/>
                </a:lnTo>
                <a:lnTo>
                  <a:pt x="529" y="0"/>
                </a:lnTo>
                <a:lnTo>
                  <a:pt x="607" y="19"/>
                </a:lnTo>
                <a:lnTo>
                  <a:pt x="607" y="291"/>
                </a:lnTo>
                <a:lnTo>
                  <a:pt x="609" y="296"/>
                </a:lnTo>
                <a:lnTo>
                  <a:pt x="624" y="258"/>
                </a:lnTo>
                <a:lnTo>
                  <a:pt x="635" y="296"/>
                </a:lnTo>
                <a:lnTo>
                  <a:pt x="640" y="286"/>
                </a:lnTo>
                <a:lnTo>
                  <a:pt x="643" y="305"/>
                </a:lnTo>
                <a:lnTo>
                  <a:pt x="643" y="355"/>
                </a:lnTo>
                <a:lnTo>
                  <a:pt x="645" y="357"/>
                </a:lnTo>
                <a:lnTo>
                  <a:pt x="645" y="425"/>
                </a:lnTo>
                <a:lnTo>
                  <a:pt x="652" y="425"/>
                </a:lnTo>
                <a:lnTo>
                  <a:pt x="652" y="343"/>
                </a:lnTo>
                <a:lnTo>
                  <a:pt x="659" y="343"/>
                </a:lnTo>
                <a:lnTo>
                  <a:pt x="659" y="26"/>
                </a:lnTo>
                <a:lnTo>
                  <a:pt x="763" y="3"/>
                </a:lnTo>
                <a:lnTo>
                  <a:pt x="834" y="22"/>
                </a:lnTo>
                <a:lnTo>
                  <a:pt x="834" y="277"/>
                </a:lnTo>
                <a:lnTo>
                  <a:pt x="848" y="288"/>
                </a:lnTo>
                <a:lnTo>
                  <a:pt x="848" y="312"/>
                </a:lnTo>
                <a:lnTo>
                  <a:pt x="855" y="312"/>
                </a:lnTo>
                <a:lnTo>
                  <a:pt x="855" y="329"/>
                </a:lnTo>
                <a:lnTo>
                  <a:pt x="857" y="329"/>
                </a:lnTo>
                <a:lnTo>
                  <a:pt x="857" y="411"/>
                </a:lnTo>
                <a:lnTo>
                  <a:pt x="865" y="411"/>
                </a:lnTo>
                <a:lnTo>
                  <a:pt x="865" y="385"/>
                </a:lnTo>
                <a:lnTo>
                  <a:pt x="914" y="385"/>
                </a:lnTo>
                <a:lnTo>
                  <a:pt x="914" y="310"/>
                </a:lnTo>
                <a:lnTo>
                  <a:pt x="935" y="310"/>
                </a:lnTo>
                <a:lnTo>
                  <a:pt x="935" y="274"/>
                </a:lnTo>
                <a:lnTo>
                  <a:pt x="940" y="274"/>
                </a:lnTo>
                <a:lnTo>
                  <a:pt x="940" y="260"/>
                </a:lnTo>
                <a:lnTo>
                  <a:pt x="942" y="260"/>
                </a:lnTo>
                <a:lnTo>
                  <a:pt x="942" y="251"/>
                </a:lnTo>
                <a:lnTo>
                  <a:pt x="1044" y="248"/>
                </a:lnTo>
                <a:lnTo>
                  <a:pt x="1044" y="454"/>
                </a:lnTo>
                <a:lnTo>
                  <a:pt x="1063" y="454"/>
                </a:lnTo>
                <a:lnTo>
                  <a:pt x="1063" y="463"/>
                </a:lnTo>
                <a:lnTo>
                  <a:pt x="1089" y="463"/>
                </a:lnTo>
                <a:lnTo>
                  <a:pt x="1089" y="454"/>
                </a:lnTo>
                <a:lnTo>
                  <a:pt x="1103" y="454"/>
                </a:lnTo>
                <a:lnTo>
                  <a:pt x="1103" y="447"/>
                </a:lnTo>
                <a:lnTo>
                  <a:pt x="1124" y="447"/>
                </a:lnTo>
                <a:lnTo>
                  <a:pt x="1124" y="355"/>
                </a:lnTo>
                <a:lnTo>
                  <a:pt x="1134" y="355"/>
                </a:lnTo>
                <a:lnTo>
                  <a:pt x="1134" y="300"/>
                </a:lnTo>
                <a:lnTo>
                  <a:pt x="1240" y="300"/>
                </a:lnTo>
                <a:lnTo>
                  <a:pt x="1240" y="331"/>
                </a:lnTo>
                <a:lnTo>
                  <a:pt x="1242" y="331"/>
                </a:lnTo>
                <a:lnTo>
                  <a:pt x="1242" y="347"/>
                </a:lnTo>
                <a:lnTo>
                  <a:pt x="1252" y="347"/>
                </a:lnTo>
                <a:lnTo>
                  <a:pt x="1252" y="357"/>
                </a:lnTo>
                <a:lnTo>
                  <a:pt x="1259" y="357"/>
                </a:lnTo>
                <a:lnTo>
                  <a:pt x="1259" y="267"/>
                </a:lnTo>
                <a:lnTo>
                  <a:pt x="1387" y="267"/>
                </a:lnTo>
                <a:lnTo>
                  <a:pt x="1387" y="388"/>
                </a:lnTo>
                <a:lnTo>
                  <a:pt x="1405" y="388"/>
                </a:lnTo>
                <a:lnTo>
                  <a:pt x="1405" y="288"/>
                </a:lnTo>
                <a:lnTo>
                  <a:pt x="1448" y="288"/>
                </a:lnTo>
                <a:lnTo>
                  <a:pt x="1448" y="326"/>
                </a:lnTo>
                <a:lnTo>
                  <a:pt x="1455" y="326"/>
                </a:lnTo>
                <a:lnTo>
                  <a:pt x="1455" y="310"/>
                </a:lnTo>
                <a:lnTo>
                  <a:pt x="1457" y="310"/>
                </a:lnTo>
                <a:lnTo>
                  <a:pt x="1457" y="279"/>
                </a:lnTo>
                <a:lnTo>
                  <a:pt x="1460" y="279"/>
                </a:lnTo>
                <a:lnTo>
                  <a:pt x="1476" y="234"/>
                </a:lnTo>
                <a:lnTo>
                  <a:pt x="1483" y="189"/>
                </a:lnTo>
                <a:lnTo>
                  <a:pt x="1491" y="234"/>
                </a:lnTo>
                <a:lnTo>
                  <a:pt x="1507" y="279"/>
                </a:lnTo>
                <a:lnTo>
                  <a:pt x="1512" y="279"/>
                </a:lnTo>
                <a:lnTo>
                  <a:pt x="1512" y="296"/>
                </a:lnTo>
                <a:lnTo>
                  <a:pt x="1516" y="296"/>
                </a:lnTo>
                <a:lnTo>
                  <a:pt x="1516" y="322"/>
                </a:lnTo>
                <a:lnTo>
                  <a:pt x="1519" y="322"/>
                </a:lnTo>
                <a:lnTo>
                  <a:pt x="1519" y="378"/>
                </a:lnTo>
                <a:lnTo>
                  <a:pt x="1533" y="378"/>
                </a:lnTo>
                <a:lnTo>
                  <a:pt x="1533" y="312"/>
                </a:lnTo>
                <a:lnTo>
                  <a:pt x="1535" y="312"/>
                </a:lnTo>
                <a:lnTo>
                  <a:pt x="1535" y="286"/>
                </a:lnTo>
                <a:lnTo>
                  <a:pt x="1540" y="286"/>
                </a:lnTo>
                <a:lnTo>
                  <a:pt x="1550" y="218"/>
                </a:lnTo>
                <a:lnTo>
                  <a:pt x="1561" y="284"/>
                </a:lnTo>
                <a:lnTo>
                  <a:pt x="1568" y="286"/>
                </a:lnTo>
                <a:lnTo>
                  <a:pt x="1568" y="296"/>
                </a:lnTo>
                <a:lnTo>
                  <a:pt x="1585" y="296"/>
                </a:lnTo>
                <a:lnTo>
                  <a:pt x="1585" y="310"/>
                </a:lnTo>
                <a:lnTo>
                  <a:pt x="1623" y="310"/>
                </a:lnTo>
                <a:lnTo>
                  <a:pt x="1623" y="319"/>
                </a:lnTo>
                <a:lnTo>
                  <a:pt x="1679" y="336"/>
                </a:lnTo>
                <a:lnTo>
                  <a:pt x="1679" y="378"/>
                </a:lnTo>
                <a:lnTo>
                  <a:pt x="1696" y="378"/>
                </a:lnTo>
                <a:lnTo>
                  <a:pt x="1696" y="404"/>
                </a:lnTo>
                <a:lnTo>
                  <a:pt x="1713" y="404"/>
                </a:lnTo>
                <a:lnTo>
                  <a:pt x="1713" y="376"/>
                </a:lnTo>
                <a:lnTo>
                  <a:pt x="1750" y="376"/>
                </a:lnTo>
                <a:lnTo>
                  <a:pt x="1750" y="300"/>
                </a:lnTo>
                <a:lnTo>
                  <a:pt x="1835" y="300"/>
                </a:lnTo>
                <a:lnTo>
                  <a:pt x="1835" y="347"/>
                </a:lnTo>
                <a:lnTo>
                  <a:pt x="1866" y="347"/>
                </a:lnTo>
                <a:lnTo>
                  <a:pt x="1866" y="459"/>
                </a:lnTo>
                <a:lnTo>
                  <a:pt x="1904" y="459"/>
                </a:lnTo>
                <a:lnTo>
                  <a:pt x="1904" y="376"/>
                </a:lnTo>
                <a:lnTo>
                  <a:pt x="1975" y="376"/>
                </a:lnTo>
                <a:lnTo>
                  <a:pt x="1975" y="402"/>
                </a:lnTo>
                <a:lnTo>
                  <a:pt x="2013" y="402"/>
                </a:lnTo>
                <a:lnTo>
                  <a:pt x="2013" y="24"/>
                </a:lnTo>
                <a:lnTo>
                  <a:pt x="2128" y="24"/>
                </a:lnTo>
                <a:lnTo>
                  <a:pt x="2128" y="437"/>
                </a:lnTo>
                <a:lnTo>
                  <a:pt x="2142" y="437"/>
                </a:lnTo>
                <a:lnTo>
                  <a:pt x="2142" y="24"/>
                </a:lnTo>
                <a:lnTo>
                  <a:pt x="2251" y="24"/>
                </a:lnTo>
                <a:lnTo>
                  <a:pt x="2251" y="409"/>
                </a:lnTo>
                <a:lnTo>
                  <a:pt x="2265" y="409"/>
                </a:lnTo>
                <a:lnTo>
                  <a:pt x="2265" y="338"/>
                </a:lnTo>
                <a:lnTo>
                  <a:pt x="2329" y="338"/>
                </a:lnTo>
                <a:lnTo>
                  <a:pt x="2329" y="402"/>
                </a:lnTo>
                <a:lnTo>
                  <a:pt x="2364" y="402"/>
                </a:lnTo>
                <a:lnTo>
                  <a:pt x="2364" y="423"/>
                </a:lnTo>
                <a:lnTo>
                  <a:pt x="2395" y="423"/>
                </a:lnTo>
                <a:lnTo>
                  <a:pt x="2395" y="480"/>
                </a:lnTo>
                <a:lnTo>
                  <a:pt x="2428" y="480"/>
                </a:lnTo>
                <a:lnTo>
                  <a:pt x="2428" y="437"/>
                </a:lnTo>
                <a:lnTo>
                  <a:pt x="2450" y="437"/>
                </a:lnTo>
                <a:lnTo>
                  <a:pt x="2450" y="416"/>
                </a:lnTo>
                <a:lnTo>
                  <a:pt x="2511" y="416"/>
                </a:lnTo>
                <a:lnTo>
                  <a:pt x="2511" y="437"/>
                </a:lnTo>
                <a:lnTo>
                  <a:pt x="2532" y="437"/>
                </a:lnTo>
                <a:lnTo>
                  <a:pt x="2532" y="477"/>
                </a:lnTo>
                <a:lnTo>
                  <a:pt x="2556" y="477"/>
                </a:lnTo>
                <a:lnTo>
                  <a:pt x="2556" y="333"/>
                </a:lnTo>
                <a:lnTo>
                  <a:pt x="2622" y="333"/>
                </a:lnTo>
                <a:lnTo>
                  <a:pt x="2622" y="477"/>
                </a:lnTo>
                <a:lnTo>
                  <a:pt x="2648" y="477"/>
                </a:lnTo>
                <a:lnTo>
                  <a:pt x="2648" y="255"/>
                </a:lnTo>
                <a:lnTo>
                  <a:pt x="2750" y="291"/>
                </a:lnTo>
                <a:lnTo>
                  <a:pt x="2750" y="442"/>
                </a:lnTo>
                <a:lnTo>
                  <a:pt x="2780" y="442"/>
                </a:lnTo>
                <a:lnTo>
                  <a:pt x="2780" y="357"/>
                </a:lnTo>
                <a:lnTo>
                  <a:pt x="2825" y="357"/>
                </a:lnTo>
                <a:lnTo>
                  <a:pt x="2825" y="319"/>
                </a:lnTo>
                <a:lnTo>
                  <a:pt x="2889" y="319"/>
                </a:lnTo>
                <a:lnTo>
                  <a:pt x="2889" y="442"/>
                </a:lnTo>
                <a:lnTo>
                  <a:pt x="2934" y="442"/>
                </a:lnTo>
                <a:lnTo>
                  <a:pt x="2934" y="378"/>
                </a:lnTo>
                <a:lnTo>
                  <a:pt x="2981" y="378"/>
                </a:lnTo>
                <a:lnTo>
                  <a:pt x="2981" y="241"/>
                </a:lnTo>
                <a:lnTo>
                  <a:pt x="2998" y="229"/>
                </a:lnTo>
                <a:lnTo>
                  <a:pt x="2998" y="189"/>
                </a:lnTo>
                <a:lnTo>
                  <a:pt x="3024" y="175"/>
                </a:lnTo>
                <a:lnTo>
                  <a:pt x="3026" y="111"/>
                </a:lnTo>
                <a:lnTo>
                  <a:pt x="3028" y="175"/>
                </a:lnTo>
                <a:lnTo>
                  <a:pt x="3054" y="187"/>
                </a:lnTo>
                <a:lnTo>
                  <a:pt x="3057" y="229"/>
                </a:lnTo>
                <a:lnTo>
                  <a:pt x="3073" y="239"/>
                </a:lnTo>
                <a:lnTo>
                  <a:pt x="3073" y="416"/>
                </a:lnTo>
                <a:lnTo>
                  <a:pt x="3113" y="416"/>
                </a:lnTo>
                <a:lnTo>
                  <a:pt x="3113" y="329"/>
                </a:lnTo>
                <a:lnTo>
                  <a:pt x="3142" y="329"/>
                </a:lnTo>
                <a:lnTo>
                  <a:pt x="3142" y="291"/>
                </a:lnTo>
                <a:lnTo>
                  <a:pt x="3168" y="291"/>
                </a:lnTo>
                <a:lnTo>
                  <a:pt x="3168" y="213"/>
                </a:lnTo>
                <a:lnTo>
                  <a:pt x="3231" y="213"/>
                </a:lnTo>
                <a:lnTo>
                  <a:pt x="3231" y="336"/>
                </a:lnTo>
                <a:lnTo>
                  <a:pt x="3262" y="336"/>
                </a:lnTo>
                <a:lnTo>
                  <a:pt x="3262" y="265"/>
                </a:lnTo>
                <a:lnTo>
                  <a:pt x="3335" y="265"/>
                </a:lnTo>
                <a:lnTo>
                  <a:pt x="3335" y="239"/>
                </a:lnTo>
                <a:lnTo>
                  <a:pt x="3406" y="239"/>
                </a:lnTo>
                <a:lnTo>
                  <a:pt x="3406" y="359"/>
                </a:lnTo>
                <a:lnTo>
                  <a:pt x="3449" y="359"/>
                </a:lnTo>
                <a:lnTo>
                  <a:pt x="3449" y="532"/>
                </a:lnTo>
                <a:lnTo>
                  <a:pt x="0" y="532"/>
                </a:lnTo>
                <a:lnTo>
                  <a:pt x="0" y="532"/>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Rectangle 1"/>
          <p:cNvSpPr/>
          <p:nvPr/>
        </p:nvSpPr>
        <p:spPr>
          <a:xfrm>
            <a:off x="1044867" y="2889112"/>
            <a:ext cx="726353" cy="276999"/>
          </a:xfrm>
          <a:prstGeom prst="rect">
            <a:avLst/>
          </a:prstGeom>
        </p:spPr>
        <p:txBody>
          <a:bodyPr wrap="none">
            <a:spAutoFit/>
          </a:bodyPr>
          <a:lstStyle/>
          <a:p>
            <a:r>
              <a:rPr lang="en-US" sz="1200" b="1" dirty="0"/>
              <a:t>HABITAT</a:t>
            </a:r>
            <a:endParaRPr lang="nl-BE" sz="1200" dirty="0"/>
          </a:p>
        </p:txBody>
      </p:sp>
      <p:sp>
        <p:nvSpPr>
          <p:cNvPr id="57" name="Oval 56"/>
          <p:cNvSpPr/>
          <p:nvPr/>
        </p:nvSpPr>
        <p:spPr>
          <a:xfrm>
            <a:off x="466715" y="1366490"/>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1"/>
                </a:solidFill>
              </a:rPr>
              <a:t>49%</a:t>
            </a:r>
          </a:p>
        </p:txBody>
      </p:sp>
      <p:sp>
        <p:nvSpPr>
          <p:cNvPr id="58" name="Oval 57"/>
          <p:cNvSpPr/>
          <p:nvPr/>
        </p:nvSpPr>
        <p:spPr>
          <a:xfrm>
            <a:off x="1289275" y="1877907"/>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5"/>
                </a:solidFill>
              </a:rPr>
              <a:t>51%</a:t>
            </a:r>
          </a:p>
        </p:txBody>
      </p:sp>
      <p:sp>
        <p:nvSpPr>
          <p:cNvPr id="3" name="Rectangle 2"/>
          <p:cNvSpPr/>
          <p:nvPr/>
        </p:nvSpPr>
        <p:spPr>
          <a:xfrm>
            <a:off x="987127" y="944839"/>
            <a:ext cx="841834" cy="276999"/>
          </a:xfrm>
          <a:prstGeom prst="rect">
            <a:avLst/>
          </a:prstGeom>
        </p:spPr>
        <p:txBody>
          <a:bodyPr wrap="none">
            <a:spAutoFit/>
          </a:bodyPr>
          <a:lstStyle/>
          <a:p>
            <a:pPr algn="ctr" fontAlgn="b"/>
            <a:r>
              <a:rPr lang="en-US" sz="1200" b="1" dirty="0"/>
              <a:t>GESLACHT</a:t>
            </a:r>
          </a:p>
        </p:txBody>
      </p:sp>
      <p:sp>
        <p:nvSpPr>
          <p:cNvPr id="5" name="Rectangle 4"/>
          <p:cNvSpPr/>
          <p:nvPr/>
        </p:nvSpPr>
        <p:spPr>
          <a:xfrm>
            <a:off x="4108063" y="944839"/>
            <a:ext cx="739305" cy="276999"/>
          </a:xfrm>
          <a:prstGeom prst="rect">
            <a:avLst/>
          </a:prstGeom>
        </p:spPr>
        <p:txBody>
          <a:bodyPr wrap="none">
            <a:spAutoFit/>
          </a:bodyPr>
          <a:lstStyle/>
          <a:p>
            <a:pPr algn="ctr"/>
            <a:r>
              <a:rPr lang="en-US" sz="1200" b="1" dirty="0"/>
              <a:t>LEEFTIJD</a:t>
            </a:r>
          </a:p>
        </p:txBody>
      </p:sp>
      <p:sp>
        <p:nvSpPr>
          <p:cNvPr id="60" name="Rectangle 59"/>
          <p:cNvSpPr/>
          <p:nvPr/>
        </p:nvSpPr>
        <p:spPr>
          <a:xfrm>
            <a:off x="6781797" y="944839"/>
            <a:ext cx="1714637" cy="276999"/>
          </a:xfrm>
          <a:prstGeom prst="rect">
            <a:avLst/>
          </a:prstGeom>
        </p:spPr>
        <p:txBody>
          <a:bodyPr wrap="none">
            <a:spAutoFit/>
          </a:bodyPr>
          <a:lstStyle/>
          <a:p>
            <a:pPr algn="ctr"/>
            <a:r>
              <a:rPr lang="en-US" sz="1200" b="1" dirty="0"/>
              <a:t>GEZINSSAMENSTELLING</a:t>
            </a:r>
          </a:p>
        </p:txBody>
      </p:sp>
      <p:sp>
        <p:nvSpPr>
          <p:cNvPr id="15" name="Rectangle 14"/>
          <p:cNvSpPr/>
          <p:nvPr/>
        </p:nvSpPr>
        <p:spPr>
          <a:xfrm>
            <a:off x="3099726" y="2886269"/>
            <a:ext cx="1462580" cy="276999"/>
          </a:xfrm>
          <a:prstGeom prst="rect">
            <a:avLst/>
          </a:prstGeom>
        </p:spPr>
        <p:txBody>
          <a:bodyPr wrap="none">
            <a:spAutoFit/>
          </a:bodyPr>
          <a:lstStyle/>
          <a:p>
            <a:r>
              <a:rPr lang="en-US" sz="1200" b="1" dirty="0"/>
              <a:t>OPLEIDINGSNIVEAU</a:t>
            </a:r>
            <a:endParaRPr lang="nl-BE" sz="1200" dirty="0"/>
          </a:p>
        </p:txBody>
      </p:sp>
      <p:sp>
        <p:nvSpPr>
          <p:cNvPr id="61" name="Rectangle 60"/>
          <p:cNvSpPr/>
          <p:nvPr/>
        </p:nvSpPr>
        <p:spPr>
          <a:xfrm>
            <a:off x="7533645" y="2886270"/>
            <a:ext cx="880947" cy="276999"/>
          </a:xfrm>
          <a:prstGeom prst="rect">
            <a:avLst/>
          </a:prstGeom>
        </p:spPr>
        <p:txBody>
          <a:bodyPr wrap="none">
            <a:spAutoFit/>
          </a:bodyPr>
          <a:lstStyle/>
          <a:p>
            <a:pPr algn="ctr"/>
            <a:r>
              <a:rPr lang="en-US" sz="1200" b="1" dirty="0"/>
              <a:t>ACTIVITEIT</a:t>
            </a:r>
          </a:p>
        </p:txBody>
      </p:sp>
      <p:sp>
        <p:nvSpPr>
          <p:cNvPr id="17" name="Oval 16"/>
          <p:cNvSpPr/>
          <p:nvPr/>
        </p:nvSpPr>
        <p:spPr>
          <a:xfrm>
            <a:off x="4563835" y="2879178"/>
            <a:ext cx="396000" cy="3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Freeform 16"/>
          <p:cNvSpPr>
            <a:spLocks noChangeAspect="1" noEditPoints="1"/>
          </p:cNvSpPr>
          <p:nvPr/>
        </p:nvSpPr>
        <p:spPr bwMode="auto">
          <a:xfrm>
            <a:off x="4625989" y="2984819"/>
            <a:ext cx="271690" cy="184717"/>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Rounded Rectangle 62"/>
          <p:cNvSpPr/>
          <p:nvPr/>
        </p:nvSpPr>
        <p:spPr>
          <a:xfrm>
            <a:off x="5120640" y="2814732"/>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Rectangle 63"/>
          <p:cNvSpPr/>
          <p:nvPr/>
        </p:nvSpPr>
        <p:spPr>
          <a:xfrm>
            <a:off x="5600860" y="2886270"/>
            <a:ext cx="875561" cy="276999"/>
          </a:xfrm>
          <a:prstGeom prst="rect">
            <a:avLst/>
          </a:prstGeom>
        </p:spPr>
        <p:txBody>
          <a:bodyPr wrap="none">
            <a:spAutoFit/>
          </a:bodyPr>
          <a:lstStyle/>
          <a:p>
            <a:pPr algn="ctr"/>
            <a:r>
              <a:rPr lang="en-US" sz="1200" b="1" dirty="0"/>
              <a:t>HUISDIER*</a:t>
            </a:r>
          </a:p>
        </p:txBody>
      </p:sp>
      <p:graphicFrame>
        <p:nvGraphicFramePr>
          <p:cNvPr id="67" name="Object 7"/>
          <p:cNvGraphicFramePr>
            <a:graphicFrameLocks noChangeAspect="1"/>
          </p:cNvGraphicFramePr>
          <p:nvPr>
            <p:extLst>
              <p:ext uri="{D42A27DB-BD31-4B8C-83A1-F6EECF244321}">
                <p14:modId xmlns:p14="http://schemas.microsoft.com/office/powerpoint/2010/main" val="4146590443"/>
              </p:ext>
            </p:extLst>
          </p:nvPr>
        </p:nvGraphicFramePr>
        <p:xfrm>
          <a:off x="5120640" y="2819870"/>
          <a:ext cx="1836000" cy="164720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919241688"/>
              </p:ext>
            </p:extLst>
          </p:nvPr>
        </p:nvGraphicFramePr>
        <p:xfrm>
          <a:off x="6434132" y="1524623"/>
          <a:ext cx="824380" cy="1008000"/>
        </p:xfrm>
        <a:graphic>
          <a:graphicData uri="http://schemas.openxmlformats.org/drawingml/2006/table">
            <a:tbl>
              <a:tblPr>
                <a:tableStyleId>{5C22544A-7EE6-4342-B048-85BDC9FD1C3A}</a:tableStyleId>
              </a:tblPr>
              <a:tblGrid>
                <a:gridCol w="824380">
                  <a:extLst>
                    <a:ext uri="{9D8B030D-6E8A-4147-A177-3AD203B41FA5}">
                      <a16:colId xmlns="" xmlns:a16="http://schemas.microsoft.com/office/drawing/2014/main" val="20000"/>
                    </a:ext>
                  </a:extLst>
                </a:gridCol>
              </a:tblGrid>
              <a:tr h="252000">
                <a:tc>
                  <a:txBody>
                    <a:bodyPr/>
                    <a:lstStyle/>
                    <a:p>
                      <a:pPr algn="r" fontAlgn="b"/>
                      <a:r>
                        <a:rPr lang="nl-BE" sz="1000" b="1" u="none" strike="noStrike" dirty="0">
                          <a:solidFill>
                            <a:schemeClr val="accent1"/>
                          </a:solidFill>
                          <a:effectLst/>
                        </a:rPr>
                        <a:t>1 persoon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52000">
                <a:tc>
                  <a:txBody>
                    <a:bodyPr/>
                    <a:lstStyle/>
                    <a:p>
                      <a:pPr algn="r" fontAlgn="b"/>
                      <a:r>
                        <a:rPr lang="nl-BE" sz="1000" b="1" u="none" strike="noStrike" dirty="0">
                          <a:solidFill>
                            <a:schemeClr val="accent1"/>
                          </a:solidFill>
                          <a:effectLst/>
                        </a:rPr>
                        <a:t>2 personen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52000">
                <a:tc>
                  <a:txBody>
                    <a:bodyPr/>
                    <a:lstStyle/>
                    <a:p>
                      <a:pPr algn="r" fontAlgn="b"/>
                      <a:r>
                        <a:rPr lang="nl-BE" sz="1000" b="1" u="none" strike="noStrike" dirty="0">
                          <a:solidFill>
                            <a:schemeClr val="accent1"/>
                          </a:solidFill>
                          <a:effectLst/>
                        </a:rPr>
                        <a:t>3 personen</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252000">
                <a:tc>
                  <a:txBody>
                    <a:bodyPr/>
                    <a:lstStyle/>
                    <a:p>
                      <a:pPr algn="r" fontAlgn="b"/>
                      <a:r>
                        <a:rPr lang="nl-BE" sz="1000" b="1" u="none" strike="noStrike" dirty="0">
                          <a:solidFill>
                            <a:schemeClr val="accent1"/>
                          </a:solidFill>
                          <a:effectLst/>
                        </a:rPr>
                        <a:t>4+ personen </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66" name="TextBox 65"/>
          <p:cNvSpPr txBox="1"/>
          <p:nvPr/>
        </p:nvSpPr>
        <p:spPr>
          <a:xfrm>
            <a:off x="225426" y="543048"/>
            <a:ext cx="1044724" cy="215444"/>
          </a:xfrm>
          <a:prstGeom prst="rect">
            <a:avLst/>
          </a:prstGeom>
        </p:spPr>
        <p:txBody>
          <a:bodyPr vert="horz" wrap="square" lIns="0" tIns="0" rIns="0" bIns="0" rtlCol="0">
            <a:spAutoFit/>
          </a:bodyPr>
          <a:lstStyle/>
          <a:p>
            <a:pPr marL="4763"/>
            <a:r>
              <a:rPr lang="nl-BE" sz="1400" b="1" dirty="0">
                <a:solidFill>
                  <a:srgbClr val="781D7E"/>
                </a:solidFill>
              </a:rPr>
              <a:t>VLAANDEREN</a:t>
            </a:r>
          </a:p>
        </p:txBody>
      </p:sp>
      <p:grpSp>
        <p:nvGrpSpPr>
          <p:cNvPr id="70" name="Group 69"/>
          <p:cNvGrpSpPr/>
          <p:nvPr/>
        </p:nvGrpSpPr>
        <p:grpSpPr>
          <a:xfrm>
            <a:off x="1368940" y="531778"/>
            <a:ext cx="584240" cy="253223"/>
            <a:chOff x="1524000" y="914400"/>
            <a:chExt cx="5231449" cy="2267434"/>
          </a:xfrm>
          <a:solidFill>
            <a:srgbClr val="781D7E"/>
          </a:solidFill>
        </p:grpSpPr>
        <p:sp>
          <p:nvSpPr>
            <p:cNvPr id="71"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72"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73"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74"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75"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sp>
        <p:nvSpPr>
          <p:cNvPr id="77" name="Freeform 32"/>
          <p:cNvSpPr>
            <a:spLocks noChangeAspect="1"/>
          </p:cNvSpPr>
          <p:nvPr/>
        </p:nvSpPr>
        <p:spPr bwMode="auto">
          <a:xfrm>
            <a:off x="5420036" y="3913536"/>
            <a:ext cx="304801" cy="359275"/>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8" name="Freeform 18"/>
          <p:cNvSpPr>
            <a:spLocks noChangeAspect="1"/>
          </p:cNvSpPr>
          <p:nvPr/>
        </p:nvSpPr>
        <p:spPr bwMode="auto">
          <a:xfrm>
            <a:off x="6366521" y="3985552"/>
            <a:ext cx="268690" cy="280931"/>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5" name="TextBox 64"/>
          <p:cNvSpPr txBox="1"/>
          <p:nvPr/>
        </p:nvSpPr>
        <p:spPr>
          <a:xfrm>
            <a:off x="5120641" y="4485050"/>
            <a:ext cx="1836000" cy="138499"/>
          </a:xfrm>
          <a:prstGeom prst="rect">
            <a:avLst/>
          </a:prstGeom>
        </p:spPr>
        <p:txBody>
          <a:bodyPr vert="horz" wrap="square" lIns="0" tIns="0" rIns="0" bIns="0" rtlCol="0">
            <a:spAutoFit/>
          </a:bodyPr>
          <a:lstStyle/>
          <a:p>
            <a:pPr marL="4763" algn="ctr"/>
            <a:r>
              <a:rPr lang="nl-BE" sz="900" b="1" dirty="0">
                <a:solidFill>
                  <a:srgbClr val="781D7E"/>
                </a:solidFill>
              </a:rPr>
              <a:t>*Ja/nee-vraag</a:t>
            </a:r>
          </a:p>
        </p:txBody>
      </p:sp>
    </p:spTree>
    <p:extLst>
      <p:ext uri="{BB962C8B-B14F-4D97-AF65-F5344CB8AC3E}">
        <p14:creationId xmlns:p14="http://schemas.microsoft.com/office/powerpoint/2010/main" val="388482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163"/>
            <a:ext cx="4445000"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2857500" cy="449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tle 10"/>
          <p:cNvSpPr>
            <a:spLocks noGrp="1"/>
          </p:cNvSpPr>
          <p:nvPr>
            <p:ph type="title"/>
          </p:nvPr>
        </p:nvSpPr>
        <p:spPr/>
        <p:txBody>
          <a:bodyPr/>
          <a:lstStyle/>
          <a:p>
            <a:pPr lvl="0">
              <a:lnSpc>
                <a:spcPct val="100000"/>
              </a:lnSpc>
            </a:pPr>
            <a:r>
              <a:rPr lang="en-AU" dirty="0"/>
              <a:t>RESULTATEN</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6</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604746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nl-BE"/>
              <a:t>PROEVEN OP HONDEN EN KATTEN</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a:grpSpLocks noChangeAspect="1"/>
          </p:cNvGrpSpPr>
          <p:nvPr/>
        </p:nvGrpSpPr>
        <p:grpSpPr>
          <a:xfrm>
            <a:off x="750473" y="2934139"/>
            <a:ext cx="437328" cy="792000"/>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20008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5289" y="1082191"/>
            <a:ext cx="8640000" cy="180000"/>
          </a:xfrm>
        </p:spPr>
        <p:txBody>
          <a:bodyPr/>
          <a:lstStyle/>
          <a:p>
            <a:r>
              <a:rPr lang="nl-BE" sz="1000" b="1" dirty="0">
                <a:solidFill>
                  <a:schemeClr val="bg1"/>
                </a:solidFill>
              </a:rPr>
              <a:t>DENKT U DAT ER IN VLAANDEREN PROEVEN UITGEVOERD WORDEN OP …?</a:t>
            </a:r>
            <a:br>
              <a:rPr lang="nl-BE" sz="1000" b="1" dirty="0">
                <a:solidFill>
                  <a:schemeClr val="bg1"/>
                </a:solidFill>
              </a:rPr>
            </a:br>
            <a:endParaRPr lang="nl-BE" sz="1000" b="1" dirty="0">
              <a:solidFill>
                <a:schemeClr val="bg1"/>
              </a:solidFill>
            </a:endParaRP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Limburg (n=300)</a:t>
            </a:r>
          </a:p>
          <a:p>
            <a:pPr>
              <a:spcBef>
                <a:spcPts val="0"/>
              </a:spcBef>
              <a:spcAft>
                <a:spcPts val="0"/>
              </a:spcAft>
            </a:pPr>
            <a:r>
              <a:rPr lang="en-US" sz="700" cap="none" dirty="0"/>
              <a:t>Question:	</a:t>
            </a:r>
            <a:r>
              <a:rPr lang="nl-BE" sz="700" cap="none" dirty="0"/>
              <a:t>V1 Denkt u dat er in Vlaanderen proeven uitgevoerd worden op …?</a:t>
            </a:r>
            <a:br>
              <a:rPr lang="nl-BE" sz="700" cap="none" dirty="0"/>
            </a:br>
            <a:r>
              <a:rPr lang="en-US" sz="700" cap="none" dirty="0"/>
              <a:t>ABCD:	95% significance level</a:t>
            </a:r>
          </a:p>
          <a:p>
            <a:endParaRPr lang="en-GB" sz="700" dirty="0"/>
          </a:p>
        </p:txBody>
      </p:sp>
      <p:graphicFrame>
        <p:nvGraphicFramePr>
          <p:cNvPr id="5" name="Chart 4"/>
          <p:cNvGraphicFramePr/>
          <p:nvPr>
            <p:extLst>
              <p:ext uri="{D42A27DB-BD31-4B8C-83A1-F6EECF244321}">
                <p14:modId xmlns:p14="http://schemas.microsoft.com/office/powerpoint/2010/main" val="2452168807"/>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0" name="Rounded Rectangle 39"/>
          <p:cNvSpPr/>
          <p:nvPr/>
        </p:nvSpPr>
        <p:spPr>
          <a:xfrm>
            <a:off x="5833484" y="2017593"/>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41" name="Rounded Rectangle 40"/>
          <p:cNvSpPr/>
          <p:nvPr/>
        </p:nvSpPr>
        <p:spPr>
          <a:xfrm>
            <a:off x="5838314" y="3604964"/>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2" name="Rounded Rectangle 41"/>
          <p:cNvSpPr/>
          <p:nvPr/>
        </p:nvSpPr>
        <p:spPr>
          <a:xfrm>
            <a:off x="6326182" y="2017592"/>
            <a:ext cx="843243"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ONEENS (%)</a:t>
            </a:r>
          </a:p>
        </p:txBody>
      </p:sp>
      <p:sp>
        <p:nvSpPr>
          <p:cNvPr id="43" name="Rounded Rectangle 42"/>
          <p:cNvSpPr/>
          <p:nvPr/>
        </p:nvSpPr>
        <p:spPr>
          <a:xfrm>
            <a:off x="6326181" y="3604963"/>
            <a:ext cx="843244"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EENS (%)</a:t>
            </a:r>
          </a:p>
        </p:txBody>
      </p:sp>
      <p:sp>
        <p:nvSpPr>
          <p:cNvPr id="44" name="TextBox 43"/>
          <p:cNvSpPr txBox="1"/>
          <p:nvPr/>
        </p:nvSpPr>
        <p:spPr>
          <a:xfrm>
            <a:off x="5831964" y="2011178"/>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44</a:t>
            </a:r>
          </a:p>
        </p:txBody>
      </p:sp>
      <p:sp>
        <p:nvSpPr>
          <p:cNvPr id="45" name="TextBox 44"/>
          <p:cNvSpPr txBox="1"/>
          <p:nvPr/>
        </p:nvSpPr>
        <p:spPr>
          <a:xfrm>
            <a:off x="5841883" y="3598549"/>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56</a:t>
            </a:r>
          </a:p>
        </p:txBody>
      </p:sp>
      <p:sp>
        <p:nvSpPr>
          <p:cNvPr id="7" name="TextBox 6"/>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LIMBURG</a:t>
            </a:r>
          </a:p>
        </p:txBody>
      </p:sp>
      <p:sp>
        <p:nvSpPr>
          <p:cNvPr id="26" name="Rounded Rectangle 25"/>
          <p:cNvSpPr/>
          <p:nvPr/>
        </p:nvSpPr>
        <p:spPr>
          <a:xfrm>
            <a:off x="2786349" y="2011178"/>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27" name="Rounded Rectangle 26"/>
          <p:cNvSpPr/>
          <p:nvPr/>
        </p:nvSpPr>
        <p:spPr>
          <a:xfrm>
            <a:off x="2791179" y="3611378"/>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p:cNvSpPr txBox="1"/>
          <p:nvPr/>
        </p:nvSpPr>
        <p:spPr>
          <a:xfrm>
            <a:off x="2784829" y="20047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41</a:t>
            </a:r>
          </a:p>
        </p:txBody>
      </p:sp>
      <p:sp>
        <p:nvSpPr>
          <p:cNvPr id="29" name="TextBox 28"/>
          <p:cNvSpPr txBox="1"/>
          <p:nvPr/>
        </p:nvSpPr>
        <p:spPr>
          <a:xfrm>
            <a:off x="2794748" y="36049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59</a:t>
            </a:r>
          </a:p>
        </p:txBody>
      </p:sp>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1" name="Table 10"/>
          <p:cNvGraphicFramePr>
            <a:graphicFrameLocks noGrp="1"/>
          </p:cNvGraphicFramePr>
          <p:nvPr>
            <p:extLst>
              <p:ext uri="{D42A27DB-BD31-4B8C-83A1-F6EECF244321}">
                <p14:modId xmlns:p14="http://schemas.microsoft.com/office/powerpoint/2010/main" val="34757392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2" name="TextBox 1"/>
          <p:cNvSpPr txBox="1"/>
          <p:nvPr/>
        </p:nvSpPr>
        <p:spPr>
          <a:xfrm>
            <a:off x="1838351" y="3823008"/>
            <a:ext cx="328487" cy="153888"/>
          </a:xfrm>
          <a:prstGeom prst="rect">
            <a:avLst/>
          </a:prstGeom>
        </p:spPr>
        <p:txBody>
          <a:bodyPr vert="horz" wrap="square" lIns="0" tIns="0" rIns="0" bIns="0" rtlCol="0">
            <a:spAutoFit/>
          </a:bodyPr>
          <a:lstStyle/>
          <a:p>
            <a:pPr marL="4763" algn="ctr"/>
            <a:r>
              <a:rPr lang="nl-BE" sz="1000" dirty="0">
                <a:solidFill>
                  <a:schemeClr val="bg1"/>
                </a:solidFill>
              </a:rPr>
              <a:t>B</a:t>
            </a:r>
          </a:p>
        </p:txBody>
      </p:sp>
      <p:sp>
        <p:nvSpPr>
          <p:cNvPr id="24" name="Freeform 151"/>
          <p:cNvSpPr>
            <a:spLocks/>
          </p:cNvSpPr>
          <p:nvPr/>
        </p:nvSpPr>
        <p:spPr bwMode="auto">
          <a:xfrm>
            <a:off x="6232477" y="1009380"/>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bg1"/>
          </a:solidFill>
          <a:ln w="9525">
            <a:noFill/>
            <a:round/>
            <a:headEnd/>
            <a:tailEnd/>
          </a:ln>
        </p:spPr>
        <p:txBody>
          <a:bodyPr/>
          <a:lstStyle/>
          <a:p>
            <a:pPr>
              <a:defRPr/>
            </a:pPr>
            <a:endParaRPr lang="en-GB">
              <a:solidFill>
                <a:srgbClr val="004E69"/>
              </a:solidFill>
            </a:endParaRPr>
          </a:p>
        </p:txBody>
      </p:sp>
      <p:sp>
        <p:nvSpPr>
          <p:cNvPr id="23" name="Text Placeholder 3"/>
          <p:cNvSpPr>
            <a:spLocks noGrp="1"/>
          </p:cNvSpPr>
          <p:nvPr>
            <p:ph type="body" sz="quarter" idx="13"/>
          </p:nvPr>
        </p:nvSpPr>
        <p:spPr>
          <a:xfrm>
            <a:off x="224287" y="196566"/>
            <a:ext cx="6379078" cy="540000"/>
          </a:xfrm>
        </p:spPr>
        <p:txBody>
          <a:bodyPr/>
          <a:lstStyle/>
          <a:p>
            <a:r>
              <a:rPr lang="nl-BE" sz="1400" dirty="0"/>
              <a:t>59% van de Limburgers geeft aan dat er in Vlaanderen proeven op honden worden uitgevoerd, terwijl 56% denkt dat dit ook op katten gebeurt.</a:t>
            </a:r>
          </a:p>
          <a:p>
            <a:r>
              <a:rPr lang="nl-BE" sz="1400" dirty="0"/>
              <a:t>Men is wel zekerder van proeven op honden dan van proeven op katten.</a:t>
            </a:r>
          </a:p>
        </p:txBody>
      </p:sp>
    </p:spTree>
    <p:extLst>
      <p:ext uri="{BB962C8B-B14F-4D97-AF65-F5344CB8AC3E}">
        <p14:creationId xmlns:p14="http://schemas.microsoft.com/office/powerpoint/2010/main" val="128930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V1 Denkt u dat er in Vlaanderen proeven uitgevoerd worden op …?</a:t>
            </a:r>
            <a:br>
              <a:rPr lang="nl-BE" sz="700" cap="none" dirty="0"/>
            </a:br>
            <a:r>
              <a:rPr lang="en-US" sz="700" cap="none" dirty="0"/>
              <a:t>ABCD:	95% significance level</a:t>
            </a:r>
          </a:p>
          <a:p>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32" name="Chart 31"/>
          <p:cNvGraphicFramePr/>
          <p:nvPr>
            <p:extLst>
              <p:ext uri="{D42A27DB-BD31-4B8C-83A1-F6EECF244321}">
                <p14:modId xmlns:p14="http://schemas.microsoft.com/office/powerpoint/2010/main" val="3938323794"/>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33" name="Rounded Rectangle 32"/>
          <p:cNvSpPr/>
          <p:nvPr/>
        </p:nvSpPr>
        <p:spPr>
          <a:xfrm>
            <a:off x="6326182" y="2017592"/>
            <a:ext cx="843243"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ONEENS (%)</a:t>
            </a:r>
          </a:p>
        </p:txBody>
      </p:sp>
      <p:sp>
        <p:nvSpPr>
          <p:cNvPr id="34" name="Rounded Rectangle 33"/>
          <p:cNvSpPr/>
          <p:nvPr/>
        </p:nvSpPr>
        <p:spPr>
          <a:xfrm>
            <a:off x="6326181" y="3604963"/>
            <a:ext cx="843244"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EENS (%)</a:t>
            </a:r>
          </a:p>
        </p:txBody>
      </p:sp>
      <p:sp>
        <p:nvSpPr>
          <p:cNvPr id="40" name="Rounded Rectangle 39"/>
          <p:cNvSpPr/>
          <p:nvPr/>
        </p:nvSpPr>
        <p:spPr>
          <a:xfrm>
            <a:off x="5833484" y="2017593"/>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41" name="Rounded Rectangle 40"/>
          <p:cNvSpPr/>
          <p:nvPr/>
        </p:nvSpPr>
        <p:spPr>
          <a:xfrm>
            <a:off x="5838314" y="3604964"/>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TextBox 43"/>
          <p:cNvSpPr txBox="1"/>
          <p:nvPr/>
        </p:nvSpPr>
        <p:spPr>
          <a:xfrm>
            <a:off x="5831964" y="2011178"/>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44</a:t>
            </a:r>
          </a:p>
        </p:txBody>
      </p:sp>
      <p:sp>
        <p:nvSpPr>
          <p:cNvPr id="45" name="TextBox 44"/>
          <p:cNvSpPr txBox="1"/>
          <p:nvPr/>
        </p:nvSpPr>
        <p:spPr>
          <a:xfrm>
            <a:off x="5841883" y="3598549"/>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56</a:t>
            </a:r>
          </a:p>
        </p:txBody>
      </p:sp>
      <p:sp>
        <p:nvSpPr>
          <p:cNvPr id="26" name="Rounded Rectangle 25"/>
          <p:cNvSpPr/>
          <p:nvPr/>
        </p:nvSpPr>
        <p:spPr>
          <a:xfrm>
            <a:off x="2786349" y="2011178"/>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27" name="Rounded Rectangle 26"/>
          <p:cNvSpPr/>
          <p:nvPr/>
        </p:nvSpPr>
        <p:spPr>
          <a:xfrm>
            <a:off x="2791179" y="3611378"/>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p:cNvSpPr txBox="1"/>
          <p:nvPr/>
        </p:nvSpPr>
        <p:spPr>
          <a:xfrm>
            <a:off x="2784829" y="20047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39</a:t>
            </a:r>
          </a:p>
        </p:txBody>
      </p:sp>
      <p:sp>
        <p:nvSpPr>
          <p:cNvPr id="29" name="TextBox 28"/>
          <p:cNvSpPr txBox="1"/>
          <p:nvPr/>
        </p:nvSpPr>
        <p:spPr>
          <a:xfrm>
            <a:off x="2794748" y="36049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61</a:t>
            </a:r>
          </a:p>
        </p:txBody>
      </p:sp>
      <p:sp>
        <p:nvSpPr>
          <p:cNvPr id="35" name="TextBox 34"/>
          <p:cNvSpPr txBox="1"/>
          <p:nvPr/>
        </p:nvSpPr>
        <p:spPr>
          <a:xfrm>
            <a:off x="4911501" y="3268544"/>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36" name="TextBox 35"/>
          <p:cNvSpPr txBox="1"/>
          <p:nvPr/>
        </p:nvSpPr>
        <p:spPr>
          <a:xfrm>
            <a:off x="4911501" y="2531258"/>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37" name="TextBox 36"/>
          <p:cNvSpPr txBox="1"/>
          <p:nvPr/>
        </p:nvSpPr>
        <p:spPr>
          <a:xfrm>
            <a:off x="1838351" y="3721890"/>
            <a:ext cx="328487" cy="153888"/>
          </a:xfrm>
          <a:prstGeom prst="rect">
            <a:avLst/>
          </a:prstGeom>
        </p:spPr>
        <p:txBody>
          <a:bodyPr vert="horz" wrap="square" lIns="0" tIns="0" rIns="0" bIns="0" rtlCol="0">
            <a:spAutoFit/>
          </a:bodyPr>
          <a:lstStyle/>
          <a:p>
            <a:pPr marL="4763" algn="ctr"/>
            <a:r>
              <a:rPr lang="nl-BE" sz="1000" dirty="0">
                <a:solidFill>
                  <a:schemeClr val="bg1"/>
                </a:solidFill>
              </a:rPr>
              <a:t>B</a:t>
            </a:r>
          </a:p>
        </p:txBody>
      </p:sp>
      <p:graphicFrame>
        <p:nvGraphicFramePr>
          <p:cNvPr id="38" name="Table 37"/>
          <p:cNvGraphicFramePr>
            <a:graphicFrameLocks noGrp="1"/>
          </p:cNvGraphicFramePr>
          <p:nvPr>
            <p:extLst>
              <p:ext uri="{D42A27DB-BD31-4B8C-83A1-F6EECF244321}">
                <p14:modId xmlns:p14="http://schemas.microsoft.com/office/powerpoint/2010/main" val="4256212877"/>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39" name="Title 2"/>
          <p:cNvSpPr txBox="1">
            <a:spLocks/>
          </p:cNvSpPr>
          <p:nvPr/>
        </p:nvSpPr>
        <p:spPr>
          <a:xfrm>
            <a:off x="225289" y="108219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a:solidFill>
                  <a:schemeClr val="bg1"/>
                </a:solidFill>
              </a:rPr>
              <a:t>DENKT U DAT ER IN VLAANDEREN PROEVEN UITGEVOERD WORDEN OP …?</a:t>
            </a:r>
            <a:br>
              <a:rPr lang="nl-BE" sz="1000" b="1">
                <a:solidFill>
                  <a:schemeClr val="bg1"/>
                </a:solidFill>
              </a:rPr>
            </a:br>
            <a:endParaRPr lang="nl-BE" sz="1000" b="1" dirty="0">
              <a:solidFill>
                <a:schemeClr val="bg1"/>
              </a:solidFill>
            </a:endParaRPr>
          </a:p>
        </p:txBody>
      </p:sp>
      <p:sp>
        <p:nvSpPr>
          <p:cNvPr id="42" name="Text Placeholder 3"/>
          <p:cNvSpPr>
            <a:spLocks noGrp="1"/>
          </p:cNvSpPr>
          <p:nvPr>
            <p:ph type="body" sz="quarter" idx="13"/>
          </p:nvPr>
        </p:nvSpPr>
        <p:spPr>
          <a:xfrm>
            <a:off x="224287" y="196566"/>
            <a:ext cx="6379078" cy="540000"/>
          </a:xfrm>
        </p:spPr>
        <p:txBody>
          <a:bodyPr/>
          <a:lstStyle/>
          <a:p>
            <a:r>
              <a:rPr lang="nl-BE" sz="1400" dirty="0"/>
              <a:t>61% van de Vlamingen geeft aan dat er in Vlaanderen proeven op honden worden uitgevoerd, terwijl 56% denkt dat dit ook op katten gebeurt.</a:t>
            </a:r>
          </a:p>
          <a:p>
            <a:r>
              <a:rPr lang="nl-BE" sz="1400" dirty="0"/>
              <a:t>Men is wel zekerder van proeven op honden dan van proeven op katten.</a:t>
            </a:r>
          </a:p>
        </p:txBody>
      </p:sp>
    </p:spTree>
    <p:extLst>
      <p:ext uri="{BB962C8B-B14F-4D97-AF65-F5344CB8AC3E}">
        <p14:creationId xmlns:p14="http://schemas.microsoft.com/office/powerpoint/2010/main" val="317539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1196283" y="3548063"/>
            <a:ext cx="7691854" cy="3845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tangle 7"/>
          <p:cNvSpPr/>
          <p:nvPr/>
        </p:nvSpPr>
        <p:spPr>
          <a:xfrm>
            <a:off x="1196283" y="2289175"/>
            <a:ext cx="7691853" cy="4214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V1 Denkt u dat er in Vlaanderen proeven uitgevoerd worden op …?</a:t>
            </a:r>
            <a:br>
              <a:rPr lang="nl-BE" sz="700" cap="none" dirty="0"/>
            </a:br>
            <a:r>
              <a:rPr lang="en-US" sz="700" cap="none" dirty="0"/>
              <a:t>ABCD:	95% significance level</a:t>
            </a:r>
          </a:p>
          <a:p>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39" name="Chart 38"/>
          <p:cNvGraphicFramePr/>
          <p:nvPr>
            <p:extLst>
              <p:ext uri="{D42A27DB-BD31-4B8C-83A1-F6EECF244321}">
                <p14:modId xmlns:p14="http://schemas.microsoft.com/office/powerpoint/2010/main" val="4204104140"/>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Chart 41"/>
          <p:cNvGraphicFramePr/>
          <p:nvPr>
            <p:extLst>
              <p:ext uri="{D42A27DB-BD31-4B8C-83A1-F6EECF244321}">
                <p14:modId xmlns:p14="http://schemas.microsoft.com/office/powerpoint/2010/main" val="2085780092"/>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2" name="Chart 61"/>
          <p:cNvGraphicFramePr/>
          <p:nvPr>
            <p:extLst/>
          </p:nvPr>
        </p:nvGraphicFramePr>
        <p:xfrm>
          <a:off x="7586582" y="1012347"/>
          <a:ext cx="892519" cy="407300"/>
        </p:xfrm>
        <a:graphic>
          <a:graphicData uri="http://schemas.openxmlformats.org/drawingml/2006/chart">
            <c:chart xmlns:c="http://schemas.openxmlformats.org/drawingml/2006/chart" xmlns:r="http://schemas.openxmlformats.org/officeDocument/2006/relationships" r:id="rId4"/>
          </a:graphicData>
        </a:graphic>
      </p:graphicFrame>
      <p:sp>
        <p:nvSpPr>
          <p:cNvPr id="41" name="Title 2"/>
          <p:cNvSpPr txBox="1">
            <a:spLocks/>
          </p:cNvSpPr>
          <p:nvPr/>
        </p:nvSpPr>
        <p:spPr>
          <a:xfrm>
            <a:off x="225289" y="108219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a:solidFill>
                  <a:schemeClr val="bg1"/>
                </a:solidFill>
              </a:rPr>
              <a:t>DENKT U DAT ER IN VLAANDEREN PROEVEN UITGEVOERD WORDEN OP …?</a:t>
            </a:r>
            <a:br>
              <a:rPr lang="nl-BE" sz="1000" b="1">
                <a:solidFill>
                  <a:schemeClr val="bg1"/>
                </a:solidFill>
              </a:rPr>
            </a:br>
            <a:endParaRPr lang="nl-BE" sz="1000" b="1" dirty="0">
              <a:solidFill>
                <a:schemeClr val="bg1"/>
              </a:solidFill>
            </a:endParaRPr>
          </a:p>
        </p:txBody>
      </p:sp>
      <p:sp>
        <p:nvSpPr>
          <p:cNvPr id="45" name="Text Placeholder 3"/>
          <p:cNvSpPr>
            <a:spLocks noGrp="1"/>
          </p:cNvSpPr>
          <p:nvPr>
            <p:ph type="body" sz="quarter" idx="13"/>
          </p:nvPr>
        </p:nvSpPr>
        <p:spPr>
          <a:xfrm>
            <a:off x="224286" y="196566"/>
            <a:ext cx="6403803" cy="683984"/>
          </a:xfrm>
        </p:spPr>
        <p:txBody>
          <a:bodyPr/>
          <a:lstStyle/>
          <a:p>
            <a:r>
              <a:rPr lang="nl-BE" sz="1400" dirty="0"/>
              <a:t>De resultaten zijn similair over alle sociodemographische profielen heen.</a:t>
            </a:r>
          </a:p>
        </p:txBody>
      </p:sp>
      <p:graphicFrame>
        <p:nvGraphicFramePr>
          <p:cNvPr id="40" name="Table 39"/>
          <p:cNvGraphicFramePr>
            <a:graphicFrameLocks noGrp="1"/>
          </p:cNvGraphicFramePr>
          <p:nvPr>
            <p:extLst>
              <p:ext uri="{D42A27DB-BD31-4B8C-83A1-F6EECF244321}">
                <p14:modId xmlns:p14="http://schemas.microsoft.com/office/powerpoint/2010/main" val="4183660233"/>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0"/>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49" name="Rounded Rectangle 48"/>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GESLACHT</a:t>
            </a:r>
          </a:p>
        </p:txBody>
      </p:sp>
      <p:sp>
        <p:nvSpPr>
          <p:cNvPr id="55" name="Rounded Rectangle 54"/>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LEEFTIJD</a:t>
            </a:r>
          </a:p>
        </p:txBody>
      </p:sp>
      <p:sp>
        <p:nvSpPr>
          <p:cNvPr id="56" name="Rounded Rectangle 55"/>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57" name="Rounded Rectangle 56"/>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OPLEIDINGSNIVEAU</a:t>
            </a:r>
          </a:p>
        </p:txBody>
      </p:sp>
      <p:sp>
        <p:nvSpPr>
          <p:cNvPr id="58" name="Rounded Rectangle 57"/>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HUISDIER</a:t>
            </a:r>
          </a:p>
        </p:txBody>
      </p:sp>
      <p:graphicFrame>
        <p:nvGraphicFramePr>
          <p:cNvPr id="59" name="Table 58"/>
          <p:cNvGraphicFramePr>
            <a:graphicFrameLocks noGrp="1"/>
          </p:cNvGraphicFramePr>
          <p:nvPr>
            <p:extLst>
              <p:ext uri="{D42A27DB-BD31-4B8C-83A1-F6EECF244321}">
                <p14:modId xmlns:p14="http://schemas.microsoft.com/office/powerpoint/2010/main" val="3148385509"/>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2"/>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grpSp>
        <p:nvGrpSpPr>
          <p:cNvPr id="60" name="Group 59"/>
          <p:cNvGrpSpPr/>
          <p:nvPr/>
        </p:nvGrpSpPr>
        <p:grpSpPr>
          <a:xfrm>
            <a:off x="1161722" y="1556905"/>
            <a:ext cx="341760" cy="276999"/>
            <a:chOff x="1099847" y="1556905"/>
            <a:chExt cx="341760" cy="276999"/>
          </a:xfrm>
        </p:grpSpPr>
        <p:sp>
          <p:nvSpPr>
            <p:cNvPr id="61" name="Rounded Rectangle 60"/>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63" name="Rectangle 62"/>
            <p:cNvSpPr/>
            <p:nvPr/>
          </p:nvSpPr>
          <p:spPr>
            <a:xfrm>
              <a:off x="1099847" y="1556905"/>
              <a:ext cx="341760" cy="276999"/>
            </a:xfrm>
            <a:prstGeom prst="rect">
              <a:avLst/>
            </a:prstGeom>
          </p:spPr>
          <p:txBody>
            <a:bodyPr wrap="none">
              <a:spAutoFit/>
            </a:bodyPr>
            <a:lstStyle/>
            <a:p>
              <a:pPr algn="ctr"/>
              <a:r>
                <a:rPr lang="nl-BE" sz="1200" b="1" dirty="0">
                  <a:solidFill>
                    <a:schemeClr val="bg1"/>
                  </a:solidFill>
                </a:rPr>
                <a:t>VL</a:t>
              </a:r>
            </a:p>
          </p:txBody>
        </p:sp>
      </p:grpSp>
      <p:cxnSp>
        <p:nvCxnSpPr>
          <p:cNvPr id="75" name="Straight Connector 74"/>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6" name="Straight Connector 75"/>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7" name="Straight Connector 76"/>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8" name="Straight Connector 77"/>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9" name="Straight Connector 78"/>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0" name="Straight Connector 79"/>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1" name="Straight Connector 80"/>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grpSp>
        <p:nvGrpSpPr>
          <p:cNvPr id="82" name="Group 81"/>
          <p:cNvGrpSpPr/>
          <p:nvPr/>
        </p:nvGrpSpPr>
        <p:grpSpPr>
          <a:xfrm>
            <a:off x="1619358" y="1591280"/>
            <a:ext cx="530915" cy="215444"/>
            <a:chOff x="1005268" y="1591280"/>
            <a:chExt cx="530915" cy="215444"/>
          </a:xfrm>
        </p:grpSpPr>
        <p:sp>
          <p:nvSpPr>
            <p:cNvPr id="83" name="Rounded Rectangle 82"/>
            <p:cNvSpPr/>
            <p:nvPr/>
          </p:nvSpPr>
          <p:spPr>
            <a:xfrm>
              <a:off x="1079475" y="1599477"/>
              <a:ext cx="382506" cy="204677"/>
            </a:xfrm>
            <a:prstGeom prst="roundRect">
              <a:avLst>
                <a:gd name="adj" fmla="val 153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84" name="Rectangle 83"/>
            <p:cNvSpPr/>
            <p:nvPr/>
          </p:nvSpPr>
          <p:spPr>
            <a:xfrm>
              <a:off x="1005268" y="1591280"/>
              <a:ext cx="530915" cy="215444"/>
            </a:xfrm>
            <a:prstGeom prst="rect">
              <a:avLst/>
            </a:prstGeom>
          </p:spPr>
          <p:txBody>
            <a:bodyPr wrap="none">
              <a:spAutoFit/>
            </a:bodyPr>
            <a:lstStyle/>
            <a:p>
              <a:pPr algn="ctr"/>
              <a:r>
                <a:rPr lang="nl-BE" sz="800" b="1" dirty="0">
                  <a:solidFill>
                    <a:schemeClr val="bg1"/>
                  </a:solidFill>
                </a:rPr>
                <a:t>Limburg</a:t>
              </a:r>
            </a:p>
          </p:txBody>
        </p:sp>
      </p:grpSp>
    </p:spTree>
    <p:extLst>
      <p:ext uri="{BB962C8B-B14F-4D97-AF65-F5344CB8AC3E}">
        <p14:creationId xmlns:p14="http://schemas.microsoft.com/office/powerpoint/2010/main" val="2940866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nl-BE" dirty="0"/>
              <a:t>VERBOD OP PROEVEN OP HONDEN EN KATTEN</a:t>
            </a:r>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3525" y="2861035"/>
            <a:ext cx="911225" cy="938213"/>
            <a:chOff x="230188" y="1960331"/>
            <a:chExt cx="911225" cy="938213"/>
          </a:xfrm>
        </p:grpSpPr>
        <p:grpSp>
          <p:nvGrpSpPr>
            <p:cNvPr id="8" name="Group 7"/>
            <p:cNvGrpSpPr>
              <a:grpSpLocks noChangeAspect="1"/>
            </p:cNvGrpSpPr>
            <p:nvPr/>
          </p:nvGrpSpPr>
          <p:grpSpPr>
            <a:xfrm>
              <a:off x="521515" y="2131916"/>
              <a:ext cx="328571" cy="595041"/>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 name="&quot;No&quot; Symbol 8"/>
            <p:cNvSpPr/>
            <p:nvPr/>
          </p:nvSpPr>
          <p:spPr>
            <a:xfrm>
              <a:off x="230188" y="1960331"/>
              <a:ext cx="911225" cy="938213"/>
            </a:xfrm>
            <a:prstGeom prst="noSmoking">
              <a:avLst>
                <a:gd name="adj" fmla="val 1021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grpSp>
    </p:spTree>
    <p:extLst>
      <p:ext uri="{BB962C8B-B14F-4D97-AF65-F5344CB8AC3E}">
        <p14:creationId xmlns:p14="http://schemas.microsoft.com/office/powerpoint/2010/main" val="314978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BE" b="1" dirty="0">
                <a:solidFill>
                  <a:schemeClr val="bg1"/>
                </a:solidFill>
              </a:rPr>
              <a:t>ER MOET EEN VERBOD KOMEN OP PROEVEN OP …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Limburg (n=300)</a:t>
            </a:r>
          </a:p>
          <a:p>
            <a:pPr>
              <a:spcBef>
                <a:spcPts val="0"/>
              </a:spcBef>
              <a:spcAft>
                <a:spcPts val="0"/>
              </a:spcAft>
            </a:pPr>
            <a:r>
              <a:rPr lang="en-US" sz="700" cap="none" dirty="0"/>
              <a:t>Question:	</a:t>
            </a:r>
            <a:r>
              <a:rPr lang="nl-BE" sz="700" cap="none" dirty="0"/>
              <a:t>V2. Wilt u aangeven in hoeverre u het met de volgende stellingen eens of oneens bent?</a:t>
            </a:r>
            <a:br>
              <a:rPr lang="nl-BE" sz="700" cap="none" dirty="0"/>
            </a:br>
            <a:r>
              <a:rPr lang="en-US" sz="700" cap="none" dirty="0"/>
              <a:t>ABCD:	95% significance level</a:t>
            </a:r>
          </a:p>
          <a:p>
            <a:endParaRPr lang="en-GB" sz="700" dirty="0"/>
          </a:p>
        </p:txBody>
      </p:sp>
      <p:graphicFrame>
        <p:nvGraphicFramePr>
          <p:cNvPr id="5" name="Chart 4"/>
          <p:cNvGraphicFramePr/>
          <p:nvPr>
            <p:extLst>
              <p:ext uri="{D42A27DB-BD31-4B8C-83A1-F6EECF244321}">
                <p14:modId xmlns:p14="http://schemas.microsoft.com/office/powerpoint/2010/main" val="1127772705"/>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2" name="Table 11"/>
          <p:cNvGraphicFramePr>
            <a:graphicFrameLocks noGrp="1"/>
          </p:cNvGraphicFramePr>
          <p:nvPr>
            <p:extLst>
              <p:ext uri="{D42A27DB-BD31-4B8C-83A1-F6EECF244321}">
                <p14:modId xmlns:p14="http://schemas.microsoft.com/office/powerpoint/2010/main" val="4256212877"/>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11" name="TextBox 10"/>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LIMBURG</a:t>
            </a:r>
          </a:p>
        </p:txBody>
      </p:sp>
      <p:sp>
        <p:nvSpPr>
          <p:cNvPr id="13" name="Freeform 151"/>
          <p:cNvSpPr>
            <a:spLocks/>
          </p:cNvSpPr>
          <p:nvPr/>
        </p:nvSpPr>
        <p:spPr bwMode="auto">
          <a:xfrm>
            <a:off x="6232477" y="1009380"/>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bg1"/>
          </a:solidFill>
          <a:ln w="9525">
            <a:noFill/>
            <a:round/>
            <a:headEnd/>
            <a:tailEnd/>
          </a:ln>
        </p:spPr>
        <p:txBody>
          <a:bodyPr/>
          <a:lstStyle/>
          <a:p>
            <a:pPr>
              <a:defRPr/>
            </a:pPr>
            <a:endParaRPr lang="en-GB">
              <a:solidFill>
                <a:srgbClr val="004E69"/>
              </a:solidFill>
            </a:endParaRPr>
          </a:p>
        </p:txBody>
      </p:sp>
      <p:sp>
        <p:nvSpPr>
          <p:cNvPr id="14" name="Text Placeholder 3"/>
          <p:cNvSpPr>
            <a:spLocks noGrp="1"/>
          </p:cNvSpPr>
          <p:nvPr>
            <p:ph type="body" sz="quarter" idx="13"/>
          </p:nvPr>
        </p:nvSpPr>
        <p:spPr>
          <a:xfrm>
            <a:off x="224287" y="196566"/>
            <a:ext cx="6379078" cy="540000"/>
          </a:xfrm>
        </p:spPr>
        <p:txBody>
          <a:bodyPr/>
          <a:lstStyle/>
          <a:p>
            <a:r>
              <a:rPr lang="nl-BE" sz="1400" dirty="0"/>
              <a:t>Meer dan 80% van de Limburgers vindt dat er een verbod moet komen op proeven op honden en katten.</a:t>
            </a:r>
          </a:p>
        </p:txBody>
      </p:sp>
    </p:spTree>
    <p:extLst>
      <p:ext uri="{BB962C8B-B14F-4D97-AF65-F5344CB8AC3E}">
        <p14:creationId xmlns:p14="http://schemas.microsoft.com/office/powerpoint/2010/main" val="373591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BE" b="1" dirty="0">
                <a:solidFill>
                  <a:schemeClr val="bg1"/>
                </a:solidFill>
              </a:rPr>
              <a:t>ER MOET EEN VERBOD KOMEN OP PROEVEN OP …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V2. Wilt u aangeven in hoeverre u het met de volgende stellingen eens of oneens bent? </a:t>
            </a:r>
            <a:br>
              <a:rPr lang="nl-BE" sz="700" cap="none" dirty="0"/>
            </a:br>
            <a:r>
              <a:rPr lang="en-US" sz="700" cap="none" dirty="0"/>
              <a:t>ABCD:	95% significance level</a:t>
            </a:r>
          </a:p>
          <a:p>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35" name="Chart 34"/>
          <p:cNvGraphicFramePr/>
          <p:nvPr>
            <p:extLst>
              <p:ext uri="{D42A27DB-BD31-4B8C-83A1-F6EECF244321}">
                <p14:modId xmlns:p14="http://schemas.microsoft.com/office/powerpoint/2010/main" val="1402650945"/>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3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6" name="Table 15"/>
          <p:cNvGraphicFramePr>
            <a:graphicFrameLocks noGrp="1"/>
          </p:cNvGraphicFramePr>
          <p:nvPr>
            <p:extLst>
              <p:ext uri="{D42A27DB-BD31-4B8C-83A1-F6EECF244321}">
                <p14:modId xmlns:p14="http://schemas.microsoft.com/office/powerpoint/2010/main" val="4256212877"/>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17" name="Text Placeholder 3"/>
          <p:cNvSpPr>
            <a:spLocks noGrp="1"/>
          </p:cNvSpPr>
          <p:nvPr>
            <p:ph type="body" sz="quarter" idx="13"/>
          </p:nvPr>
        </p:nvSpPr>
        <p:spPr>
          <a:xfrm>
            <a:off x="224287" y="196566"/>
            <a:ext cx="6379078" cy="540000"/>
          </a:xfrm>
        </p:spPr>
        <p:txBody>
          <a:bodyPr/>
          <a:lstStyle/>
          <a:p>
            <a:r>
              <a:rPr lang="nl-BE" sz="1400" dirty="0"/>
              <a:t>Ongeveer 80% van de Vlamingen vindt dat er een verbod moet komen op proeven op honden en katten.</a:t>
            </a:r>
          </a:p>
        </p:txBody>
      </p:sp>
    </p:spTree>
    <p:extLst>
      <p:ext uri="{BB962C8B-B14F-4D97-AF65-F5344CB8AC3E}">
        <p14:creationId xmlns:p14="http://schemas.microsoft.com/office/powerpoint/2010/main" val="1648229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188911" y="3390900"/>
            <a:ext cx="7699226" cy="5417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Rectangle 43"/>
          <p:cNvSpPr/>
          <p:nvPr/>
        </p:nvSpPr>
        <p:spPr>
          <a:xfrm>
            <a:off x="1188911" y="2159001"/>
            <a:ext cx="7699225" cy="5516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itle 2"/>
          <p:cNvSpPr>
            <a:spLocks noGrp="1"/>
          </p:cNvSpPr>
          <p:nvPr>
            <p:ph type="title"/>
          </p:nvPr>
        </p:nvSpPr>
        <p:spPr/>
        <p:txBody>
          <a:bodyPr/>
          <a:lstStyle/>
          <a:p>
            <a:r>
              <a:rPr lang="nl-BE" b="1" dirty="0">
                <a:solidFill>
                  <a:schemeClr val="bg1"/>
                </a:solidFill>
              </a:rPr>
              <a:t>ER MOET EEN VERBOD KOMEN OP PROEVEN OP …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V2. Wilt u aangeven in hoeverre u het met de volgende stellingen eens of oneens bent? </a:t>
            </a:r>
            <a:br>
              <a:rPr lang="nl-BE" sz="700" cap="none" dirty="0"/>
            </a:br>
            <a:r>
              <a:rPr lang="en-US" sz="700" cap="none" dirty="0"/>
              <a:t>ABCD:	95% significance level</a:t>
            </a:r>
          </a:p>
          <a:p>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sp>
        <p:nvSpPr>
          <p:cNvPr id="34"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45" name="Chart 44"/>
          <p:cNvGraphicFramePr/>
          <p:nvPr>
            <p:extLst>
              <p:ext uri="{D42A27DB-BD31-4B8C-83A1-F6EECF244321}">
                <p14:modId xmlns:p14="http://schemas.microsoft.com/office/powerpoint/2010/main" val="2582798247"/>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9" name="Chart 48"/>
          <p:cNvGraphicFramePr/>
          <p:nvPr>
            <p:extLst>
              <p:ext uri="{D42A27DB-BD31-4B8C-83A1-F6EECF244321}">
                <p14:modId xmlns:p14="http://schemas.microsoft.com/office/powerpoint/2010/main" val="3477136107"/>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5" name="Chart 74"/>
          <p:cNvGraphicFramePr/>
          <p:nvPr>
            <p:extLst/>
          </p:nvPr>
        </p:nvGraphicFramePr>
        <p:xfrm>
          <a:off x="7469118" y="1021453"/>
          <a:ext cx="1471962" cy="384312"/>
        </p:xfrm>
        <a:graphic>
          <a:graphicData uri="http://schemas.openxmlformats.org/drawingml/2006/chart">
            <c:chart xmlns:c="http://schemas.openxmlformats.org/drawingml/2006/chart" xmlns:r="http://schemas.openxmlformats.org/officeDocument/2006/relationships" r:id="rId4"/>
          </a:graphicData>
        </a:graphic>
      </p:graphicFrame>
      <p:sp>
        <p:nvSpPr>
          <p:cNvPr id="87" name="TextBox 86"/>
          <p:cNvSpPr txBox="1"/>
          <p:nvPr/>
        </p:nvSpPr>
        <p:spPr>
          <a:xfrm>
            <a:off x="6201414" y="2120216"/>
            <a:ext cx="328487" cy="153888"/>
          </a:xfrm>
          <a:prstGeom prst="rect">
            <a:avLst/>
          </a:prstGeom>
        </p:spPr>
        <p:txBody>
          <a:bodyPr vert="horz" wrap="square" lIns="0" tIns="0" rIns="0" bIns="0" rtlCol="0">
            <a:spAutoFit/>
          </a:bodyPr>
          <a:lstStyle/>
          <a:p>
            <a:pPr marL="4763" algn="ctr"/>
            <a:r>
              <a:rPr lang="nl-BE" sz="1000" dirty="0">
                <a:solidFill>
                  <a:schemeClr val="bg1"/>
                </a:solidFill>
              </a:rPr>
              <a:t>IJ</a:t>
            </a:r>
          </a:p>
        </p:txBody>
      </p:sp>
      <p:sp>
        <p:nvSpPr>
          <p:cNvPr id="88" name="TextBox 87"/>
          <p:cNvSpPr txBox="1"/>
          <p:nvPr/>
        </p:nvSpPr>
        <p:spPr>
          <a:xfrm>
            <a:off x="6769490" y="2161328"/>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89" name="TextBox 88"/>
          <p:cNvSpPr txBox="1"/>
          <p:nvPr/>
        </p:nvSpPr>
        <p:spPr>
          <a:xfrm>
            <a:off x="2847504" y="2141262"/>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90" name="TextBox 89"/>
          <p:cNvSpPr txBox="1"/>
          <p:nvPr/>
        </p:nvSpPr>
        <p:spPr>
          <a:xfrm>
            <a:off x="2847498" y="3356172"/>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91" name="TextBox 90"/>
          <p:cNvSpPr txBox="1"/>
          <p:nvPr/>
        </p:nvSpPr>
        <p:spPr>
          <a:xfrm>
            <a:off x="6201413" y="3356421"/>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92" name="TextBox 91"/>
          <p:cNvSpPr txBox="1"/>
          <p:nvPr/>
        </p:nvSpPr>
        <p:spPr>
          <a:xfrm>
            <a:off x="6762613" y="3382676"/>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93" name="TextBox 92"/>
          <p:cNvSpPr txBox="1"/>
          <p:nvPr/>
        </p:nvSpPr>
        <p:spPr>
          <a:xfrm>
            <a:off x="7881768" y="3349546"/>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94" name="TextBox 93"/>
          <p:cNvSpPr txBox="1"/>
          <p:nvPr/>
        </p:nvSpPr>
        <p:spPr>
          <a:xfrm>
            <a:off x="7881768" y="2125076"/>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47" name="Text Placeholder 3"/>
          <p:cNvSpPr>
            <a:spLocks noGrp="1"/>
          </p:cNvSpPr>
          <p:nvPr>
            <p:ph type="body" sz="quarter" idx="13"/>
          </p:nvPr>
        </p:nvSpPr>
        <p:spPr>
          <a:xfrm>
            <a:off x="224286" y="107191"/>
            <a:ext cx="6403803" cy="540000"/>
          </a:xfrm>
        </p:spPr>
        <p:txBody>
          <a:bodyPr/>
          <a:lstStyle/>
          <a:p>
            <a:r>
              <a:rPr lang="nl-BE" sz="1400" dirty="0"/>
              <a:t>Meer Vlaamse vrouwen dan mannen vinden dat er een verbod op dierenproeven moet komen. Ook bij mensen die zelf een hond of een kat hebben is dit het geval. </a:t>
            </a:r>
            <a:r>
              <a:rPr lang="nl-BE" sz="1400"/>
              <a:t>Hoe lager het opleidingsniveau tenslotte, hoe meer men akkoord is met een verbod op dierenproeven.</a:t>
            </a:r>
            <a:endParaRPr lang="nl-BE" sz="1400" dirty="0"/>
          </a:p>
        </p:txBody>
      </p:sp>
      <p:graphicFrame>
        <p:nvGraphicFramePr>
          <p:cNvPr id="48" name="Table 47"/>
          <p:cNvGraphicFramePr>
            <a:graphicFrameLocks noGrp="1"/>
          </p:cNvGraphicFramePr>
          <p:nvPr>
            <p:extLst>
              <p:ext uri="{D42A27DB-BD31-4B8C-83A1-F6EECF244321}">
                <p14:modId xmlns:p14="http://schemas.microsoft.com/office/powerpoint/2010/main" val="3973122240"/>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0"/>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50" name="Rounded Rectangle 49"/>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GESLACHT</a:t>
            </a:r>
          </a:p>
        </p:txBody>
      </p:sp>
      <p:sp>
        <p:nvSpPr>
          <p:cNvPr id="51" name="Rounded Rectangle 50"/>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LEEFTIJD</a:t>
            </a:r>
          </a:p>
        </p:txBody>
      </p:sp>
      <p:sp>
        <p:nvSpPr>
          <p:cNvPr id="52" name="Rounded Rectangle 51"/>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53" name="Rounded Rectangle 52"/>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OPLEIDINGSNIVEAU</a:t>
            </a:r>
          </a:p>
        </p:txBody>
      </p:sp>
      <p:sp>
        <p:nvSpPr>
          <p:cNvPr id="54" name="Rounded Rectangle 53"/>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HUISDIER</a:t>
            </a:r>
          </a:p>
        </p:txBody>
      </p:sp>
      <p:graphicFrame>
        <p:nvGraphicFramePr>
          <p:cNvPr id="57" name="Table 56"/>
          <p:cNvGraphicFramePr>
            <a:graphicFrameLocks noGrp="1"/>
          </p:cNvGraphicFramePr>
          <p:nvPr>
            <p:extLst>
              <p:ext uri="{D42A27DB-BD31-4B8C-83A1-F6EECF244321}">
                <p14:modId xmlns:p14="http://schemas.microsoft.com/office/powerpoint/2010/main" val="1436365347"/>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2"/>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grpSp>
        <p:nvGrpSpPr>
          <p:cNvPr id="58" name="Group 57"/>
          <p:cNvGrpSpPr/>
          <p:nvPr/>
        </p:nvGrpSpPr>
        <p:grpSpPr>
          <a:xfrm>
            <a:off x="1161722" y="1556905"/>
            <a:ext cx="341760" cy="276999"/>
            <a:chOff x="1099847" y="1556905"/>
            <a:chExt cx="341760" cy="276999"/>
          </a:xfrm>
        </p:grpSpPr>
        <p:sp>
          <p:nvSpPr>
            <p:cNvPr id="59" name="Rounded Rectangle 58"/>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60" name="Rectangle 59"/>
            <p:cNvSpPr/>
            <p:nvPr/>
          </p:nvSpPr>
          <p:spPr>
            <a:xfrm>
              <a:off x="1099847" y="1556905"/>
              <a:ext cx="341760" cy="276999"/>
            </a:xfrm>
            <a:prstGeom prst="rect">
              <a:avLst/>
            </a:prstGeom>
          </p:spPr>
          <p:txBody>
            <a:bodyPr wrap="none">
              <a:spAutoFit/>
            </a:bodyPr>
            <a:lstStyle/>
            <a:p>
              <a:pPr algn="ctr"/>
              <a:r>
                <a:rPr lang="nl-BE" sz="1200" b="1" dirty="0">
                  <a:solidFill>
                    <a:schemeClr val="bg1"/>
                  </a:solidFill>
                </a:rPr>
                <a:t>VL</a:t>
              </a:r>
            </a:p>
          </p:txBody>
        </p:sp>
      </p:grpSp>
      <p:cxnSp>
        <p:nvCxnSpPr>
          <p:cNvPr id="61" name="Straight Connector 60"/>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2" name="Straight Connector 61"/>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9" name="Straight Connector 68"/>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0" name="Straight Connector 69"/>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1" name="Straight Connector 70"/>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2" name="Straight Connector 71"/>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3" name="Straight Connector 72"/>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76" name="Rounded Rectangle 75"/>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55" name="Rectangle 54"/>
          <p:cNvSpPr/>
          <p:nvPr/>
        </p:nvSpPr>
        <p:spPr>
          <a:xfrm>
            <a:off x="1619358" y="1591280"/>
            <a:ext cx="530915" cy="215444"/>
          </a:xfrm>
          <a:prstGeom prst="rect">
            <a:avLst/>
          </a:prstGeom>
        </p:spPr>
        <p:txBody>
          <a:bodyPr wrap="none">
            <a:spAutoFit/>
          </a:bodyPr>
          <a:lstStyle/>
          <a:p>
            <a:pPr algn="ctr"/>
            <a:r>
              <a:rPr lang="nl-BE" sz="800" b="1" dirty="0">
                <a:solidFill>
                  <a:schemeClr val="bg1"/>
                </a:solidFill>
              </a:rPr>
              <a:t>Limburg</a:t>
            </a:r>
          </a:p>
        </p:txBody>
      </p:sp>
    </p:spTree>
    <p:extLst>
      <p:ext uri="{BB962C8B-B14F-4D97-AF65-F5344CB8AC3E}">
        <p14:creationId xmlns:p14="http://schemas.microsoft.com/office/powerpoint/2010/main" val="2367145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4" y="2784998"/>
            <a:ext cx="4949825" cy="1185340"/>
          </a:xfrm>
        </p:spPr>
        <p:txBody>
          <a:bodyPr/>
          <a:lstStyle/>
          <a:p>
            <a:r>
              <a:rPr lang="nl-BE" dirty="0"/>
              <a:t>WAT MET DE HOND OF KAT NA EXPERIMENT</a:t>
            </a:r>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626166" y="2892286"/>
            <a:ext cx="691540" cy="834887"/>
            <a:chOff x="884583" y="1434548"/>
            <a:chExt cx="691540" cy="834887"/>
          </a:xfrm>
        </p:grpSpPr>
        <p:sp>
          <p:nvSpPr>
            <p:cNvPr id="12" name="Isosceles Triangle 11"/>
            <p:cNvSpPr/>
            <p:nvPr/>
          </p:nvSpPr>
          <p:spPr>
            <a:xfrm rot="5400000">
              <a:off x="742122" y="1577009"/>
              <a:ext cx="834887" cy="54996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p:cNvSpPr/>
            <p:nvPr/>
          </p:nvSpPr>
          <p:spPr>
            <a:xfrm>
              <a:off x="1504123" y="1434548"/>
              <a:ext cx="72000" cy="834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extLst>
      <p:ext uri="{BB962C8B-B14F-4D97-AF65-F5344CB8AC3E}">
        <p14:creationId xmlns:p14="http://schemas.microsoft.com/office/powerpoint/2010/main" val="791960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4286" y="1012451"/>
            <a:ext cx="4789674" cy="180000"/>
          </a:xfrm>
        </p:spPr>
        <p:txBody>
          <a:bodyPr/>
          <a:lstStyle/>
          <a:p>
            <a:r>
              <a:rPr lang="nl-BE" sz="1000" b="1" dirty="0">
                <a:solidFill>
                  <a:schemeClr val="bg1"/>
                </a:solidFill>
              </a:rPr>
              <a:t>PROEVEN OP HONDEN EN KATTEN ZIJN TOEGELATEN IN VLAANDEREN. WAT KAN ER VOLGENS U HET BEST GEBEUREN MET DE KAT OF HOND NA EEN EXPERIMENT?</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Limburg (n=300)</a:t>
            </a:r>
          </a:p>
          <a:p>
            <a:pPr>
              <a:spcBef>
                <a:spcPts val="0"/>
              </a:spcBef>
              <a:spcAft>
                <a:spcPts val="0"/>
              </a:spcAft>
            </a:pPr>
            <a:r>
              <a:rPr lang="en-US" sz="700" cap="none" dirty="0"/>
              <a:t>Question:	</a:t>
            </a:r>
            <a:r>
              <a:rPr lang="nl-BE" sz="700" cap="none" dirty="0"/>
              <a:t>V4. Proeven op honden en katten zijn toegelaten in Vlaanderen. Wat kan er volgens u het best gebeuren met de kat of hond na een experiment?</a:t>
            </a:r>
            <a:br>
              <a:rPr lang="nl-BE" sz="700" cap="none" dirty="0"/>
            </a:br>
            <a:endParaRPr lang="en-GB" sz="700" dirty="0"/>
          </a:p>
        </p:txBody>
      </p:sp>
      <p:graphicFrame>
        <p:nvGraphicFramePr>
          <p:cNvPr id="2" name="Chart 1"/>
          <p:cNvGraphicFramePr/>
          <p:nvPr>
            <p:extLst>
              <p:ext uri="{D42A27DB-BD31-4B8C-83A1-F6EECF244321}">
                <p14:modId xmlns:p14="http://schemas.microsoft.com/office/powerpoint/2010/main" val="3163061504"/>
              </p:ext>
            </p:extLst>
          </p:nvPr>
        </p:nvGraphicFramePr>
        <p:xfrm>
          <a:off x="974725" y="1306513"/>
          <a:ext cx="8169275" cy="3297236"/>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p:cNvGrpSpPr/>
          <p:nvPr/>
        </p:nvGrpSpPr>
        <p:grpSpPr>
          <a:xfrm>
            <a:off x="5660897" y="1953719"/>
            <a:ext cx="664048" cy="457879"/>
            <a:chOff x="5267704" y="2472037"/>
            <a:chExt cx="664048" cy="457879"/>
          </a:xfrm>
        </p:grpSpPr>
        <p:grpSp>
          <p:nvGrpSpPr>
            <p:cNvPr id="24" name="Group 23"/>
            <p:cNvGrpSpPr/>
            <p:nvPr/>
          </p:nvGrpSpPr>
          <p:grpSpPr>
            <a:xfrm>
              <a:off x="5438220" y="2472037"/>
              <a:ext cx="317875" cy="199074"/>
              <a:chOff x="3387441" y="3456399"/>
              <a:chExt cx="317875" cy="199074"/>
            </a:xfrm>
          </p:grpSpPr>
          <p:sp>
            <p:nvSpPr>
              <p:cNvPr id="35" name="Oval 34"/>
              <p:cNvSpPr/>
              <p:nvPr/>
            </p:nvSpPr>
            <p:spPr>
              <a:xfrm rot="20199827">
                <a:off x="3387441" y="3456399"/>
                <a:ext cx="155251" cy="46575"/>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Oval 32"/>
              <p:cNvSpPr/>
              <p:nvPr/>
            </p:nvSpPr>
            <p:spPr>
              <a:xfrm rot="959107">
                <a:off x="3599278" y="3616982"/>
                <a:ext cx="106038" cy="38491"/>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8" name="Freeform 32"/>
            <p:cNvSpPr>
              <a:spLocks noChangeAspect="1"/>
            </p:cNvSpPr>
            <p:nvPr/>
          </p:nvSpPr>
          <p:spPr bwMode="auto">
            <a:xfrm>
              <a:off x="5267704" y="2534713"/>
              <a:ext cx="335281" cy="395203"/>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8"/>
            <p:cNvSpPr>
              <a:spLocks noChangeAspect="1"/>
            </p:cNvSpPr>
            <p:nvPr/>
          </p:nvSpPr>
          <p:spPr bwMode="auto">
            <a:xfrm>
              <a:off x="5636193" y="2609608"/>
              <a:ext cx="295559" cy="309024"/>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11"/>
          <p:cNvGrpSpPr/>
          <p:nvPr/>
        </p:nvGrpSpPr>
        <p:grpSpPr>
          <a:xfrm>
            <a:off x="5855091" y="2756973"/>
            <a:ext cx="402844" cy="491769"/>
            <a:chOff x="5928066" y="2812619"/>
            <a:chExt cx="402844" cy="491769"/>
          </a:xfrm>
        </p:grpSpPr>
        <p:grpSp>
          <p:nvGrpSpPr>
            <p:cNvPr id="48" name="Group 47"/>
            <p:cNvGrpSpPr>
              <a:grpSpLocks noChangeAspect="1"/>
            </p:cNvGrpSpPr>
            <p:nvPr/>
          </p:nvGrpSpPr>
          <p:grpSpPr>
            <a:xfrm>
              <a:off x="5928066" y="2812619"/>
              <a:ext cx="271546" cy="491769"/>
              <a:chOff x="5180013" y="5430838"/>
              <a:chExt cx="461963" cy="836613"/>
            </a:xfrm>
            <a:solidFill>
              <a:srgbClr val="781D7E"/>
            </a:solidFill>
          </p:grpSpPr>
          <p:sp>
            <p:nvSpPr>
              <p:cNvPr id="49"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0" name="Group 9"/>
            <p:cNvGrpSpPr/>
            <p:nvPr/>
          </p:nvGrpSpPr>
          <p:grpSpPr>
            <a:xfrm>
              <a:off x="6060436" y="3009219"/>
              <a:ext cx="270474" cy="271457"/>
              <a:chOff x="6060436" y="2976089"/>
              <a:chExt cx="270474" cy="271457"/>
            </a:xfrm>
          </p:grpSpPr>
          <p:sp>
            <p:nvSpPr>
              <p:cNvPr id="8" name="Oval 7"/>
              <p:cNvSpPr/>
              <p:nvPr/>
            </p:nvSpPr>
            <p:spPr>
              <a:xfrm>
                <a:off x="6060436" y="2976089"/>
                <a:ext cx="270474" cy="27145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781D7E"/>
                  </a:solidFill>
                </a:endParaRPr>
              </a:p>
            </p:txBody>
          </p:sp>
          <p:sp>
            <p:nvSpPr>
              <p:cNvPr id="9" name="Plus 8"/>
              <p:cNvSpPr/>
              <p:nvPr/>
            </p:nvSpPr>
            <p:spPr>
              <a:xfrm>
                <a:off x="6089687" y="3006402"/>
                <a:ext cx="211972" cy="21083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nvGrpSpPr>
          <p:cNvPr id="62" name="Group 61"/>
          <p:cNvGrpSpPr/>
          <p:nvPr/>
        </p:nvGrpSpPr>
        <p:grpSpPr>
          <a:xfrm>
            <a:off x="5714342" y="3557539"/>
            <a:ext cx="561905" cy="447063"/>
            <a:chOff x="352598" y="2789310"/>
            <a:chExt cx="1204497" cy="958320"/>
          </a:xfrm>
        </p:grpSpPr>
        <p:sp>
          <p:nvSpPr>
            <p:cNvPr id="63"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64" name="Group 63"/>
            <p:cNvGrpSpPr/>
            <p:nvPr/>
          </p:nvGrpSpPr>
          <p:grpSpPr>
            <a:xfrm>
              <a:off x="754615" y="3156551"/>
              <a:ext cx="440220" cy="381668"/>
              <a:chOff x="-702089" y="2230510"/>
              <a:chExt cx="644526" cy="558800"/>
            </a:xfrm>
          </p:grpSpPr>
          <p:sp>
            <p:nvSpPr>
              <p:cNvPr id="65"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6"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7"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8"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9"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grpSp>
        <p:nvGrpSpPr>
          <p:cNvPr id="34" name="Group 33"/>
          <p:cNvGrpSpPr/>
          <p:nvPr/>
        </p:nvGrpSpPr>
        <p:grpSpPr>
          <a:xfrm>
            <a:off x="85382" y="2560834"/>
            <a:ext cx="1097915" cy="745515"/>
            <a:chOff x="85382" y="2640346"/>
            <a:chExt cx="1097915" cy="745515"/>
          </a:xfrm>
        </p:grpSpPr>
        <p:grpSp>
          <p:nvGrpSpPr>
            <p:cNvPr id="36" name="Group 35"/>
            <p:cNvGrpSpPr/>
            <p:nvPr/>
          </p:nvGrpSpPr>
          <p:grpSpPr>
            <a:xfrm>
              <a:off x="296985" y="2640346"/>
              <a:ext cx="693924" cy="434722"/>
              <a:chOff x="112581" y="2289538"/>
              <a:chExt cx="693924" cy="434722"/>
            </a:xfrm>
          </p:grpSpPr>
          <p:sp>
            <p:nvSpPr>
              <p:cNvPr id="40"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37" name="TextBox 36"/>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HONDEN </a:t>
              </a:r>
              <a:br>
                <a:rPr lang="nl-BE" sz="1000" b="1" dirty="0">
                  <a:solidFill>
                    <a:srgbClr val="781D7E"/>
                  </a:solidFill>
                </a:rPr>
              </a:br>
              <a:r>
                <a:rPr lang="nl-BE" sz="1000" b="1" dirty="0">
                  <a:solidFill>
                    <a:srgbClr val="781D7E"/>
                  </a:solidFill>
                </a:rPr>
                <a:t>&amp; KATTEN</a:t>
              </a:r>
              <a:endParaRPr lang="nl-BE" sz="1000" dirty="0"/>
            </a:p>
          </p:txBody>
        </p:sp>
      </p:grpSp>
      <p:sp>
        <p:nvSpPr>
          <p:cNvPr id="42" name="TextBox 41"/>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LIMBURG</a:t>
            </a:r>
          </a:p>
        </p:txBody>
      </p:sp>
      <p:sp>
        <p:nvSpPr>
          <p:cNvPr id="43" name="Freeform 151"/>
          <p:cNvSpPr>
            <a:spLocks/>
          </p:cNvSpPr>
          <p:nvPr/>
        </p:nvSpPr>
        <p:spPr bwMode="auto">
          <a:xfrm>
            <a:off x="6232477" y="1009380"/>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bg1"/>
          </a:solidFill>
          <a:ln w="9525">
            <a:noFill/>
            <a:round/>
            <a:headEnd/>
            <a:tailEnd/>
          </a:ln>
        </p:spPr>
        <p:txBody>
          <a:bodyPr/>
          <a:lstStyle/>
          <a:p>
            <a:pPr>
              <a:defRPr/>
            </a:pPr>
            <a:endParaRPr lang="en-GB">
              <a:solidFill>
                <a:srgbClr val="004E69"/>
              </a:solidFill>
            </a:endParaRPr>
          </a:p>
        </p:txBody>
      </p:sp>
      <p:sp>
        <p:nvSpPr>
          <p:cNvPr id="44" name="Text Placeholder 3"/>
          <p:cNvSpPr>
            <a:spLocks noGrp="1"/>
          </p:cNvSpPr>
          <p:nvPr>
            <p:ph type="body" sz="quarter" idx="13"/>
          </p:nvPr>
        </p:nvSpPr>
        <p:spPr>
          <a:xfrm>
            <a:off x="224287" y="196566"/>
            <a:ext cx="6357136" cy="540000"/>
          </a:xfrm>
        </p:spPr>
        <p:txBody>
          <a:bodyPr/>
          <a:lstStyle/>
          <a:p>
            <a:r>
              <a:rPr lang="nl-BE" sz="1400" dirty="0"/>
              <a:t>75% van de Limburgers vinden dat een proefdier ter adoptie moet afgestaan worden, </a:t>
            </a:r>
          </a:p>
          <a:p>
            <a:r>
              <a:rPr lang="nl-BE" sz="1400" dirty="0"/>
              <a:t>terwijl 18% vindt dat het proefdier gedood moet worden.</a:t>
            </a:r>
          </a:p>
        </p:txBody>
      </p:sp>
    </p:spTree>
    <p:extLst>
      <p:ext uri="{BB962C8B-B14F-4D97-AF65-F5344CB8AC3E}">
        <p14:creationId xmlns:p14="http://schemas.microsoft.com/office/powerpoint/2010/main" val="11556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V4. Proeven op honden en katten zijn toegelaten in Vlaanderen. Wat kan er volgens u het best gebeuren met de kat of hond na een experiment?</a:t>
            </a:r>
            <a:br>
              <a:rPr lang="nl-BE" sz="700" cap="none" dirty="0"/>
            </a:br>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44" name="Chart 43"/>
          <p:cNvGraphicFramePr/>
          <p:nvPr>
            <p:extLst>
              <p:ext uri="{D42A27DB-BD31-4B8C-83A1-F6EECF244321}">
                <p14:modId xmlns:p14="http://schemas.microsoft.com/office/powerpoint/2010/main" val="2059373795"/>
              </p:ext>
            </p:extLst>
          </p:nvPr>
        </p:nvGraphicFramePr>
        <p:xfrm>
          <a:off x="974725" y="1306513"/>
          <a:ext cx="8169275" cy="3297236"/>
        </p:xfrm>
        <a:graphic>
          <a:graphicData uri="http://schemas.openxmlformats.org/drawingml/2006/chart">
            <c:chart xmlns:c="http://schemas.openxmlformats.org/drawingml/2006/chart" xmlns:r="http://schemas.openxmlformats.org/officeDocument/2006/relationships" r:id="rId2"/>
          </a:graphicData>
        </a:graphic>
      </p:graphicFrame>
      <p:grpSp>
        <p:nvGrpSpPr>
          <p:cNvPr id="63" name="Group 62"/>
          <p:cNvGrpSpPr/>
          <p:nvPr/>
        </p:nvGrpSpPr>
        <p:grpSpPr>
          <a:xfrm>
            <a:off x="85382" y="2560834"/>
            <a:ext cx="1097915" cy="745515"/>
            <a:chOff x="85382" y="2640346"/>
            <a:chExt cx="1097915" cy="745515"/>
          </a:xfrm>
        </p:grpSpPr>
        <p:grpSp>
          <p:nvGrpSpPr>
            <p:cNvPr id="64" name="Group 63"/>
            <p:cNvGrpSpPr/>
            <p:nvPr/>
          </p:nvGrpSpPr>
          <p:grpSpPr>
            <a:xfrm>
              <a:off x="296985" y="2640346"/>
              <a:ext cx="693924" cy="434722"/>
              <a:chOff x="112581" y="2289538"/>
              <a:chExt cx="693924" cy="434722"/>
            </a:xfrm>
          </p:grpSpPr>
          <p:sp>
            <p:nvSpPr>
              <p:cNvPr id="74"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5" name="TextBox 64"/>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HONDEN </a:t>
              </a:r>
              <a:br>
                <a:rPr lang="nl-BE" sz="1000" b="1" dirty="0">
                  <a:solidFill>
                    <a:srgbClr val="781D7E"/>
                  </a:solidFill>
                </a:rPr>
              </a:br>
              <a:r>
                <a:rPr lang="nl-BE" sz="1000" b="1" dirty="0">
                  <a:solidFill>
                    <a:srgbClr val="781D7E"/>
                  </a:solidFill>
                </a:rPr>
                <a:t>&amp; KATTEN</a:t>
              </a:r>
              <a:endParaRPr lang="nl-BE" sz="1000" dirty="0"/>
            </a:p>
          </p:txBody>
        </p:sp>
      </p:grpSp>
      <p:grpSp>
        <p:nvGrpSpPr>
          <p:cNvPr id="76" name="Group 75"/>
          <p:cNvGrpSpPr/>
          <p:nvPr/>
        </p:nvGrpSpPr>
        <p:grpSpPr>
          <a:xfrm>
            <a:off x="5660897" y="1953719"/>
            <a:ext cx="664048" cy="457879"/>
            <a:chOff x="5267704" y="2472037"/>
            <a:chExt cx="664048" cy="457879"/>
          </a:xfrm>
        </p:grpSpPr>
        <p:grpSp>
          <p:nvGrpSpPr>
            <p:cNvPr id="77" name="Group 76"/>
            <p:cNvGrpSpPr/>
            <p:nvPr/>
          </p:nvGrpSpPr>
          <p:grpSpPr>
            <a:xfrm>
              <a:off x="5438220" y="2472037"/>
              <a:ext cx="317875" cy="199074"/>
              <a:chOff x="3387441" y="3456399"/>
              <a:chExt cx="317875" cy="199074"/>
            </a:xfrm>
          </p:grpSpPr>
          <p:sp>
            <p:nvSpPr>
              <p:cNvPr id="80" name="Oval 79"/>
              <p:cNvSpPr/>
              <p:nvPr/>
            </p:nvSpPr>
            <p:spPr>
              <a:xfrm rot="20199827">
                <a:off x="3387441" y="3456399"/>
                <a:ext cx="155251" cy="46575"/>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1" name="Oval 80"/>
              <p:cNvSpPr/>
              <p:nvPr/>
            </p:nvSpPr>
            <p:spPr>
              <a:xfrm rot="959107">
                <a:off x="3599278" y="3616982"/>
                <a:ext cx="106038" cy="38491"/>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78" name="Freeform 32"/>
            <p:cNvSpPr>
              <a:spLocks noChangeAspect="1"/>
            </p:cNvSpPr>
            <p:nvPr/>
          </p:nvSpPr>
          <p:spPr bwMode="auto">
            <a:xfrm>
              <a:off x="5267704" y="2534713"/>
              <a:ext cx="335281" cy="395203"/>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9" name="Freeform 18"/>
            <p:cNvSpPr>
              <a:spLocks noChangeAspect="1"/>
            </p:cNvSpPr>
            <p:nvPr/>
          </p:nvSpPr>
          <p:spPr bwMode="auto">
            <a:xfrm>
              <a:off x="5636193" y="2609608"/>
              <a:ext cx="295559" cy="309024"/>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2" name="Group 81"/>
          <p:cNvGrpSpPr/>
          <p:nvPr/>
        </p:nvGrpSpPr>
        <p:grpSpPr>
          <a:xfrm>
            <a:off x="5855091" y="2756973"/>
            <a:ext cx="402844" cy="491769"/>
            <a:chOff x="5928066" y="2812619"/>
            <a:chExt cx="402844" cy="491769"/>
          </a:xfrm>
        </p:grpSpPr>
        <p:grpSp>
          <p:nvGrpSpPr>
            <p:cNvPr id="83" name="Group 82"/>
            <p:cNvGrpSpPr>
              <a:grpSpLocks noChangeAspect="1"/>
            </p:cNvGrpSpPr>
            <p:nvPr/>
          </p:nvGrpSpPr>
          <p:grpSpPr>
            <a:xfrm>
              <a:off x="5928066" y="2812619"/>
              <a:ext cx="271546" cy="491769"/>
              <a:chOff x="5180013" y="5430838"/>
              <a:chExt cx="461963" cy="836613"/>
            </a:xfrm>
            <a:solidFill>
              <a:srgbClr val="781D7E"/>
            </a:solidFill>
          </p:grpSpPr>
          <p:sp>
            <p:nvSpPr>
              <p:cNvPr id="87"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8"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4" name="Group 83"/>
            <p:cNvGrpSpPr/>
            <p:nvPr/>
          </p:nvGrpSpPr>
          <p:grpSpPr>
            <a:xfrm>
              <a:off x="6060436" y="3009219"/>
              <a:ext cx="270474" cy="271457"/>
              <a:chOff x="6060436" y="2976089"/>
              <a:chExt cx="270474" cy="271457"/>
            </a:xfrm>
          </p:grpSpPr>
          <p:sp>
            <p:nvSpPr>
              <p:cNvPr id="85" name="Oval 84"/>
              <p:cNvSpPr/>
              <p:nvPr/>
            </p:nvSpPr>
            <p:spPr>
              <a:xfrm>
                <a:off x="6060436" y="2976089"/>
                <a:ext cx="270474" cy="27145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781D7E"/>
                  </a:solidFill>
                </a:endParaRPr>
              </a:p>
            </p:txBody>
          </p:sp>
          <p:sp>
            <p:nvSpPr>
              <p:cNvPr id="86" name="Plus 85"/>
              <p:cNvSpPr/>
              <p:nvPr/>
            </p:nvSpPr>
            <p:spPr>
              <a:xfrm>
                <a:off x="6089687" y="3006402"/>
                <a:ext cx="211972" cy="21083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nvGrpSpPr>
          <p:cNvPr id="89" name="Group 88"/>
          <p:cNvGrpSpPr/>
          <p:nvPr/>
        </p:nvGrpSpPr>
        <p:grpSpPr>
          <a:xfrm>
            <a:off x="5714342" y="3557539"/>
            <a:ext cx="561905" cy="447063"/>
            <a:chOff x="352598" y="2789310"/>
            <a:chExt cx="1204497" cy="958320"/>
          </a:xfrm>
        </p:grpSpPr>
        <p:sp>
          <p:nvSpPr>
            <p:cNvPr id="90"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1" name="Group 90"/>
            <p:cNvGrpSpPr/>
            <p:nvPr/>
          </p:nvGrpSpPr>
          <p:grpSpPr>
            <a:xfrm>
              <a:off x="754615" y="3156551"/>
              <a:ext cx="440220" cy="381668"/>
              <a:chOff x="-702089" y="2230510"/>
              <a:chExt cx="644526" cy="558800"/>
            </a:xfrm>
          </p:grpSpPr>
          <p:sp>
            <p:nvSpPr>
              <p:cNvPr id="92"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3"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4"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5"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6"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
        <p:nvSpPr>
          <p:cNvPr id="40" name="Title 2"/>
          <p:cNvSpPr txBox="1">
            <a:spLocks/>
          </p:cNvSpPr>
          <p:nvPr/>
        </p:nvSpPr>
        <p:spPr>
          <a:xfrm>
            <a:off x="224286" y="1012451"/>
            <a:ext cx="4789674"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a:solidFill>
                  <a:schemeClr val="bg1"/>
                </a:solidFill>
              </a:rPr>
              <a:t>PROEVEN OP HONDEN EN KATTEN ZIJN TOEGELATEN IN VLAANDEREN. WAT KAN ER VOLGENS U HET BEST GEBEUREN MET DE KAT OF HOND NA EEN EXPERIMENT?</a:t>
            </a:r>
            <a:endParaRPr lang="nl-BE" sz="1000" b="1" dirty="0">
              <a:solidFill>
                <a:schemeClr val="bg1"/>
              </a:solidFill>
            </a:endParaRPr>
          </a:p>
        </p:txBody>
      </p:sp>
      <p:sp>
        <p:nvSpPr>
          <p:cNvPr id="41" name="Text Placeholder 3"/>
          <p:cNvSpPr>
            <a:spLocks noGrp="1"/>
          </p:cNvSpPr>
          <p:nvPr>
            <p:ph type="body" sz="quarter" idx="13"/>
          </p:nvPr>
        </p:nvSpPr>
        <p:spPr>
          <a:xfrm>
            <a:off x="224286" y="196566"/>
            <a:ext cx="6391003" cy="540000"/>
          </a:xfrm>
        </p:spPr>
        <p:txBody>
          <a:bodyPr/>
          <a:lstStyle/>
          <a:p>
            <a:r>
              <a:rPr lang="nl-BE" sz="1400" dirty="0"/>
              <a:t>77% van de Vlamingen vinden dat een proefdier ter adoptie moet afgestaan worden, </a:t>
            </a:r>
          </a:p>
          <a:p>
            <a:r>
              <a:rPr lang="nl-BE" sz="1400" dirty="0"/>
              <a:t>terwijl 14% vindt dat het proefdier gedood moet worden.</a:t>
            </a:r>
          </a:p>
        </p:txBody>
      </p:sp>
    </p:spTree>
    <p:extLst>
      <p:ext uri="{BB962C8B-B14F-4D97-AF65-F5344CB8AC3E}">
        <p14:creationId xmlns:p14="http://schemas.microsoft.com/office/powerpoint/2010/main" val="3151155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1183297" y="2471624"/>
            <a:ext cx="7704840" cy="14543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V4. Proeven op honden en katten zijn toegelaten in Vlaanderen. Wat kan er volgens u het best gebeuren met de kat of hond na een experiment?</a:t>
            </a:r>
          </a:p>
          <a:p>
            <a:pPr>
              <a:spcBef>
                <a:spcPts val="0"/>
              </a:spcBef>
              <a:spcAft>
                <a:spcPts val="0"/>
              </a:spcAft>
            </a:pPr>
            <a:r>
              <a:rPr lang="en-US" sz="700" cap="none" dirty="0"/>
              <a:t>ABCD:	95% significance level</a:t>
            </a:r>
            <a:r>
              <a:rPr lang="nl-BE" sz="700" cap="none" dirty="0"/>
              <a:t/>
            </a:r>
            <a:br>
              <a:rPr lang="nl-BE" sz="700" cap="none" dirty="0"/>
            </a:br>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42" name="Chart 41"/>
          <p:cNvGraphicFramePr/>
          <p:nvPr>
            <p:extLst>
              <p:ext uri="{D42A27DB-BD31-4B8C-83A1-F6EECF244321}">
                <p14:modId xmlns:p14="http://schemas.microsoft.com/office/powerpoint/2010/main" val="2089990919"/>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HONDEN </a:t>
              </a:r>
              <a:br>
                <a:rPr lang="nl-BE" sz="1000" b="1" dirty="0">
                  <a:solidFill>
                    <a:srgbClr val="781D7E"/>
                  </a:solidFill>
                </a:rPr>
              </a:br>
              <a:r>
                <a:rPr lang="nl-BE" sz="1000" b="1" dirty="0">
                  <a:solidFill>
                    <a:srgbClr val="781D7E"/>
                  </a:solidFill>
                </a:rPr>
                <a:t>&amp; KATTEN</a:t>
              </a:r>
              <a:endParaRPr lang="nl-BE" sz="1000" dirty="0"/>
            </a:p>
          </p:txBody>
        </p:sp>
      </p:grpSp>
      <p:graphicFrame>
        <p:nvGraphicFramePr>
          <p:cNvPr id="63" name="Chart 62"/>
          <p:cNvGraphicFramePr/>
          <p:nvPr>
            <p:extLst/>
          </p:nvPr>
        </p:nvGraphicFramePr>
        <p:xfrm>
          <a:off x="7568508" y="1038851"/>
          <a:ext cx="1471962" cy="38431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842361" y="2381428"/>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70" name="TextBox 69"/>
          <p:cNvSpPr txBox="1"/>
          <p:nvPr/>
        </p:nvSpPr>
        <p:spPr>
          <a:xfrm>
            <a:off x="7881769" y="2388054"/>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46" name="Title 2"/>
          <p:cNvSpPr txBox="1">
            <a:spLocks/>
          </p:cNvSpPr>
          <p:nvPr/>
        </p:nvSpPr>
        <p:spPr>
          <a:xfrm>
            <a:off x="224286" y="1012451"/>
            <a:ext cx="4789674"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a:solidFill>
                  <a:schemeClr val="bg1"/>
                </a:solidFill>
              </a:rPr>
              <a:t>PROEVEN OP HONDEN EN KATTEN ZIJN TOEGELATEN IN VLAANDEREN. WAT KAN ER VOLGENS U HET BEST GEBEUREN MET DE KAT OF HOND NA EEN EXPERIMENT?</a:t>
            </a:r>
            <a:endParaRPr lang="nl-BE" sz="1000" b="1" dirty="0">
              <a:solidFill>
                <a:schemeClr val="bg1"/>
              </a:solidFill>
            </a:endParaRPr>
          </a:p>
        </p:txBody>
      </p:sp>
      <p:sp>
        <p:nvSpPr>
          <p:cNvPr id="47" name="Text Placeholder 3"/>
          <p:cNvSpPr>
            <a:spLocks noGrp="1"/>
          </p:cNvSpPr>
          <p:nvPr>
            <p:ph type="body" sz="quarter" idx="13"/>
          </p:nvPr>
        </p:nvSpPr>
        <p:spPr>
          <a:xfrm>
            <a:off x="224287" y="196566"/>
            <a:ext cx="6403802" cy="540000"/>
          </a:xfrm>
        </p:spPr>
        <p:txBody>
          <a:bodyPr/>
          <a:lstStyle/>
          <a:p>
            <a:r>
              <a:rPr lang="nl-BE" sz="1400" dirty="0"/>
              <a:t>Meer Vlaamse vrouwen vinden dat een proefdier ter adoptie moet afgestaan worden, alsook Vlamingen die zelf een huisdier hebben.</a:t>
            </a:r>
          </a:p>
        </p:txBody>
      </p:sp>
      <p:sp>
        <p:nvSpPr>
          <p:cNvPr id="40" name="Rounded Rectangle 39"/>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GESLACHT</a:t>
            </a:r>
          </a:p>
        </p:txBody>
      </p:sp>
      <p:sp>
        <p:nvSpPr>
          <p:cNvPr id="62" name="Rounded Rectangle 61"/>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LEEFTIJD</a:t>
            </a:r>
          </a:p>
        </p:txBody>
      </p:sp>
      <p:sp>
        <p:nvSpPr>
          <p:cNvPr id="71" name="Rounded Rectangle 70"/>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72" name="Rounded Rectangle 71"/>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OPLEIDINGSNIVEAU</a:t>
            </a:r>
          </a:p>
        </p:txBody>
      </p:sp>
      <p:sp>
        <p:nvSpPr>
          <p:cNvPr id="73" name="Rounded Rectangle 72"/>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HUISDIER</a:t>
            </a:r>
          </a:p>
        </p:txBody>
      </p:sp>
      <p:graphicFrame>
        <p:nvGraphicFramePr>
          <p:cNvPr id="74" name="Table 73"/>
          <p:cNvGraphicFramePr>
            <a:graphicFrameLocks noGrp="1"/>
          </p:cNvGraphicFramePr>
          <p:nvPr>
            <p:extLst>
              <p:ext uri="{D42A27DB-BD31-4B8C-83A1-F6EECF244321}">
                <p14:modId xmlns:p14="http://schemas.microsoft.com/office/powerpoint/2010/main" val="955387772"/>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2"/>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grpSp>
        <p:nvGrpSpPr>
          <p:cNvPr id="75" name="Group 74"/>
          <p:cNvGrpSpPr/>
          <p:nvPr/>
        </p:nvGrpSpPr>
        <p:grpSpPr>
          <a:xfrm>
            <a:off x="1161722" y="1556905"/>
            <a:ext cx="341760" cy="276999"/>
            <a:chOff x="1099847" y="1556905"/>
            <a:chExt cx="341760" cy="276999"/>
          </a:xfrm>
        </p:grpSpPr>
        <p:sp>
          <p:nvSpPr>
            <p:cNvPr id="76" name="Rounded Rectangle 75"/>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77" name="Rectangle 76"/>
            <p:cNvSpPr/>
            <p:nvPr/>
          </p:nvSpPr>
          <p:spPr>
            <a:xfrm>
              <a:off x="1099847" y="1556905"/>
              <a:ext cx="341760" cy="276999"/>
            </a:xfrm>
            <a:prstGeom prst="rect">
              <a:avLst/>
            </a:prstGeom>
          </p:spPr>
          <p:txBody>
            <a:bodyPr wrap="none">
              <a:spAutoFit/>
            </a:bodyPr>
            <a:lstStyle/>
            <a:p>
              <a:pPr algn="ctr"/>
              <a:r>
                <a:rPr lang="nl-BE" sz="1200" b="1" dirty="0">
                  <a:solidFill>
                    <a:schemeClr val="bg1"/>
                  </a:solidFill>
                </a:rPr>
                <a:t>VL</a:t>
              </a:r>
            </a:p>
          </p:txBody>
        </p:sp>
      </p:grpSp>
      <p:cxnSp>
        <p:nvCxnSpPr>
          <p:cNvPr id="78" name="Straight Connector 77"/>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9" name="Straight Connector 78"/>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0" name="Straight Connector 79"/>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1" name="Straight Connector 80"/>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2" name="Straight Connector 81"/>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3" name="Straight Connector 82"/>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4" name="Straight Connector 83"/>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86" name="Rounded Rectangle 85"/>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43" name="Rectangle 42"/>
          <p:cNvSpPr/>
          <p:nvPr/>
        </p:nvSpPr>
        <p:spPr>
          <a:xfrm>
            <a:off x="1619358" y="1591280"/>
            <a:ext cx="530915" cy="215444"/>
          </a:xfrm>
          <a:prstGeom prst="rect">
            <a:avLst/>
          </a:prstGeom>
        </p:spPr>
        <p:txBody>
          <a:bodyPr wrap="none">
            <a:spAutoFit/>
          </a:bodyPr>
          <a:lstStyle/>
          <a:p>
            <a:pPr algn="ctr"/>
            <a:r>
              <a:rPr lang="nl-BE" sz="800" b="1" dirty="0">
                <a:solidFill>
                  <a:schemeClr val="bg1"/>
                </a:solidFill>
              </a:rPr>
              <a:t>Limburg</a:t>
            </a:r>
          </a:p>
        </p:txBody>
      </p:sp>
    </p:spTree>
    <p:extLst>
      <p:ext uri="{BB962C8B-B14F-4D97-AF65-F5344CB8AC3E}">
        <p14:creationId xmlns:p14="http://schemas.microsoft.com/office/powerpoint/2010/main" val="209669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4" y="2784998"/>
            <a:ext cx="5705475" cy="1185340"/>
          </a:xfrm>
        </p:spPr>
        <p:txBody>
          <a:bodyPr/>
          <a:lstStyle/>
          <a:p>
            <a:r>
              <a:rPr lang="nl-BE" dirty="0"/>
              <a:t>BEREIDHEID OM PROEFDIER TE ADOPTEREN</a:t>
            </a:r>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352598" y="2789310"/>
            <a:ext cx="1204497" cy="958320"/>
            <a:chOff x="352598" y="2789310"/>
            <a:chExt cx="1204497" cy="958320"/>
          </a:xfrm>
        </p:grpSpPr>
        <p:sp>
          <p:nvSpPr>
            <p:cNvPr id="15"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3" name="Group 22"/>
            <p:cNvGrpSpPr/>
            <p:nvPr/>
          </p:nvGrpSpPr>
          <p:grpSpPr>
            <a:xfrm>
              <a:off x="754615" y="3156551"/>
              <a:ext cx="440220" cy="381668"/>
              <a:chOff x="-702089" y="2230510"/>
              <a:chExt cx="644526" cy="558800"/>
            </a:xfrm>
          </p:grpSpPr>
          <p:sp>
            <p:nvSpPr>
              <p:cNvPr id="18"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19"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0"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1"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2"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Tree>
    <p:extLst>
      <p:ext uri="{BB962C8B-B14F-4D97-AF65-F5344CB8AC3E}">
        <p14:creationId xmlns:p14="http://schemas.microsoft.com/office/powerpoint/2010/main" val="3492589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Limburg (n=300)</a:t>
            </a:r>
          </a:p>
          <a:p>
            <a:pPr>
              <a:spcBef>
                <a:spcPts val="0"/>
              </a:spcBef>
              <a:spcAft>
                <a:spcPts val="0"/>
              </a:spcAft>
            </a:pPr>
            <a:r>
              <a:rPr lang="en-US" sz="700" cap="none" dirty="0"/>
              <a:t>Question:	</a:t>
            </a:r>
            <a:r>
              <a:rPr lang="nl-BE" sz="700" cap="none" dirty="0"/>
              <a:t>V5. Zou u bereid zijn om een plaatsbare proefhond of proefkat te adopteren die specifieke verzorging vereist (zo lang proeven op honden en katten 	nog toegelaten zijn)?</a:t>
            </a:r>
            <a:br>
              <a:rPr lang="nl-BE" sz="700" cap="none" dirty="0"/>
            </a:br>
            <a:r>
              <a:rPr lang="en-US" sz="700" cap="none" dirty="0"/>
              <a:t>ABCD:	95% significance level</a:t>
            </a:r>
            <a:endParaRPr lang="en-GB" sz="700" dirty="0"/>
          </a:p>
        </p:txBody>
      </p:sp>
      <p:sp>
        <p:nvSpPr>
          <p:cNvPr id="29"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2" name="Chart 31"/>
          <p:cNvGraphicFramePr/>
          <p:nvPr>
            <p:extLst>
              <p:ext uri="{D42A27DB-BD31-4B8C-83A1-F6EECF244321}">
                <p14:modId xmlns:p14="http://schemas.microsoft.com/office/powerpoint/2010/main" val="3190465549"/>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4256212877"/>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12" name="TextBox 11"/>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LIMBURG</a:t>
            </a:r>
          </a:p>
        </p:txBody>
      </p:sp>
      <p:sp>
        <p:nvSpPr>
          <p:cNvPr id="13" name="Freeform 151"/>
          <p:cNvSpPr>
            <a:spLocks/>
          </p:cNvSpPr>
          <p:nvPr/>
        </p:nvSpPr>
        <p:spPr bwMode="auto">
          <a:xfrm>
            <a:off x="6232477" y="1009380"/>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bg1"/>
          </a:solidFill>
          <a:ln w="9525">
            <a:noFill/>
            <a:round/>
            <a:headEnd/>
            <a:tailEnd/>
          </a:ln>
        </p:spPr>
        <p:txBody>
          <a:bodyPr/>
          <a:lstStyle/>
          <a:p>
            <a:pPr>
              <a:defRPr/>
            </a:pPr>
            <a:endParaRPr lang="en-GB">
              <a:solidFill>
                <a:srgbClr val="004E69"/>
              </a:solidFill>
            </a:endParaRPr>
          </a:p>
        </p:txBody>
      </p:sp>
      <p:sp>
        <p:nvSpPr>
          <p:cNvPr id="14" name="Text Placeholder 3"/>
          <p:cNvSpPr>
            <a:spLocks noGrp="1"/>
          </p:cNvSpPr>
          <p:nvPr>
            <p:ph type="body" sz="quarter" idx="13"/>
          </p:nvPr>
        </p:nvSpPr>
        <p:spPr>
          <a:xfrm>
            <a:off x="224287" y="196566"/>
            <a:ext cx="6397177" cy="540000"/>
          </a:xfrm>
        </p:spPr>
        <p:txBody>
          <a:bodyPr/>
          <a:lstStyle/>
          <a:p>
            <a:r>
              <a:rPr lang="nl-BE" sz="1400" dirty="0"/>
              <a:t>31% van de Limburgers zou bereid zijn een proefhond te adopteren, tegenover </a:t>
            </a:r>
          </a:p>
          <a:p>
            <a:r>
              <a:rPr lang="nl-BE" sz="1400" dirty="0"/>
              <a:t>27% die bereid zou zijn een proefkat te adopteren.</a:t>
            </a:r>
          </a:p>
        </p:txBody>
      </p:sp>
      <p:sp>
        <p:nvSpPr>
          <p:cNvPr id="15" name="Title 2"/>
          <p:cNvSpPr>
            <a:spLocks noGrp="1"/>
          </p:cNvSpPr>
          <p:nvPr/>
        </p:nvSpPr>
        <p:spPr>
          <a:xfrm>
            <a:off x="131764" y="1005825"/>
            <a:ext cx="5004680" cy="26723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dirty="0">
                <a:solidFill>
                  <a:schemeClr val="bg1"/>
                </a:solidFill>
              </a:rPr>
              <a:t>ZOU U BEREID ZIJN OM EEN PLAATSBARE PROEFHOND OF PROEFKAT TE ADOPTEREN DIE SPECIFIEKE VERZORGING VEREIST</a:t>
            </a:r>
            <a:r>
              <a:rPr lang="nl-BE" sz="800" dirty="0"/>
              <a:t> </a:t>
            </a:r>
            <a:r>
              <a:rPr lang="nl-BE" sz="1000" b="1" dirty="0">
                <a:solidFill>
                  <a:schemeClr val="bg1"/>
                </a:solidFill>
              </a:rPr>
              <a:t>(zo lang proeven op honden en katten nog toegelaten zijn)?</a:t>
            </a:r>
          </a:p>
        </p:txBody>
      </p:sp>
    </p:spTree>
    <p:extLst>
      <p:ext uri="{BB962C8B-B14F-4D97-AF65-F5344CB8AC3E}">
        <p14:creationId xmlns:p14="http://schemas.microsoft.com/office/powerpoint/2010/main" val="386601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V5. Zou u bereid zijn om een plaatsbare proefhond of proefkat te adopteren die specifieke verzorging vereist (zo lang proeven op honden en katten nog 	toegelaten zijn)?</a:t>
            </a:r>
            <a:br>
              <a:rPr lang="nl-BE" sz="700" cap="none" dirty="0"/>
            </a:br>
            <a:r>
              <a:rPr lang="en-US" sz="700" cap="none" dirty="0"/>
              <a:t>ABCD:	95% significance level</a:t>
            </a:r>
          </a:p>
          <a:p>
            <a:endParaRPr lang="en-GB" sz="700" dirty="0"/>
          </a:p>
        </p:txBody>
      </p:sp>
      <p:sp>
        <p:nvSpPr>
          <p:cNvPr id="7" name="TextBox 6"/>
          <p:cNvSpPr txBox="1"/>
          <p:nvPr/>
        </p:nvSpPr>
        <p:spPr>
          <a:xfrm>
            <a:off x="4863629" y="1031092"/>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40" name="Chart 39"/>
          <p:cNvGraphicFramePr/>
          <p:nvPr>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1"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6" name="Table 15"/>
          <p:cNvGraphicFramePr>
            <a:graphicFrameLocks noGrp="1"/>
          </p:cNvGraphicFramePr>
          <p:nvPr>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 xmlns:a16="http://schemas.microsoft.com/office/drawing/2014/main" val="20000"/>
                    </a:ext>
                  </a:extLst>
                </a:gridCol>
                <a:gridCol w="3048000">
                  <a:extLst>
                    <a:ext uri="{9D8B030D-6E8A-4147-A177-3AD203B41FA5}">
                      <a16:colId xmlns="" xmlns:a16="http://schemas.microsoft.com/office/drawing/2014/main" val="20001"/>
                    </a:ext>
                  </a:extLst>
                </a:gridCol>
              </a:tblGrid>
              <a:tr h="370840">
                <a:tc>
                  <a:txBody>
                    <a:bodyPr/>
                    <a:lstStyle/>
                    <a:p>
                      <a:pPr algn="ctr"/>
                      <a:r>
                        <a:rPr lang="nl-BE" sz="1400" b="0" dirty="0">
                          <a:solidFill>
                            <a:schemeClr val="tx1"/>
                          </a:solidFill>
                        </a:rPr>
                        <a:t>Honden</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Katten</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17" name="TextBox 16"/>
          <p:cNvSpPr txBox="1"/>
          <p:nvPr/>
        </p:nvSpPr>
        <p:spPr>
          <a:xfrm>
            <a:off x="1838351" y="2313209"/>
            <a:ext cx="328487" cy="153888"/>
          </a:xfrm>
          <a:prstGeom prst="rect">
            <a:avLst/>
          </a:prstGeom>
        </p:spPr>
        <p:txBody>
          <a:bodyPr vert="horz" wrap="square" lIns="0" tIns="0" rIns="0" bIns="0" rtlCol="0">
            <a:spAutoFit/>
          </a:bodyPr>
          <a:lstStyle/>
          <a:p>
            <a:pPr marL="4763" algn="ctr"/>
            <a:r>
              <a:rPr lang="nl-BE" sz="1000" dirty="0">
                <a:solidFill>
                  <a:schemeClr val="bg1"/>
                </a:solidFill>
              </a:rPr>
              <a:t>B</a:t>
            </a:r>
          </a:p>
        </p:txBody>
      </p:sp>
      <p:sp>
        <p:nvSpPr>
          <p:cNvPr id="19" name="TextBox 18"/>
          <p:cNvSpPr txBox="1"/>
          <p:nvPr/>
        </p:nvSpPr>
        <p:spPr>
          <a:xfrm>
            <a:off x="4899210" y="3341152"/>
            <a:ext cx="368274"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20" name="Text Placeholder 3"/>
          <p:cNvSpPr>
            <a:spLocks noGrp="1"/>
          </p:cNvSpPr>
          <p:nvPr>
            <p:ph type="body" sz="quarter" idx="13"/>
          </p:nvPr>
        </p:nvSpPr>
        <p:spPr>
          <a:xfrm>
            <a:off x="224287" y="196566"/>
            <a:ext cx="6379078" cy="540000"/>
          </a:xfrm>
        </p:spPr>
        <p:txBody>
          <a:bodyPr/>
          <a:lstStyle/>
          <a:p>
            <a:r>
              <a:rPr lang="nl-BE" sz="1400" dirty="0"/>
              <a:t>35% van de Vlamingen zou bereid zijn een proefhond te adopteren, tegenover 31% die bereid zou zijn een proefkat te adopteren.</a:t>
            </a:r>
          </a:p>
        </p:txBody>
      </p:sp>
      <p:sp>
        <p:nvSpPr>
          <p:cNvPr id="21" name="Title 2"/>
          <p:cNvSpPr>
            <a:spLocks noGrp="1"/>
          </p:cNvSpPr>
          <p:nvPr/>
        </p:nvSpPr>
        <p:spPr>
          <a:xfrm>
            <a:off x="131764" y="1005825"/>
            <a:ext cx="5004680" cy="26723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dirty="0">
                <a:solidFill>
                  <a:schemeClr val="bg1"/>
                </a:solidFill>
              </a:rPr>
              <a:t>ZOU U BEREID ZIJN OM EEN PLAATSBARE PROEFHOND OF PROEFKAT TE ADOPTEREN DIE SPECIFIEKE VERZORGING VEREIST</a:t>
            </a:r>
            <a:r>
              <a:rPr lang="nl-BE" sz="800" dirty="0"/>
              <a:t> </a:t>
            </a:r>
            <a:r>
              <a:rPr lang="nl-BE" sz="900" b="1" dirty="0">
                <a:solidFill>
                  <a:schemeClr val="bg1"/>
                </a:solidFill>
              </a:rPr>
              <a:t>(zo lang proeven op honden en katten nog toegelaten zijn)?</a:t>
            </a:r>
          </a:p>
        </p:txBody>
      </p:sp>
    </p:spTree>
    <p:extLst>
      <p:ext uri="{BB962C8B-B14F-4D97-AF65-F5344CB8AC3E}">
        <p14:creationId xmlns:p14="http://schemas.microsoft.com/office/powerpoint/2010/main" val="3787451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1196283" y="3724275"/>
            <a:ext cx="7691854" cy="2083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8" name="Rectangle 57"/>
          <p:cNvSpPr/>
          <p:nvPr/>
        </p:nvSpPr>
        <p:spPr>
          <a:xfrm>
            <a:off x="1196283" y="2470149"/>
            <a:ext cx="7691853" cy="2405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V5. Zou u bereid zijn om een plaatsbare proefhond of proefkat te adopteren die specifieke verzorging vereist (zo lang proeven op honden en katten nog 	toegelaten zijn)?</a:t>
            </a:r>
            <a:br>
              <a:rPr lang="nl-BE" sz="700" cap="none" dirty="0"/>
            </a:br>
            <a:r>
              <a:rPr lang="en-US" sz="700" cap="none" dirty="0"/>
              <a:t>ABCD:	95% significance level</a:t>
            </a:r>
          </a:p>
          <a:p>
            <a:endParaRPr lang="en-GB" sz="700" dirty="0"/>
          </a:p>
        </p:txBody>
      </p:sp>
      <p:sp>
        <p:nvSpPr>
          <p:cNvPr id="7" name="TextBox 6"/>
          <p:cNvSpPr txBox="1"/>
          <p:nvPr/>
        </p:nvSpPr>
        <p:spPr>
          <a:xfrm>
            <a:off x="4860051" y="1023607"/>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34" name="Chart 33"/>
          <p:cNvGraphicFramePr/>
          <p:nvPr>
            <p:extLst/>
          </p:nvPr>
        </p:nvGraphicFramePr>
        <p:xfrm>
          <a:off x="7586582" y="1012347"/>
          <a:ext cx="892519" cy="407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8" name="Chart 37"/>
          <p:cNvGraphicFramePr/>
          <p:nvPr>
            <p:extLst>
              <p:ext uri="{D42A27DB-BD31-4B8C-83A1-F6EECF244321}">
                <p14:modId xmlns:p14="http://schemas.microsoft.com/office/powerpoint/2010/main" val="1524437743"/>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p:cNvGraphicFramePr/>
          <p:nvPr>
            <p:extLst>
              <p:ext uri="{D42A27DB-BD31-4B8C-83A1-F6EECF244321}">
                <p14:modId xmlns:p14="http://schemas.microsoft.com/office/powerpoint/2010/main" val="2658900512"/>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4"/>
          </a:graphicData>
        </a:graphic>
      </p:graphicFrame>
      <p:sp>
        <p:nvSpPr>
          <p:cNvPr id="68" name="TextBox 67"/>
          <p:cNvSpPr txBox="1"/>
          <p:nvPr/>
        </p:nvSpPr>
        <p:spPr>
          <a:xfrm>
            <a:off x="2849240" y="2454314"/>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69" name="TextBox 68"/>
          <p:cNvSpPr txBox="1"/>
          <p:nvPr/>
        </p:nvSpPr>
        <p:spPr>
          <a:xfrm>
            <a:off x="3405619" y="2412082"/>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0" name="TextBox 69"/>
          <p:cNvSpPr txBox="1"/>
          <p:nvPr/>
        </p:nvSpPr>
        <p:spPr>
          <a:xfrm>
            <a:off x="3962815" y="246004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1" name="TextBox 70"/>
          <p:cNvSpPr txBox="1"/>
          <p:nvPr/>
        </p:nvSpPr>
        <p:spPr>
          <a:xfrm>
            <a:off x="7881767" y="2374894"/>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74" name="TextBox 73"/>
          <p:cNvSpPr txBox="1"/>
          <p:nvPr/>
        </p:nvSpPr>
        <p:spPr>
          <a:xfrm>
            <a:off x="3405623" y="3642976"/>
            <a:ext cx="328487" cy="153888"/>
          </a:xfrm>
          <a:prstGeom prst="rect">
            <a:avLst/>
          </a:prstGeom>
        </p:spPr>
        <p:txBody>
          <a:bodyPr vert="horz" wrap="square" lIns="0" tIns="0" rIns="0" bIns="0" rtlCol="0">
            <a:spAutoFit/>
          </a:bodyPr>
          <a:lstStyle/>
          <a:p>
            <a:pPr marL="4763" algn="ctr"/>
            <a:r>
              <a:rPr lang="nl-BE" sz="1000" dirty="0">
                <a:solidFill>
                  <a:schemeClr val="bg1"/>
                </a:solidFill>
              </a:rPr>
              <a:t>DE</a:t>
            </a:r>
          </a:p>
        </p:txBody>
      </p:sp>
      <p:sp>
        <p:nvSpPr>
          <p:cNvPr id="75" name="TextBox 74"/>
          <p:cNvSpPr txBox="1"/>
          <p:nvPr/>
        </p:nvSpPr>
        <p:spPr>
          <a:xfrm>
            <a:off x="3963066" y="372003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76" name="TextBox 75"/>
          <p:cNvSpPr txBox="1"/>
          <p:nvPr/>
        </p:nvSpPr>
        <p:spPr>
          <a:xfrm>
            <a:off x="7881765" y="3625929"/>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60" name="TextBox 59"/>
          <p:cNvSpPr txBox="1"/>
          <p:nvPr/>
        </p:nvSpPr>
        <p:spPr>
          <a:xfrm>
            <a:off x="2844688" y="3698538"/>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61" name="Text Placeholder 3"/>
          <p:cNvSpPr>
            <a:spLocks noGrp="1"/>
          </p:cNvSpPr>
          <p:nvPr>
            <p:ph type="body" sz="quarter" idx="13"/>
          </p:nvPr>
        </p:nvSpPr>
        <p:spPr>
          <a:xfrm>
            <a:off x="224286" y="196566"/>
            <a:ext cx="6403803" cy="540000"/>
          </a:xfrm>
        </p:spPr>
        <p:txBody>
          <a:bodyPr/>
          <a:lstStyle/>
          <a:p>
            <a:r>
              <a:rPr lang="nl-BE" sz="1400"/>
              <a:t>De bereidheid om een proefhond of proefkat te adopteren, ligt hoger bij vrouwen en bij Vlamingen die een huisdier hebben, terwijl de bereidheid afneemt met de leeftijd.</a:t>
            </a:r>
            <a:endParaRPr lang="nl-BE" sz="1400" dirty="0"/>
          </a:p>
        </p:txBody>
      </p:sp>
      <p:sp>
        <p:nvSpPr>
          <p:cNvPr id="62" name="Title 2"/>
          <p:cNvSpPr>
            <a:spLocks noGrp="1"/>
          </p:cNvSpPr>
          <p:nvPr/>
        </p:nvSpPr>
        <p:spPr>
          <a:xfrm>
            <a:off x="131764" y="1005825"/>
            <a:ext cx="5004680" cy="26723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nl-BE" sz="1000" b="1" dirty="0">
                <a:solidFill>
                  <a:schemeClr val="bg1"/>
                </a:solidFill>
              </a:rPr>
              <a:t>ZOU U BEREID ZIJN OM EEN PLAATSBARE PROEFHOND OF PROEFKAT TE ADOPTEREN DIE SPECIFIEKE VERZORGING VEREIST</a:t>
            </a:r>
            <a:r>
              <a:rPr lang="nl-BE" sz="800" dirty="0"/>
              <a:t> </a:t>
            </a:r>
            <a:r>
              <a:rPr lang="nl-BE" sz="900" b="1" dirty="0">
                <a:solidFill>
                  <a:schemeClr val="bg1"/>
                </a:solidFill>
              </a:rPr>
              <a:t>(zo lang proeven op honden en katten nog toegelaten zijn)?</a:t>
            </a:r>
          </a:p>
        </p:txBody>
      </p:sp>
      <p:graphicFrame>
        <p:nvGraphicFramePr>
          <p:cNvPr id="87" name="Table 86"/>
          <p:cNvGraphicFramePr>
            <a:graphicFrameLocks noGrp="1"/>
          </p:cNvGraphicFramePr>
          <p:nvPr>
            <p:extLst>
              <p:ext uri="{D42A27DB-BD31-4B8C-83A1-F6EECF244321}">
                <p14:modId xmlns:p14="http://schemas.microsoft.com/office/powerpoint/2010/main" val="75904819"/>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0"/>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sp>
        <p:nvSpPr>
          <p:cNvPr id="88" name="Rounded Rectangle 87"/>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GESLACHT</a:t>
            </a:r>
          </a:p>
        </p:txBody>
      </p:sp>
      <p:sp>
        <p:nvSpPr>
          <p:cNvPr id="89" name="Rounded Rectangle 88"/>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LEEFTIJD</a:t>
            </a:r>
          </a:p>
        </p:txBody>
      </p:sp>
      <p:sp>
        <p:nvSpPr>
          <p:cNvPr id="90" name="Rounded Rectangle 89"/>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91" name="Rounded Rectangle 90"/>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OPLEIDINGSNIVEAU</a:t>
            </a:r>
          </a:p>
        </p:txBody>
      </p:sp>
      <p:sp>
        <p:nvSpPr>
          <p:cNvPr id="92" name="Rounded Rectangle 91"/>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HUISDIER</a:t>
            </a:r>
          </a:p>
        </p:txBody>
      </p:sp>
      <p:graphicFrame>
        <p:nvGraphicFramePr>
          <p:cNvPr id="93" name="Table 92"/>
          <p:cNvGraphicFramePr>
            <a:graphicFrameLocks noGrp="1"/>
          </p:cNvGraphicFramePr>
          <p:nvPr>
            <p:extLst>
              <p:ext uri="{D42A27DB-BD31-4B8C-83A1-F6EECF244321}">
                <p14:modId xmlns:p14="http://schemas.microsoft.com/office/powerpoint/2010/main" val="3335974457"/>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2"/>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grpSp>
        <p:nvGrpSpPr>
          <p:cNvPr id="94" name="Group 93"/>
          <p:cNvGrpSpPr/>
          <p:nvPr/>
        </p:nvGrpSpPr>
        <p:grpSpPr>
          <a:xfrm>
            <a:off x="1161722" y="1556905"/>
            <a:ext cx="341760" cy="276999"/>
            <a:chOff x="1099847" y="1556905"/>
            <a:chExt cx="341760" cy="276999"/>
          </a:xfrm>
        </p:grpSpPr>
        <p:sp>
          <p:nvSpPr>
            <p:cNvPr id="95" name="Rounded Rectangle 94"/>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96" name="Rectangle 95"/>
            <p:cNvSpPr/>
            <p:nvPr/>
          </p:nvSpPr>
          <p:spPr>
            <a:xfrm>
              <a:off x="1099847" y="1556905"/>
              <a:ext cx="341760" cy="276999"/>
            </a:xfrm>
            <a:prstGeom prst="rect">
              <a:avLst/>
            </a:prstGeom>
          </p:spPr>
          <p:txBody>
            <a:bodyPr wrap="none">
              <a:spAutoFit/>
            </a:bodyPr>
            <a:lstStyle/>
            <a:p>
              <a:pPr algn="ctr"/>
              <a:r>
                <a:rPr lang="nl-BE" sz="1200" b="1" dirty="0">
                  <a:solidFill>
                    <a:schemeClr val="bg1"/>
                  </a:solidFill>
                </a:rPr>
                <a:t>VL</a:t>
              </a:r>
            </a:p>
          </p:txBody>
        </p:sp>
      </p:grpSp>
      <p:cxnSp>
        <p:nvCxnSpPr>
          <p:cNvPr id="97" name="Straight Connector 96"/>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8" name="Straight Connector 97"/>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9" name="Straight Connector 98"/>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0" name="Straight Connector 99"/>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1" name="Straight Connector 100"/>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2" name="Straight Connector 101"/>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3" name="Straight Connector 102"/>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105" name="Rounded Rectangle 104"/>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48" name="Rectangle 47"/>
          <p:cNvSpPr/>
          <p:nvPr/>
        </p:nvSpPr>
        <p:spPr>
          <a:xfrm>
            <a:off x="1619358" y="1591280"/>
            <a:ext cx="530915" cy="215444"/>
          </a:xfrm>
          <a:prstGeom prst="rect">
            <a:avLst/>
          </a:prstGeom>
        </p:spPr>
        <p:txBody>
          <a:bodyPr wrap="none">
            <a:spAutoFit/>
          </a:bodyPr>
          <a:lstStyle/>
          <a:p>
            <a:pPr algn="ctr"/>
            <a:r>
              <a:rPr lang="nl-BE" sz="800" b="1" dirty="0">
                <a:solidFill>
                  <a:schemeClr val="bg1"/>
                </a:solidFill>
              </a:rPr>
              <a:t>Limburg</a:t>
            </a:r>
          </a:p>
        </p:txBody>
      </p:sp>
    </p:spTree>
    <p:extLst>
      <p:ext uri="{BB962C8B-B14F-4D97-AF65-F5344CB8AC3E}">
        <p14:creationId xmlns:p14="http://schemas.microsoft.com/office/powerpoint/2010/main" val="2886548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159"/>
            <a:ext cx="4652767" cy="5141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0"/>
          <p:cNvSpPr>
            <a:spLocks noGrp="1"/>
          </p:cNvSpPr>
          <p:nvPr>
            <p:ph type="title"/>
          </p:nvPr>
        </p:nvSpPr>
        <p:spPr/>
        <p:txBody>
          <a:bodyPr/>
          <a:lstStyle/>
          <a:p>
            <a:pPr lvl="0">
              <a:lnSpc>
                <a:spcPct val="100000"/>
              </a:lnSpc>
            </a:pPr>
            <a:r>
              <a:rPr lang="en-AU" sz="3200" dirty="0"/>
              <a:t>ONDERSZOEKS-PROJECTEN VOOR DIERGENEESMIDDELEN</a:t>
            </a:r>
            <a:endParaRPr lang="en-GB" sz="3200"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23</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133667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4475" y="153938"/>
            <a:ext cx="5534026" cy="4832092"/>
          </a:xfrm>
          <a:prstGeom prst="rect">
            <a:avLst/>
          </a:prstGeom>
        </p:spPr>
        <p:txBody>
          <a:bodyPr wrap="square">
            <a:spAutoFit/>
          </a:bodyPr>
          <a:lstStyle/>
          <a:p>
            <a:r>
              <a:rPr lang="nl-BE" sz="2800" b="1" dirty="0">
                <a:solidFill>
                  <a:schemeClr val="bg1"/>
                </a:solidFill>
              </a:rPr>
              <a:t>ER BESTAAN VANDAAG ONDERZOEKSPROJECTEN DIE NIEUWE DIERGENEESMIDDELEN TESTEN OP HONDEN EN KATTEN DIE EEN AANDOENING HEBBEN. SOMMIGEN LATEN HUN ZIEKE KAT/HOND DEELNEMEN AAN EEN DERGELIJK ONDERZOEKSPROJECT IN DE HOOP DAT HUN EIGEN DIER OF ANDERE DIEREN KUNNEN GEHOLPEN WORDEN.</a:t>
            </a:r>
            <a:endParaRPr lang="nl-BE" sz="2800" dirty="0">
              <a:solidFill>
                <a:schemeClr val="bg1"/>
              </a:solidFill>
            </a:endParaRPr>
          </a:p>
        </p:txBody>
      </p:sp>
    </p:spTree>
    <p:extLst>
      <p:ext uri="{BB962C8B-B14F-4D97-AF65-F5344CB8AC3E}">
        <p14:creationId xmlns:p14="http://schemas.microsoft.com/office/powerpoint/2010/main" val="2109096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Limburg (n=300)</a:t>
            </a:r>
          </a:p>
          <a:p>
            <a:pPr>
              <a:spcBef>
                <a:spcPts val="0"/>
              </a:spcBef>
              <a:spcAft>
                <a:spcPts val="0"/>
              </a:spcAft>
            </a:pPr>
            <a:r>
              <a:rPr lang="en-US" sz="700" cap="none" dirty="0"/>
              <a:t>Question:	</a:t>
            </a:r>
            <a:r>
              <a:rPr lang="nl-BE" sz="700" cap="none" dirty="0"/>
              <a:t>V7. Zou u …?</a:t>
            </a:r>
            <a:br>
              <a:rPr lang="nl-BE" sz="700" cap="none" dirty="0"/>
            </a:br>
            <a:endParaRPr lang="en-GB" sz="700" dirty="0"/>
          </a:p>
        </p:txBody>
      </p:sp>
      <p:graphicFrame>
        <p:nvGraphicFramePr>
          <p:cNvPr id="2" name="Chart 1"/>
          <p:cNvGraphicFramePr/>
          <p:nvPr>
            <p:extLst>
              <p:ext uri="{D42A27DB-BD31-4B8C-83A1-F6EECF244321}">
                <p14:modId xmlns:p14="http://schemas.microsoft.com/office/powerpoint/2010/main" val="3836652370"/>
              </p:ext>
            </p:extLst>
          </p:nvPr>
        </p:nvGraphicFramePr>
        <p:xfrm>
          <a:off x="0" y="1306512"/>
          <a:ext cx="9144000" cy="329723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LIMBURG</a:t>
            </a:r>
          </a:p>
        </p:txBody>
      </p:sp>
      <p:sp>
        <p:nvSpPr>
          <p:cNvPr id="9" name="Freeform 151"/>
          <p:cNvSpPr>
            <a:spLocks/>
          </p:cNvSpPr>
          <p:nvPr/>
        </p:nvSpPr>
        <p:spPr bwMode="auto">
          <a:xfrm>
            <a:off x="6232477" y="1009380"/>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bg1"/>
          </a:solidFill>
          <a:ln w="9525">
            <a:noFill/>
            <a:round/>
            <a:headEnd/>
            <a:tailEnd/>
          </a:ln>
        </p:spPr>
        <p:txBody>
          <a:bodyPr/>
          <a:lstStyle/>
          <a:p>
            <a:pPr>
              <a:defRPr/>
            </a:pPr>
            <a:endParaRPr lang="en-GB">
              <a:solidFill>
                <a:srgbClr val="004E69"/>
              </a:solidFill>
            </a:endParaRPr>
          </a:p>
        </p:txBody>
      </p:sp>
      <p:sp>
        <p:nvSpPr>
          <p:cNvPr id="10" name="Text Placeholder 3"/>
          <p:cNvSpPr>
            <a:spLocks noGrp="1"/>
          </p:cNvSpPr>
          <p:nvPr>
            <p:ph type="body" sz="quarter" idx="13"/>
          </p:nvPr>
        </p:nvSpPr>
        <p:spPr>
          <a:xfrm>
            <a:off x="224287" y="196566"/>
            <a:ext cx="6638606" cy="540000"/>
          </a:xfrm>
        </p:spPr>
        <p:txBody>
          <a:bodyPr/>
          <a:lstStyle/>
          <a:p>
            <a:r>
              <a:rPr lang="nl-BE" sz="1400" dirty="0"/>
              <a:t>58% van de Limburgers is bereid diergeneesmiddelen te testen op zijn zieke huisdier in de hoop een geneesmiddel te vinden. 45% is bereid dit toe te laten indien het huisdier in een comfortabele omgeving gehouden wordt. Slechts 6% is onvoorwaardelijk akkoord.</a:t>
            </a:r>
          </a:p>
        </p:txBody>
      </p:sp>
      <p:sp>
        <p:nvSpPr>
          <p:cNvPr id="4" name="Title 3"/>
          <p:cNvSpPr>
            <a:spLocks noGrp="1"/>
          </p:cNvSpPr>
          <p:nvPr>
            <p:ph type="title"/>
          </p:nvPr>
        </p:nvSpPr>
        <p:spPr/>
        <p:txBody>
          <a:bodyPr/>
          <a:lstStyle/>
          <a:p>
            <a:endParaRPr lang="nl-BE"/>
          </a:p>
        </p:txBody>
      </p:sp>
      <p:sp>
        <p:nvSpPr>
          <p:cNvPr id="11" name="Title 2"/>
          <p:cNvSpPr txBox="1">
            <a:spLocks/>
          </p:cNvSpPr>
          <p:nvPr/>
        </p:nvSpPr>
        <p:spPr>
          <a:xfrm>
            <a:off x="224286" y="1052207"/>
            <a:ext cx="8640000" cy="180000"/>
          </a:xfrm>
          <a:prstGeom prst="rect">
            <a:avLst/>
          </a:prstGeom>
        </p:spPr>
        <p:txBody>
          <a:bodyPr lIns="0" tIns="0" rIns="0" bIns="0">
            <a:noAutofit/>
          </a:bodyPr>
          <a:ls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a:lstStyle>
          <a:p>
            <a:r>
              <a:rPr lang="nl-BE" sz="1000" b="1" dirty="0">
                <a:solidFill>
                  <a:schemeClr val="bg1"/>
                </a:solidFill>
              </a:rPr>
              <a:t>ZOU U BEREID ZIJN OM NIEUWE DIERGENEESMIDDELEN TE TESTEN?</a:t>
            </a:r>
          </a:p>
        </p:txBody>
      </p:sp>
    </p:spTree>
    <p:extLst>
      <p:ext uri="{BB962C8B-B14F-4D97-AF65-F5344CB8AC3E}">
        <p14:creationId xmlns:p14="http://schemas.microsoft.com/office/powerpoint/2010/main" val="2307918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V7. Zou u …?</a:t>
            </a:r>
            <a:br>
              <a:rPr lang="nl-BE" sz="700" cap="none" dirty="0"/>
            </a:br>
            <a:endParaRPr lang="en-GB" sz="700" dirty="0"/>
          </a:p>
        </p:txBody>
      </p:sp>
      <p:graphicFrame>
        <p:nvGraphicFramePr>
          <p:cNvPr id="2" name="Chart 1"/>
          <p:cNvGraphicFramePr/>
          <p:nvPr>
            <p:extLst>
              <p:ext uri="{D42A27DB-BD31-4B8C-83A1-F6EECF244321}">
                <p14:modId xmlns:p14="http://schemas.microsoft.com/office/powerpoint/2010/main" val="1032448061"/>
              </p:ext>
            </p:extLst>
          </p:nvPr>
        </p:nvGraphicFramePr>
        <p:xfrm>
          <a:off x="0" y="1306512"/>
          <a:ext cx="9144000" cy="329723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9" name="Group 8"/>
          <p:cNvGrpSpPr/>
          <p:nvPr/>
        </p:nvGrpSpPr>
        <p:grpSpPr>
          <a:xfrm>
            <a:off x="5943966" y="1022225"/>
            <a:ext cx="584240" cy="253223"/>
            <a:chOff x="1524000" y="914400"/>
            <a:chExt cx="5231449" cy="2267434"/>
          </a:xfrm>
          <a:solidFill>
            <a:schemeClr val="bg1"/>
          </a:solidFill>
        </p:grpSpPr>
        <p:sp>
          <p:nvSpPr>
            <p:cNvPr id="10"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11"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12"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13"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14"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sp>
        <p:nvSpPr>
          <p:cNvPr id="16" name="Text Placeholder 3"/>
          <p:cNvSpPr>
            <a:spLocks noGrp="1"/>
          </p:cNvSpPr>
          <p:nvPr>
            <p:ph type="body" sz="quarter" idx="13"/>
          </p:nvPr>
        </p:nvSpPr>
        <p:spPr>
          <a:xfrm>
            <a:off x="224287" y="196566"/>
            <a:ext cx="6734286" cy="540000"/>
          </a:xfrm>
        </p:spPr>
        <p:txBody>
          <a:bodyPr/>
          <a:lstStyle/>
          <a:p>
            <a:r>
              <a:rPr lang="nl-BE" sz="1400" dirty="0"/>
              <a:t>39% van de Vlamingen is niet bereid diergeneesmiddelen te testen op zijn zieke huisdier in de hoop een geneesmiddel te vinden, terwijl 51% bereid is dit toe te laten indien het huisdier in een comfortabele omgeving gehouden wordt. Slechts 4% is onvoorwaardelijk akkoord.</a:t>
            </a:r>
          </a:p>
        </p:txBody>
      </p:sp>
      <p:sp>
        <p:nvSpPr>
          <p:cNvPr id="17" name="Title 2"/>
          <p:cNvSpPr txBox="1">
            <a:spLocks/>
          </p:cNvSpPr>
          <p:nvPr/>
        </p:nvSpPr>
        <p:spPr>
          <a:xfrm>
            <a:off x="224286" y="1052207"/>
            <a:ext cx="8640000" cy="180000"/>
          </a:xfrm>
          <a:prstGeom prst="rect">
            <a:avLst/>
          </a:prstGeom>
        </p:spPr>
        <p:txBody>
          <a:bodyPr lIns="0" tIns="0" rIns="0" bIns="0">
            <a:noAutofit/>
          </a:bodyPr>
          <a:ls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a:lstStyle>
          <a:p>
            <a:r>
              <a:rPr lang="nl-BE" sz="1000" b="1" dirty="0">
                <a:solidFill>
                  <a:schemeClr val="bg1"/>
                </a:solidFill>
              </a:rPr>
              <a:t>ZOU U BEREID ZIJN OM NIEUWE DIERGENEESMIDDELEN TE TESTEN?</a:t>
            </a:r>
          </a:p>
        </p:txBody>
      </p:sp>
    </p:spTree>
    <p:extLst>
      <p:ext uri="{BB962C8B-B14F-4D97-AF65-F5344CB8AC3E}">
        <p14:creationId xmlns:p14="http://schemas.microsoft.com/office/powerpoint/2010/main" val="1707178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183297" y="3185590"/>
            <a:ext cx="7704840" cy="7404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Totale basis  </a:t>
            </a:r>
            <a:r>
              <a:rPr lang="en-US" sz="700" cap="none" dirty="0" err="1"/>
              <a:t>Vlaanderen</a:t>
            </a:r>
            <a:r>
              <a:rPr lang="en-US" sz="700" cap="none" dirty="0"/>
              <a:t> (n=1503)</a:t>
            </a:r>
          </a:p>
          <a:p>
            <a:pPr>
              <a:spcBef>
                <a:spcPts val="0"/>
              </a:spcBef>
              <a:spcAft>
                <a:spcPts val="0"/>
              </a:spcAft>
            </a:pPr>
            <a:r>
              <a:rPr lang="en-US" sz="700" cap="none" dirty="0"/>
              <a:t>Question:	</a:t>
            </a:r>
            <a:r>
              <a:rPr lang="nl-BE" sz="700" cap="none" dirty="0"/>
              <a:t>V7. Zou u …?</a:t>
            </a:r>
            <a:br>
              <a:rPr lang="nl-BE" sz="700" cap="none" dirty="0"/>
            </a:br>
            <a:r>
              <a:rPr lang="en-US" sz="700" cap="none" dirty="0"/>
              <a:t>ABCD:	95% significance level</a:t>
            </a:r>
          </a:p>
          <a:p>
            <a:pPr>
              <a:spcBef>
                <a:spcPts val="0"/>
              </a:spcBef>
              <a:spcAft>
                <a:spcPts val="0"/>
              </a:spcAft>
            </a:pPr>
            <a:r>
              <a:rPr lang="nl-BE" sz="700" cap="none" dirty="0"/>
              <a:t/>
            </a:r>
            <a:br>
              <a:rPr lang="nl-BE" sz="700" cap="none" dirty="0"/>
            </a:br>
            <a:endParaRPr lang="en-GB" sz="700" dirty="0"/>
          </a:p>
        </p:txBody>
      </p:sp>
      <p:sp>
        <p:nvSpPr>
          <p:cNvPr id="7" name="TextBox 6"/>
          <p:cNvSpPr txBox="1"/>
          <p:nvPr/>
        </p:nvSpPr>
        <p:spPr>
          <a:xfrm>
            <a:off x="4815840" y="1033495"/>
            <a:ext cx="1029335" cy="215444"/>
          </a:xfrm>
          <a:prstGeom prst="rect">
            <a:avLst/>
          </a:prstGeom>
        </p:spPr>
        <p:txBody>
          <a:bodyPr vert="horz" wrap="square" lIns="0" tIns="0" rIns="0" bIns="0" rtlCol="0">
            <a:spAutoFit/>
          </a:bodyPr>
          <a:lstStyle/>
          <a:p>
            <a:pPr marL="4763" algn="r"/>
            <a:r>
              <a:rPr lang="nl-BE" sz="1400" b="1" dirty="0">
                <a:solidFill>
                  <a:schemeClr val="bg1"/>
                </a:solidFill>
              </a:rPr>
              <a:t>VLAANDEREN</a:t>
            </a:r>
          </a:p>
        </p:txBody>
      </p:sp>
      <p:grpSp>
        <p:nvGrpSpPr>
          <p:cNvPr id="2" name="Group 1"/>
          <p:cNvGrpSpPr/>
          <p:nvPr/>
        </p:nvGrpSpPr>
        <p:grpSpPr>
          <a:xfrm>
            <a:off x="5943966" y="1022225"/>
            <a:ext cx="584240" cy="253223"/>
            <a:chOff x="1524000" y="914400"/>
            <a:chExt cx="5231449" cy="2267434"/>
          </a:xfrm>
          <a:solidFill>
            <a:schemeClr val="bg1"/>
          </a:solidFill>
        </p:grpSpPr>
        <p:sp>
          <p:nvSpPr>
            <p:cNvPr id="22"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grpFill/>
            <a:ln w="9525">
              <a:noFill/>
              <a:round/>
              <a:headEnd/>
              <a:tailEnd/>
            </a:ln>
          </p:spPr>
          <p:txBody>
            <a:bodyPr/>
            <a:lstStyle/>
            <a:p>
              <a:pPr>
                <a:defRPr/>
              </a:pPr>
              <a:endParaRPr lang="en-GB">
                <a:solidFill>
                  <a:srgbClr val="004E69"/>
                </a:solidFill>
              </a:endParaRPr>
            </a:p>
          </p:txBody>
        </p:sp>
        <p:sp>
          <p:nvSpPr>
            <p:cNvPr id="23"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grpFill/>
            <a:ln w="9525">
              <a:noFill/>
              <a:round/>
              <a:headEnd/>
              <a:tailEnd/>
            </a:ln>
          </p:spPr>
          <p:txBody>
            <a:bodyPr/>
            <a:lstStyle/>
            <a:p>
              <a:pPr>
                <a:defRPr/>
              </a:pPr>
              <a:endParaRPr lang="en-GB">
                <a:solidFill>
                  <a:srgbClr val="004E69"/>
                </a:solidFill>
              </a:endParaRPr>
            </a:p>
          </p:txBody>
        </p:sp>
        <p:sp>
          <p:nvSpPr>
            <p:cNvPr id="24"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grpFill/>
            <a:ln w="9525">
              <a:noFill/>
              <a:round/>
              <a:headEnd/>
              <a:tailEnd/>
            </a:ln>
          </p:spPr>
          <p:txBody>
            <a:bodyPr/>
            <a:lstStyle/>
            <a:p>
              <a:pPr>
                <a:defRPr/>
              </a:pPr>
              <a:endParaRPr lang="en-GB">
                <a:solidFill>
                  <a:srgbClr val="004E69"/>
                </a:solidFill>
              </a:endParaRPr>
            </a:p>
          </p:txBody>
        </p:sp>
        <p:sp>
          <p:nvSpPr>
            <p:cNvPr id="25"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grpFill/>
            <a:ln w="9525">
              <a:noFill/>
              <a:round/>
              <a:headEnd/>
              <a:tailEnd/>
            </a:ln>
          </p:spPr>
          <p:txBody>
            <a:bodyPr/>
            <a:lstStyle/>
            <a:p>
              <a:pPr>
                <a:defRPr/>
              </a:pPr>
              <a:endParaRPr lang="en-GB">
                <a:solidFill>
                  <a:srgbClr val="004E69"/>
                </a:solidFill>
              </a:endParaRPr>
            </a:p>
          </p:txBody>
        </p:sp>
        <p:sp>
          <p:nvSpPr>
            <p:cNvPr id="30"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grpFill/>
            <a:ln w="9525">
              <a:noFill/>
              <a:round/>
              <a:headEnd/>
              <a:tailEnd/>
            </a:ln>
          </p:spPr>
          <p:txBody>
            <a:bodyPr/>
            <a:lstStyle/>
            <a:p>
              <a:pPr>
                <a:defRPr/>
              </a:pPr>
              <a:endParaRPr lang="en-GB">
                <a:solidFill>
                  <a:srgbClr val="004E69"/>
                </a:solidFill>
              </a:endParaRPr>
            </a:p>
          </p:txBody>
        </p:sp>
      </p:grpSp>
      <p:graphicFrame>
        <p:nvGraphicFramePr>
          <p:cNvPr id="42" name="Chart 41"/>
          <p:cNvGraphicFramePr/>
          <p:nvPr>
            <p:extLst>
              <p:ext uri="{D42A27DB-BD31-4B8C-83A1-F6EECF244321}">
                <p14:modId xmlns:p14="http://schemas.microsoft.com/office/powerpoint/2010/main" val="3743963839"/>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HONDEN </a:t>
              </a:r>
              <a:br>
                <a:rPr lang="nl-BE" sz="1000" b="1" dirty="0">
                  <a:solidFill>
                    <a:srgbClr val="781D7E"/>
                  </a:solidFill>
                </a:rPr>
              </a:br>
              <a:r>
                <a:rPr lang="nl-BE" sz="1000" b="1" dirty="0">
                  <a:solidFill>
                    <a:srgbClr val="781D7E"/>
                  </a:solidFill>
                </a:rPr>
                <a:t>&amp; KATTEN</a:t>
              </a:r>
              <a:endParaRPr lang="nl-BE" sz="1000" dirty="0"/>
            </a:p>
          </p:txBody>
        </p:sp>
      </p:grpSp>
      <p:graphicFrame>
        <p:nvGraphicFramePr>
          <p:cNvPr id="37" name="Chart 36"/>
          <p:cNvGraphicFramePr/>
          <p:nvPr>
            <p:extLst/>
          </p:nvPr>
        </p:nvGraphicFramePr>
        <p:xfrm>
          <a:off x="7429362" y="1021453"/>
          <a:ext cx="1471962" cy="384312"/>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3956439" y="3108646"/>
            <a:ext cx="328487" cy="153888"/>
          </a:xfrm>
          <a:prstGeom prst="rect">
            <a:avLst/>
          </a:prstGeom>
        </p:spPr>
        <p:txBody>
          <a:bodyPr vert="horz" wrap="square" lIns="0" tIns="0" rIns="0" bIns="0" rtlCol="0">
            <a:spAutoFit/>
          </a:bodyPr>
          <a:lstStyle/>
          <a:p>
            <a:pPr marL="4763" algn="ctr"/>
            <a:r>
              <a:rPr lang="nl-BE" sz="1000" dirty="0">
                <a:solidFill>
                  <a:schemeClr val="bg1"/>
                </a:solidFill>
              </a:rPr>
              <a:t>C</a:t>
            </a:r>
          </a:p>
        </p:txBody>
      </p:sp>
      <p:sp>
        <p:nvSpPr>
          <p:cNvPr id="40" name="TextBox 39"/>
          <p:cNvSpPr txBox="1"/>
          <p:nvPr/>
        </p:nvSpPr>
        <p:spPr>
          <a:xfrm>
            <a:off x="6201415" y="2968010"/>
            <a:ext cx="328487" cy="153888"/>
          </a:xfrm>
          <a:prstGeom prst="rect">
            <a:avLst/>
          </a:prstGeom>
        </p:spPr>
        <p:txBody>
          <a:bodyPr vert="horz" wrap="square" lIns="0" tIns="0" rIns="0" bIns="0" rtlCol="0">
            <a:spAutoFit/>
          </a:bodyPr>
          <a:lstStyle/>
          <a:p>
            <a:pPr marL="4763" algn="ctr"/>
            <a:r>
              <a:rPr lang="nl-BE" sz="1000" dirty="0">
                <a:solidFill>
                  <a:schemeClr val="bg1"/>
                </a:solidFill>
              </a:rPr>
              <a:t>IJ</a:t>
            </a:r>
          </a:p>
        </p:txBody>
      </p:sp>
      <p:sp>
        <p:nvSpPr>
          <p:cNvPr id="41" name="TextBox 40"/>
          <p:cNvSpPr txBox="1"/>
          <p:nvPr/>
        </p:nvSpPr>
        <p:spPr>
          <a:xfrm>
            <a:off x="6755739" y="3170848"/>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62" name="Text Placeholder 3"/>
          <p:cNvSpPr>
            <a:spLocks noGrp="1"/>
          </p:cNvSpPr>
          <p:nvPr>
            <p:ph type="body" sz="quarter" idx="13"/>
          </p:nvPr>
        </p:nvSpPr>
        <p:spPr>
          <a:xfrm>
            <a:off x="224286" y="196566"/>
            <a:ext cx="6403803" cy="540000"/>
          </a:xfrm>
        </p:spPr>
        <p:txBody>
          <a:bodyPr/>
          <a:lstStyle/>
          <a:p>
            <a:r>
              <a:rPr lang="nl-BE" sz="1400" dirty="0"/>
              <a:t>De bereidheid om diergeneesmiddelen te testen op zijn huisdier neemt toe met het opleidingsniveau, en is tevens het hoogst bij de jongere Vlamingen.</a:t>
            </a:r>
          </a:p>
        </p:txBody>
      </p:sp>
      <p:sp>
        <p:nvSpPr>
          <p:cNvPr id="63" name="Rounded Rectangle 62"/>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GESLACHT</a:t>
            </a:r>
          </a:p>
        </p:txBody>
      </p:sp>
      <p:sp>
        <p:nvSpPr>
          <p:cNvPr id="68" name="Rounded Rectangle 67"/>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LEEFTIJD</a:t>
            </a:r>
          </a:p>
        </p:txBody>
      </p:sp>
      <p:sp>
        <p:nvSpPr>
          <p:cNvPr id="69" name="Rounded Rectangle 68"/>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70" name="Rounded Rectangle 69"/>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OPLEIDINGSNIVEAU</a:t>
            </a:r>
          </a:p>
        </p:txBody>
      </p:sp>
      <p:sp>
        <p:nvSpPr>
          <p:cNvPr id="71" name="Rounded Rectangle 70"/>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HUISDIER</a:t>
            </a:r>
          </a:p>
        </p:txBody>
      </p:sp>
      <p:graphicFrame>
        <p:nvGraphicFramePr>
          <p:cNvPr id="72" name="Table 71"/>
          <p:cNvGraphicFramePr>
            <a:graphicFrameLocks noGrp="1"/>
          </p:cNvGraphicFramePr>
          <p:nvPr>
            <p:extLst>
              <p:ext uri="{D42A27DB-BD31-4B8C-83A1-F6EECF244321}">
                <p14:modId xmlns:p14="http://schemas.microsoft.com/office/powerpoint/2010/main" val="2384657202"/>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 xmlns:a16="http://schemas.microsoft.com/office/drawing/2014/main" val="20000"/>
                    </a:ext>
                  </a:extLst>
                </a:gridCol>
                <a:gridCol w="559286">
                  <a:extLst>
                    <a:ext uri="{9D8B030D-6E8A-4147-A177-3AD203B41FA5}">
                      <a16:colId xmlns="" xmlns:a16="http://schemas.microsoft.com/office/drawing/2014/main" val="20001"/>
                    </a:ext>
                  </a:extLst>
                </a:gridCol>
                <a:gridCol w="559286">
                  <a:extLst>
                    <a:ext uri="{9D8B030D-6E8A-4147-A177-3AD203B41FA5}">
                      <a16:colId xmlns="" xmlns:a16="http://schemas.microsoft.com/office/drawing/2014/main" val="20002"/>
                    </a:ext>
                  </a:extLst>
                </a:gridCol>
                <a:gridCol w="559286">
                  <a:extLst>
                    <a:ext uri="{9D8B030D-6E8A-4147-A177-3AD203B41FA5}">
                      <a16:colId xmlns="" xmlns:a16="http://schemas.microsoft.com/office/drawing/2014/main" val="20003"/>
                    </a:ext>
                  </a:extLst>
                </a:gridCol>
                <a:gridCol w="559286">
                  <a:extLst>
                    <a:ext uri="{9D8B030D-6E8A-4147-A177-3AD203B41FA5}">
                      <a16:colId xmlns="" xmlns:a16="http://schemas.microsoft.com/office/drawing/2014/main" val="20004"/>
                    </a:ext>
                  </a:extLst>
                </a:gridCol>
                <a:gridCol w="559286">
                  <a:extLst>
                    <a:ext uri="{9D8B030D-6E8A-4147-A177-3AD203B41FA5}">
                      <a16:colId xmlns="" xmlns:a16="http://schemas.microsoft.com/office/drawing/2014/main" val="20005"/>
                    </a:ext>
                  </a:extLst>
                </a:gridCol>
                <a:gridCol w="559286">
                  <a:extLst>
                    <a:ext uri="{9D8B030D-6E8A-4147-A177-3AD203B41FA5}">
                      <a16:colId xmlns="" xmlns:a16="http://schemas.microsoft.com/office/drawing/2014/main" val="20006"/>
                    </a:ext>
                  </a:extLst>
                </a:gridCol>
                <a:gridCol w="559286">
                  <a:extLst>
                    <a:ext uri="{9D8B030D-6E8A-4147-A177-3AD203B41FA5}">
                      <a16:colId xmlns="" xmlns:a16="http://schemas.microsoft.com/office/drawing/2014/main" val="20007"/>
                    </a:ext>
                  </a:extLst>
                </a:gridCol>
                <a:gridCol w="559286">
                  <a:extLst>
                    <a:ext uri="{9D8B030D-6E8A-4147-A177-3AD203B41FA5}">
                      <a16:colId xmlns="" xmlns:a16="http://schemas.microsoft.com/office/drawing/2014/main" val="20012"/>
                    </a:ext>
                  </a:extLst>
                </a:gridCol>
                <a:gridCol w="559286">
                  <a:extLst>
                    <a:ext uri="{9D8B030D-6E8A-4147-A177-3AD203B41FA5}">
                      <a16:colId xmlns="" xmlns:a16="http://schemas.microsoft.com/office/drawing/2014/main" val="20013"/>
                    </a:ext>
                  </a:extLst>
                </a:gridCol>
                <a:gridCol w="559286">
                  <a:extLst>
                    <a:ext uri="{9D8B030D-6E8A-4147-A177-3AD203B41FA5}">
                      <a16:colId xmlns="" xmlns:a16="http://schemas.microsoft.com/office/drawing/2014/main" val="20014"/>
                    </a:ext>
                  </a:extLst>
                </a:gridCol>
                <a:gridCol w="559286">
                  <a:extLst>
                    <a:ext uri="{9D8B030D-6E8A-4147-A177-3AD203B41FA5}">
                      <a16:colId xmlns="" xmlns:a16="http://schemas.microsoft.com/office/drawing/2014/main" val="20015"/>
                    </a:ext>
                  </a:extLst>
                </a:gridCol>
                <a:gridCol w="559286">
                  <a:extLst>
                    <a:ext uri="{9D8B030D-6E8A-4147-A177-3AD203B41FA5}">
                      <a16:colId xmlns="" xmlns:a16="http://schemas.microsoft.com/office/drawing/2014/main" val="20016"/>
                    </a:ext>
                  </a:extLst>
                </a:gridCol>
                <a:gridCol w="559286">
                  <a:extLst>
                    <a:ext uri="{9D8B030D-6E8A-4147-A177-3AD203B41FA5}">
                      <a16:colId xmlns="" xmlns:a16="http://schemas.microsoft.com/office/drawing/2014/main"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LIM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V</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LAND.</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STED.</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LAAG</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GEM.</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HOOG</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JA</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NEE</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bl>
          </a:graphicData>
        </a:graphic>
      </p:graphicFrame>
      <p:grpSp>
        <p:nvGrpSpPr>
          <p:cNvPr id="73" name="Group 72"/>
          <p:cNvGrpSpPr/>
          <p:nvPr/>
        </p:nvGrpSpPr>
        <p:grpSpPr>
          <a:xfrm>
            <a:off x="1161722" y="1556905"/>
            <a:ext cx="341760" cy="276999"/>
            <a:chOff x="1099847" y="1556905"/>
            <a:chExt cx="341760" cy="276999"/>
          </a:xfrm>
        </p:grpSpPr>
        <p:sp>
          <p:nvSpPr>
            <p:cNvPr id="74" name="Rounded Rectangle 73"/>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75" name="Rectangle 74"/>
            <p:cNvSpPr/>
            <p:nvPr/>
          </p:nvSpPr>
          <p:spPr>
            <a:xfrm>
              <a:off x="1099847" y="1556905"/>
              <a:ext cx="341760" cy="276999"/>
            </a:xfrm>
            <a:prstGeom prst="rect">
              <a:avLst/>
            </a:prstGeom>
          </p:spPr>
          <p:txBody>
            <a:bodyPr wrap="none">
              <a:spAutoFit/>
            </a:bodyPr>
            <a:lstStyle/>
            <a:p>
              <a:pPr algn="ctr"/>
              <a:r>
                <a:rPr lang="nl-BE" sz="1200" b="1" dirty="0">
                  <a:solidFill>
                    <a:schemeClr val="bg1"/>
                  </a:solidFill>
                </a:rPr>
                <a:t>VL</a:t>
              </a:r>
            </a:p>
          </p:txBody>
        </p:sp>
      </p:grpSp>
      <p:cxnSp>
        <p:nvCxnSpPr>
          <p:cNvPr id="76" name="Straight Connector 75"/>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7" name="Straight Connector 76"/>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8" name="Straight Connector 77"/>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9" name="Straight Connector 78"/>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0" name="Straight Connector 79"/>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1" name="Straight Connector 80"/>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2" name="Straight Connector 81"/>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84" name="Rounded Rectangle 83"/>
          <p:cNvSpPr/>
          <p:nvPr/>
        </p:nvSpPr>
        <p:spPr>
          <a:xfrm>
            <a:off x="1693565" y="1599477"/>
            <a:ext cx="382506" cy="204677"/>
          </a:xfrm>
          <a:prstGeom prst="roundRect">
            <a:avLst>
              <a:gd name="adj" fmla="val 153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43" name="Rectangle 42"/>
          <p:cNvSpPr/>
          <p:nvPr/>
        </p:nvSpPr>
        <p:spPr>
          <a:xfrm>
            <a:off x="1619358" y="1591280"/>
            <a:ext cx="530915" cy="215444"/>
          </a:xfrm>
          <a:prstGeom prst="rect">
            <a:avLst/>
          </a:prstGeom>
        </p:spPr>
        <p:txBody>
          <a:bodyPr wrap="none">
            <a:spAutoFit/>
          </a:bodyPr>
          <a:lstStyle/>
          <a:p>
            <a:pPr algn="ctr"/>
            <a:r>
              <a:rPr lang="nl-BE" sz="800" b="1" dirty="0">
                <a:solidFill>
                  <a:schemeClr val="bg1"/>
                </a:solidFill>
              </a:rPr>
              <a:t>Limburg</a:t>
            </a:r>
          </a:p>
        </p:txBody>
      </p:sp>
      <p:sp>
        <p:nvSpPr>
          <p:cNvPr id="48" name="Title 2"/>
          <p:cNvSpPr txBox="1">
            <a:spLocks/>
          </p:cNvSpPr>
          <p:nvPr/>
        </p:nvSpPr>
        <p:spPr>
          <a:xfrm>
            <a:off x="224286" y="1052207"/>
            <a:ext cx="8640000" cy="180000"/>
          </a:xfrm>
          <a:prstGeom prst="rect">
            <a:avLst/>
          </a:prstGeom>
        </p:spPr>
        <p:txBody>
          <a:bodyPr lIns="0" tIns="0" rIns="0" bIns="0">
            <a:noAutofit/>
          </a:bodyPr>
          <a:ls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a:lstStyle>
          <a:p>
            <a:r>
              <a:rPr lang="nl-BE" sz="1000" b="1" dirty="0">
                <a:solidFill>
                  <a:schemeClr val="bg1"/>
                </a:solidFill>
              </a:rPr>
              <a:t>ZOU U BEREID ZIJN OM NIEUWE DIERGENEESMIDDELEN TE TESTEN?</a:t>
            </a:r>
          </a:p>
        </p:txBody>
      </p:sp>
    </p:spTree>
    <p:extLst>
      <p:ext uri="{BB962C8B-B14F-4D97-AF65-F5344CB8AC3E}">
        <p14:creationId xmlns:p14="http://schemas.microsoft.com/office/powerpoint/2010/main" val="627808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 name="Picture 2" descr="C:\Users\lbulte01\Pictures\Foto's\customer-service-checklist.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0"/>
            <a:ext cx="44958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0"/>
          <p:cNvSpPr>
            <a:spLocks noGrp="1"/>
          </p:cNvSpPr>
          <p:nvPr>
            <p:ph type="title"/>
          </p:nvPr>
        </p:nvSpPr>
        <p:spPr/>
        <p:txBody>
          <a:bodyPr/>
          <a:lstStyle/>
          <a:p>
            <a:pPr lvl="0">
              <a:lnSpc>
                <a:spcPct val="100000"/>
              </a:lnSpc>
            </a:pPr>
            <a:r>
              <a:rPr lang="en-AU" dirty="0"/>
              <a:t>EXECUTIVE SUMMARY</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28</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468991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nl-BE" dirty="0"/>
              <a:t>Conclusies Limburg </a:t>
            </a:r>
          </a:p>
        </p:txBody>
      </p:sp>
      <p:sp>
        <p:nvSpPr>
          <p:cNvPr id="16" name="Freeform 151"/>
          <p:cNvSpPr>
            <a:spLocks/>
          </p:cNvSpPr>
          <p:nvPr/>
        </p:nvSpPr>
        <p:spPr bwMode="auto">
          <a:xfrm>
            <a:off x="2134610" y="196566"/>
            <a:ext cx="249614" cy="263675"/>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tx2"/>
          </a:solidFill>
          <a:ln w="9525">
            <a:noFill/>
            <a:round/>
            <a:headEnd/>
            <a:tailEnd/>
          </a:ln>
        </p:spPr>
        <p:txBody>
          <a:bodyPr/>
          <a:lstStyle/>
          <a:p>
            <a:pPr>
              <a:defRPr/>
            </a:pPr>
            <a:endParaRPr lang="en-GB">
              <a:solidFill>
                <a:srgbClr val="004E69"/>
              </a:solidFill>
            </a:endParaRPr>
          </a:p>
        </p:txBody>
      </p:sp>
      <p:grpSp>
        <p:nvGrpSpPr>
          <p:cNvPr id="17" name="Group 16"/>
          <p:cNvGrpSpPr/>
          <p:nvPr/>
        </p:nvGrpSpPr>
        <p:grpSpPr>
          <a:xfrm>
            <a:off x="637954" y="803897"/>
            <a:ext cx="8257568" cy="3431769"/>
            <a:chOff x="1431402" y="1433978"/>
            <a:chExt cx="10478620" cy="5991909"/>
          </a:xfrm>
        </p:grpSpPr>
        <p:sp>
          <p:nvSpPr>
            <p:cNvPr id="18" name="Rounded Rectangle 17"/>
            <p:cNvSpPr/>
            <p:nvPr/>
          </p:nvSpPr>
          <p:spPr>
            <a:xfrm>
              <a:off x="1431403" y="1433978"/>
              <a:ext cx="10478619" cy="1173610"/>
            </a:xfrm>
            <a:prstGeom prst="roundRect">
              <a:avLst>
                <a:gd name="adj" fmla="val 58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59% van de Limburgers geeft aan dat er in Vlaanderen proeven op honden worden uitgevoerd, terwijl 56% denkt dat dit ook op katten gebeurt.</a:t>
              </a:r>
            </a:p>
            <a:p>
              <a:r>
                <a:rPr lang="nl-BE" sz="1200" dirty="0"/>
                <a:t>Men is wel zekerder van proeven op honden dan van proeven op katten.</a:t>
              </a:r>
            </a:p>
          </p:txBody>
        </p:sp>
        <p:sp>
          <p:nvSpPr>
            <p:cNvPr id="19" name="Rounded Rectangle 18"/>
            <p:cNvSpPr/>
            <p:nvPr/>
          </p:nvSpPr>
          <p:spPr>
            <a:xfrm>
              <a:off x="1431403" y="3002562"/>
              <a:ext cx="10478619" cy="1173610"/>
            </a:xfrm>
            <a:prstGeom prst="roundRect">
              <a:avLst>
                <a:gd name="adj" fmla="val 58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Meer dan 80% van de Limburgers vindt dat er een verbod moet komen op proeven op honden en katten.</a:t>
              </a:r>
            </a:p>
          </p:txBody>
        </p:sp>
        <p:sp>
          <p:nvSpPr>
            <p:cNvPr id="20" name="Rounded Rectangle 19"/>
            <p:cNvSpPr/>
            <p:nvPr/>
          </p:nvSpPr>
          <p:spPr>
            <a:xfrm>
              <a:off x="1431403" y="4571140"/>
              <a:ext cx="10478619" cy="1173610"/>
            </a:xfrm>
            <a:prstGeom prst="roundRect">
              <a:avLst>
                <a:gd name="adj" fmla="val 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75% van de Limburgers vinden dat een proefdier ter adoptie moet afgestaan worden, </a:t>
              </a:r>
            </a:p>
            <a:p>
              <a:r>
                <a:rPr lang="nl-BE" sz="1200" dirty="0"/>
                <a:t>terwijl 18% vindt dat het proefdier gedood moet worden. 31% van de Limburgers zou bereid zijn een proefhond te adopteren, tegenover 27% die bereid zou zijn een proefkat te adopteren.</a:t>
              </a:r>
            </a:p>
          </p:txBody>
        </p:sp>
        <p:sp>
          <p:nvSpPr>
            <p:cNvPr id="21" name="Flowchart: Manual Input 20"/>
            <p:cNvSpPr/>
            <p:nvPr/>
          </p:nvSpPr>
          <p:spPr>
            <a:xfrm rot="5400000">
              <a:off x="1579046" y="1429524"/>
              <a:ext cx="1191420" cy="1486708"/>
            </a:xfrm>
            <a:prstGeom prst="flowChartManualInpu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tx2"/>
                  </a:solidFill>
                </a:rPr>
                <a:t>01</a:t>
              </a:r>
            </a:p>
          </p:txBody>
        </p:sp>
        <p:sp>
          <p:nvSpPr>
            <p:cNvPr id="22" name="Flowchart: Manual Input 21"/>
            <p:cNvSpPr/>
            <p:nvPr/>
          </p:nvSpPr>
          <p:spPr>
            <a:xfrm rot="5400000">
              <a:off x="1579046" y="297515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6"/>
                  </a:solidFill>
                </a:rPr>
                <a:t>02</a:t>
              </a:r>
            </a:p>
          </p:txBody>
        </p:sp>
        <p:sp>
          <p:nvSpPr>
            <p:cNvPr id="23" name="Flowchart: Manual Input 22"/>
            <p:cNvSpPr/>
            <p:nvPr/>
          </p:nvSpPr>
          <p:spPr>
            <a:xfrm rot="5400000">
              <a:off x="1579046" y="4520781"/>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2"/>
                  </a:solidFill>
                </a:rPr>
                <a:t>03</a:t>
              </a:r>
            </a:p>
          </p:txBody>
        </p:sp>
        <p:sp>
          <p:nvSpPr>
            <p:cNvPr id="24" name="Rounded Rectangle 23"/>
            <p:cNvSpPr/>
            <p:nvPr/>
          </p:nvSpPr>
          <p:spPr>
            <a:xfrm>
              <a:off x="1431403" y="6137184"/>
              <a:ext cx="10478619" cy="1173610"/>
            </a:xfrm>
            <a:prstGeom prst="roundRect">
              <a:avLst>
                <a:gd name="adj" fmla="val 5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58% van de Limburgers is bereid diergeneesmiddelen te testen op zijn zieke huisdier in de hoop een geneesmiddel te vinden. 45% is bereid dit toe te laten indien het huisdier in een comfortabele omgeving gehouden wordt. Slechts 6% is onvoorwaardelijk akkoord.</a:t>
              </a:r>
            </a:p>
          </p:txBody>
        </p:sp>
        <p:sp>
          <p:nvSpPr>
            <p:cNvPr id="25" name="Flowchart: Manual Input 24"/>
            <p:cNvSpPr/>
            <p:nvPr/>
          </p:nvSpPr>
          <p:spPr>
            <a:xfrm rot="5400000">
              <a:off x="1579046" y="608682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1"/>
                  </a:solidFill>
                </a:rPr>
                <a:t>04</a:t>
              </a:r>
            </a:p>
          </p:txBody>
        </p:sp>
      </p:grpSp>
    </p:spTree>
    <p:extLst>
      <p:ext uri="{BB962C8B-B14F-4D97-AF65-F5344CB8AC3E}">
        <p14:creationId xmlns:p14="http://schemas.microsoft.com/office/powerpoint/2010/main" val="4117403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nl-BE" dirty="0"/>
              <a:t>Conclusies Vlaanderen</a:t>
            </a:r>
          </a:p>
        </p:txBody>
      </p:sp>
      <p:grpSp>
        <p:nvGrpSpPr>
          <p:cNvPr id="3" name="Group 2"/>
          <p:cNvGrpSpPr/>
          <p:nvPr/>
        </p:nvGrpSpPr>
        <p:grpSpPr>
          <a:xfrm>
            <a:off x="637954" y="803897"/>
            <a:ext cx="8257568" cy="3431769"/>
            <a:chOff x="1431402" y="1433978"/>
            <a:chExt cx="10478620" cy="5991909"/>
          </a:xfrm>
        </p:grpSpPr>
        <p:sp>
          <p:nvSpPr>
            <p:cNvPr id="4" name="Rounded Rectangle 3"/>
            <p:cNvSpPr/>
            <p:nvPr/>
          </p:nvSpPr>
          <p:spPr>
            <a:xfrm>
              <a:off x="1431403" y="1433978"/>
              <a:ext cx="10478619" cy="1173610"/>
            </a:xfrm>
            <a:prstGeom prst="roundRect">
              <a:avLst>
                <a:gd name="adj" fmla="val 58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Van de Vlamingen denkt 61% dat er proeven op honden en 56% dat er proeven op katten gebeuren.</a:t>
              </a:r>
            </a:p>
            <a:p>
              <a:r>
                <a:rPr lang="nl-BE" sz="1200" dirty="0"/>
                <a:t>Men is wel zekerder van proeven op honden dan van proeven op katten.</a:t>
              </a:r>
            </a:p>
          </p:txBody>
        </p:sp>
        <p:sp>
          <p:nvSpPr>
            <p:cNvPr id="5" name="Rounded Rectangle 4"/>
            <p:cNvSpPr/>
            <p:nvPr/>
          </p:nvSpPr>
          <p:spPr>
            <a:xfrm>
              <a:off x="1431403" y="3002562"/>
              <a:ext cx="10478619" cy="1173610"/>
            </a:xfrm>
            <a:prstGeom prst="roundRect">
              <a:avLst>
                <a:gd name="adj" fmla="val 58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80% van de Vlamingen vindt dat er een verbod moet komen op proeven op honden of katten.</a:t>
              </a:r>
            </a:p>
            <a:p>
              <a:r>
                <a:rPr lang="nl-BE" sz="1200" dirty="0"/>
                <a:t>Vrouwen, alsook de lagere opleidingsniveaus en eigenaars van huisdieren zijn meer voor een verbod.</a:t>
              </a:r>
            </a:p>
          </p:txBody>
        </p:sp>
        <p:sp>
          <p:nvSpPr>
            <p:cNvPr id="6" name="Rounded Rectangle 5"/>
            <p:cNvSpPr/>
            <p:nvPr/>
          </p:nvSpPr>
          <p:spPr>
            <a:xfrm>
              <a:off x="1431403" y="4571140"/>
              <a:ext cx="10478619" cy="1173610"/>
            </a:xfrm>
            <a:prstGeom prst="roundRect">
              <a:avLst>
                <a:gd name="adj" fmla="val 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77% van de Vlamingen vindt dat proefdieren moeten geadopteerd kunnen worden. 35% is bereid een proefhond te adopteren en  31% is bereid een proefkat te adopteren.</a:t>
              </a:r>
            </a:p>
            <a:p>
              <a:r>
                <a:rPr lang="nl-BE" sz="1200" dirty="0"/>
                <a:t>Vrouwen, alsook jongere Vlamingen en diegenen die huisdieren hebben zijn meer bereid te adopteren.</a:t>
              </a:r>
            </a:p>
          </p:txBody>
        </p:sp>
        <p:sp>
          <p:nvSpPr>
            <p:cNvPr id="7" name="Flowchart: Manual Input 6"/>
            <p:cNvSpPr/>
            <p:nvPr/>
          </p:nvSpPr>
          <p:spPr>
            <a:xfrm rot="5400000">
              <a:off x="1579046" y="1429524"/>
              <a:ext cx="1191420" cy="1486708"/>
            </a:xfrm>
            <a:prstGeom prst="flowChartManualInpu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tx2"/>
                  </a:solidFill>
                </a:rPr>
                <a:t>01</a:t>
              </a:r>
            </a:p>
          </p:txBody>
        </p:sp>
        <p:sp>
          <p:nvSpPr>
            <p:cNvPr id="8" name="Flowchart: Manual Input 7"/>
            <p:cNvSpPr/>
            <p:nvPr/>
          </p:nvSpPr>
          <p:spPr>
            <a:xfrm rot="5400000">
              <a:off x="1579046" y="297515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6"/>
                  </a:solidFill>
                </a:rPr>
                <a:t>02</a:t>
              </a:r>
            </a:p>
          </p:txBody>
        </p:sp>
        <p:sp>
          <p:nvSpPr>
            <p:cNvPr id="9" name="Flowchart: Manual Input 8"/>
            <p:cNvSpPr/>
            <p:nvPr/>
          </p:nvSpPr>
          <p:spPr>
            <a:xfrm rot="5400000">
              <a:off x="1579046" y="4520781"/>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2"/>
                  </a:solidFill>
                </a:rPr>
                <a:t>03</a:t>
              </a:r>
            </a:p>
          </p:txBody>
        </p:sp>
        <p:sp>
          <p:nvSpPr>
            <p:cNvPr id="10" name="Rounded Rectangle 9"/>
            <p:cNvSpPr/>
            <p:nvPr/>
          </p:nvSpPr>
          <p:spPr>
            <a:xfrm>
              <a:off x="1431403" y="6137184"/>
              <a:ext cx="10478619" cy="1173610"/>
            </a:xfrm>
            <a:prstGeom prst="roundRect">
              <a:avLst>
                <a:gd name="adj" fmla="val 5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61% van de Vlamingen is  bereid diergeneesmiddelen te laten testen op hun zieke huisdieren in de hoop een geneesmiddel te vinden.</a:t>
              </a:r>
            </a:p>
          </p:txBody>
        </p:sp>
        <p:sp>
          <p:nvSpPr>
            <p:cNvPr id="11" name="Flowchart: Manual Input 10"/>
            <p:cNvSpPr/>
            <p:nvPr/>
          </p:nvSpPr>
          <p:spPr>
            <a:xfrm rot="5400000">
              <a:off x="1579046" y="608682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1"/>
                  </a:solidFill>
                </a:rPr>
                <a:t>04</a:t>
              </a:r>
            </a:p>
          </p:txBody>
        </p:sp>
      </p:grpSp>
      <p:grpSp>
        <p:nvGrpSpPr>
          <p:cNvPr id="12" name="Group 11"/>
          <p:cNvGrpSpPr/>
          <p:nvPr/>
        </p:nvGrpSpPr>
        <p:grpSpPr>
          <a:xfrm>
            <a:off x="2466988" y="180826"/>
            <a:ext cx="584240" cy="253223"/>
            <a:chOff x="1524000" y="914400"/>
            <a:chExt cx="5231449" cy="2267434"/>
          </a:xfrm>
          <a:solidFill>
            <a:schemeClr val="bg1"/>
          </a:solidFill>
        </p:grpSpPr>
        <p:sp>
          <p:nvSpPr>
            <p:cNvPr id="13" name="Freeform 147"/>
            <p:cNvSpPr>
              <a:spLocks/>
            </p:cNvSpPr>
            <p:nvPr/>
          </p:nvSpPr>
          <p:spPr bwMode="auto">
            <a:xfrm>
              <a:off x="1524000" y="914400"/>
              <a:ext cx="1494446" cy="1675698"/>
            </a:xfrm>
            <a:custGeom>
              <a:avLst/>
              <a:gdLst/>
              <a:ahLst/>
              <a:cxnLst>
                <a:cxn ang="0">
                  <a:pos x="649" y="85"/>
                </a:cxn>
                <a:cxn ang="0">
                  <a:pos x="536" y="165"/>
                </a:cxn>
                <a:cxn ang="0">
                  <a:pos x="463" y="201"/>
                </a:cxn>
                <a:cxn ang="0">
                  <a:pos x="392" y="231"/>
                </a:cxn>
                <a:cxn ang="0">
                  <a:pos x="264" y="241"/>
                </a:cxn>
                <a:cxn ang="0">
                  <a:pos x="148" y="309"/>
                </a:cxn>
                <a:cxn ang="0">
                  <a:pos x="66" y="331"/>
                </a:cxn>
                <a:cxn ang="0">
                  <a:pos x="30" y="413"/>
                </a:cxn>
                <a:cxn ang="0">
                  <a:pos x="42" y="532"/>
                </a:cxn>
                <a:cxn ang="0">
                  <a:pos x="78" y="588"/>
                </a:cxn>
                <a:cxn ang="0">
                  <a:pos x="30" y="692"/>
                </a:cxn>
                <a:cxn ang="0">
                  <a:pos x="21" y="699"/>
                </a:cxn>
                <a:cxn ang="0">
                  <a:pos x="9" y="716"/>
                </a:cxn>
                <a:cxn ang="0">
                  <a:pos x="4" y="822"/>
                </a:cxn>
                <a:cxn ang="0">
                  <a:pos x="12" y="867"/>
                </a:cxn>
                <a:cxn ang="0">
                  <a:pos x="12" y="902"/>
                </a:cxn>
                <a:cxn ang="0">
                  <a:pos x="59" y="921"/>
                </a:cxn>
                <a:cxn ang="0">
                  <a:pos x="89" y="938"/>
                </a:cxn>
                <a:cxn ang="0">
                  <a:pos x="111" y="969"/>
                </a:cxn>
                <a:cxn ang="0">
                  <a:pos x="132" y="1039"/>
                </a:cxn>
                <a:cxn ang="0">
                  <a:pos x="189" y="1153"/>
                </a:cxn>
                <a:cxn ang="0">
                  <a:pos x="260" y="1202"/>
                </a:cxn>
                <a:cxn ang="0">
                  <a:pos x="319" y="1228"/>
                </a:cxn>
                <a:cxn ang="0">
                  <a:pos x="359" y="1191"/>
                </a:cxn>
                <a:cxn ang="0">
                  <a:pos x="380" y="1158"/>
                </a:cxn>
                <a:cxn ang="0">
                  <a:pos x="420" y="1143"/>
                </a:cxn>
                <a:cxn ang="0">
                  <a:pos x="500" y="1115"/>
                </a:cxn>
                <a:cxn ang="0">
                  <a:pos x="602" y="1113"/>
                </a:cxn>
                <a:cxn ang="0">
                  <a:pos x="649" y="1155"/>
                </a:cxn>
                <a:cxn ang="0">
                  <a:pos x="682" y="1176"/>
                </a:cxn>
                <a:cxn ang="0">
                  <a:pos x="734" y="1179"/>
                </a:cxn>
                <a:cxn ang="0">
                  <a:pos x="763" y="1207"/>
                </a:cxn>
                <a:cxn ang="0">
                  <a:pos x="829" y="1224"/>
                </a:cxn>
                <a:cxn ang="0">
                  <a:pos x="876" y="1295"/>
                </a:cxn>
                <a:cxn ang="0">
                  <a:pos x="963" y="1238"/>
                </a:cxn>
                <a:cxn ang="0">
                  <a:pos x="1022" y="1245"/>
                </a:cxn>
                <a:cxn ang="0">
                  <a:pos x="1034" y="1236"/>
                </a:cxn>
                <a:cxn ang="0">
                  <a:pos x="1077" y="1212"/>
                </a:cxn>
                <a:cxn ang="0">
                  <a:pos x="1098" y="1167"/>
                </a:cxn>
                <a:cxn ang="0">
                  <a:pos x="1103" y="1115"/>
                </a:cxn>
                <a:cxn ang="0">
                  <a:pos x="1072" y="1037"/>
                </a:cxn>
                <a:cxn ang="0">
                  <a:pos x="1067" y="969"/>
                </a:cxn>
                <a:cxn ang="0">
                  <a:pos x="1084" y="867"/>
                </a:cxn>
                <a:cxn ang="0">
                  <a:pos x="1077" y="822"/>
                </a:cxn>
                <a:cxn ang="0">
                  <a:pos x="1072" y="782"/>
                </a:cxn>
                <a:cxn ang="0">
                  <a:pos x="1110" y="754"/>
                </a:cxn>
                <a:cxn ang="0">
                  <a:pos x="1084" y="680"/>
                </a:cxn>
                <a:cxn ang="0">
                  <a:pos x="1067" y="624"/>
                </a:cxn>
                <a:cxn ang="0">
                  <a:pos x="1020" y="574"/>
                </a:cxn>
                <a:cxn ang="0">
                  <a:pos x="1018" y="520"/>
                </a:cxn>
                <a:cxn ang="0">
                  <a:pos x="1098" y="451"/>
                </a:cxn>
                <a:cxn ang="0">
                  <a:pos x="1091" y="399"/>
                </a:cxn>
                <a:cxn ang="0">
                  <a:pos x="1072" y="350"/>
                </a:cxn>
                <a:cxn ang="0">
                  <a:pos x="1098" y="272"/>
                </a:cxn>
                <a:cxn ang="0">
                  <a:pos x="1122" y="274"/>
                </a:cxn>
                <a:cxn ang="0">
                  <a:pos x="1129" y="260"/>
                </a:cxn>
                <a:cxn ang="0">
                  <a:pos x="1119" y="177"/>
                </a:cxn>
                <a:cxn ang="0">
                  <a:pos x="1129" y="104"/>
                </a:cxn>
                <a:cxn ang="0">
                  <a:pos x="1171" y="35"/>
                </a:cxn>
                <a:cxn ang="0">
                  <a:pos x="1133" y="0"/>
                </a:cxn>
                <a:cxn ang="0">
                  <a:pos x="1051" y="21"/>
                </a:cxn>
                <a:cxn ang="0">
                  <a:pos x="911" y="38"/>
                </a:cxn>
              </a:cxnLst>
              <a:rect l="0" t="0" r="r" b="b"/>
              <a:pathLst>
                <a:path w="1171" h="1313">
                  <a:moveTo>
                    <a:pt x="784" y="54"/>
                  </a:moveTo>
                  <a:lnTo>
                    <a:pt x="741" y="57"/>
                  </a:lnTo>
                  <a:lnTo>
                    <a:pt x="720" y="59"/>
                  </a:lnTo>
                  <a:lnTo>
                    <a:pt x="699" y="64"/>
                  </a:lnTo>
                  <a:lnTo>
                    <a:pt x="692" y="64"/>
                  </a:lnTo>
                  <a:lnTo>
                    <a:pt x="682" y="68"/>
                  </a:lnTo>
                  <a:lnTo>
                    <a:pt x="675" y="73"/>
                  </a:lnTo>
                  <a:lnTo>
                    <a:pt x="668" y="78"/>
                  </a:lnTo>
                  <a:lnTo>
                    <a:pt x="663" y="80"/>
                  </a:lnTo>
                  <a:lnTo>
                    <a:pt x="661" y="80"/>
                  </a:lnTo>
                  <a:lnTo>
                    <a:pt x="659" y="83"/>
                  </a:lnTo>
                  <a:lnTo>
                    <a:pt x="649" y="85"/>
                  </a:lnTo>
                  <a:lnTo>
                    <a:pt x="640" y="87"/>
                  </a:lnTo>
                  <a:lnTo>
                    <a:pt x="626" y="97"/>
                  </a:lnTo>
                  <a:lnTo>
                    <a:pt x="611" y="106"/>
                  </a:lnTo>
                  <a:lnTo>
                    <a:pt x="602" y="116"/>
                  </a:lnTo>
                  <a:lnTo>
                    <a:pt x="590" y="128"/>
                  </a:lnTo>
                  <a:lnTo>
                    <a:pt x="578" y="139"/>
                  </a:lnTo>
                  <a:lnTo>
                    <a:pt x="564" y="149"/>
                  </a:lnTo>
                  <a:lnTo>
                    <a:pt x="550" y="158"/>
                  </a:lnTo>
                  <a:lnTo>
                    <a:pt x="543" y="161"/>
                  </a:lnTo>
                  <a:lnTo>
                    <a:pt x="541" y="163"/>
                  </a:lnTo>
                  <a:lnTo>
                    <a:pt x="538" y="163"/>
                  </a:lnTo>
                  <a:lnTo>
                    <a:pt x="536" y="165"/>
                  </a:lnTo>
                  <a:lnTo>
                    <a:pt x="536" y="165"/>
                  </a:lnTo>
                  <a:lnTo>
                    <a:pt x="529" y="168"/>
                  </a:lnTo>
                  <a:lnTo>
                    <a:pt x="522" y="172"/>
                  </a:lnTo>
                  <a:lnTo>
                    <a:pt x="515" y="175"/>
                  </a:lnTo>
                  <a:lnTo>
                    <a:pt x="505" y="180"/>
                  </a:lnTo>
                  <a:lnTo>
                    <a:pt x="503" y="180"/>
                  </a:lnTo>
                  <a:lnTo>
                    <a:pt x="498" y="182"/>
                  </a:lnTo>
                  <a:lnTo>
                    <a:pt x="491" y="184"/>
                  </a:lnTo>
                  <a:lnTo>
                    <a:pt x="482" y="187"/>
                  </a:lnTo>
                  <a:lnTo>
                    <a:pt x="474" y="191"/>
                  </a:lnTo>
                  <a:lnTo>
                    <a:pt x="467" y="196"/>
                  </a:lnTo>
                  <a:lnTo>
                    <a:pt x="463" y="201"/>
                  </a:lnTo>
                  <a:lnTo>
                    <a:pt x="456" y="206"/>
                  </a:lnTo>
                  <a:lnTo>
                    <a:pt x="448" y="210"/>
                  </a:lnTo>
                  <a:lnTo>
                    <a:pt x="441" y="215"/>
                  </a:lnTo>
                  <a:lnTo>
                    <a:pt x="434" y="217"/>
                  </a:lnTo>
                  <a:lnTo>
                    <a:pt x="432" y="217"/>
                  </a:lnTo>
                  <a:lnTo>
                    <a:pt x="432" y="220"/>
                  </a:lnTo>
                  <a:lnTo>
                    <a:pt x="430" y="220"/>
                  </a:lnTo>
                  <a:lnTo>
                    <a:pt x="425" y="222"/>
                  </a:lnTo>
                  <a:lnTo>
                    <a:pt x="418" y="224"/>
                  </a:lnTo>
                  <a:lnTo>
                    <a:pt x="411" y="227"/>
                  </a:lnTo>
                  <a:lnTo>
                    <a:pt x="406" y="229"/>
                  </a:lnTo>
                  <a:lnTo>
                    <a:pt x="392" y="231"/>
                  </a:lnTo>
                  <a:lnTo>
                    <a:pt x="385" y="231"/>
                  </a:lnTo>
                  <a:lnTo>
                    <a:pt x="378" y="234"/>
                  </a:lnTo>
                  <a:lnTo>
                    <a:pt x="371" y="234"/>
                  </a:lnTo>
                  <a:lnTo>
                    <a:pt x="366" y="234"/>
                  </a:lnTo>
                  <a:lnTo>
                    <a:pt x="363" y="234"/>
                  </a:lnTo>
                  <a:lnTo>
                    <a:pt x="363" y="234"/>
                  </a:lnTo>
                  <a:lnTo>
                    <a:pt x="363" y="234"/>
                  </a:lnTo>
                  <a:lnTo>
                    <a:pt x="363" y="234"/>
                  </a:lnTo>
                  <a:lnTo>
                    <a:pt x="319" y="236"/>
                  </a:lnTo>
                  <a:lnTo>
                    <a:pt x="271" y="239"/>
                  </a:lnTo>
                  <a:lnTo>
                    <a:pt x="269" y="239"/>
                  </a:lnTo>
                  <a:lnTo>
                    <a:pt x="264" y="241"/>
                  </a:lnTo>
                  <a:lnTo>
                    <a:pt x="241" y="260"/>
                  </a:lnTo>
                  <a:lnTo>
                    <a:pt x="229" y="267"/>
                  </a:lnTo>
                  <a:lnTo>
                    <a:pt x="217" y="276"/>
                  </a:lnTo>
                  <a:lnTo>
                    <a:pt x="205" y="283"/>
                  </a:lnTo>
                  <a:lnTo>
                    <a:pt x="191" y="291"/>
                  </a:lnTo>
                  <a:lnTo>
                    <a:pt x="167" y="305"/>
                  </a:lnTo>
                  <a:lnTo>
                    <a:pt x="156" y="309"/>
                  </a:lnTo>
                  <a:lnTo>
                    <a:pt x="153" y="309"/>
                  </a:lnTo>
                  <a:lnTo>
                    <a:pt x="153" y="309"/>
                  </a:lnTo>
                  <a:lnTo>
                    <a:pt x="151" y="309"/>
                  </a:lnTo>
                  <a:lnTo>
                    <a:pt x="151" y="309"/>
                  </a:lnTo>
                  <a:lnTo>
                    <a:pt x="148" y="309"/>
                  </a:lnTo>
                  <a:lnTo>
                    <a:pt x="144" y="312"/>
                  </a:lnTo>
                  <a:lnTo>
                    <a:pt x="137" y="312"/>
                  </a:lnTo>
                  <a:lnTo>
                    <a:pt x="130" y="314"/>
                  </a:lnTo>
                  <a:lnTo>
                    <a:pt x="125" y="314"/>
                  </a:lnTo>
                  <a:lnTo>
                    <a:pt x="118" y="314"/>
                  </a:lnTo>
                  <a:lnTo>
                    <a:pt x="113" y="314"/>
                  </a:lnTo>
                  <a:lnTo>
                    <a:pt x="111" y="317"/>
                  </a:lnTo>
                  <a:lnTo>
                    <a:pt x="104" y="319"/>
                  </a:lnTo>
                  <a:lnTo>
                    <a:pt x="99" y="321"/>
                  </a:lnTo>
                  <a:lnTo>
                    <a:pt x="92" y="324"/>
                  </a:lnTo>
                  <a:lnTo>
                    <a:pt x="80" y="328"/>
                  </a:lnTo>
                  <a:lnTo>
                    <a:pt x="66" y="331"/>
                  </a:lnTo>
                  <a:lnTo>
                    <a:pt x="59" y="333"/>
                  </a:lnTo>
                  <a:lnTo>
                    <a:pt x="52" y="335"/>
                  </a:lnTo>
                  <a:lnTo>
                    <a:pt x="54" y="343"/>
                  </a:lnTo>
                  <a:lnTo>
                    <a:pt x="47" y="347"/>
                  </a:lnTo>
                  <a:lnTo>
                    <a:pt x="40" y="354"/>
                  </a:lnTo>
                  <a:lnTo>
                    <a:pt x="35" y="364"/>
                  </a:lnTo>
                  <a:lnTo>
                    <a:pt x="33" y="371"/>
                  </a:lnTo>
                  <a:lnTo>
                    <a:pt x="30" y="380"/>
                  </a:lnTo>
                  <a:lnTo>
                    <a:pt x="28" y="390"/>
                  </a:lnTo>
                  <a:lnTo>
                    <a:pt x="28" y="399"/>
                  </a:lnTo>
                  <a:lnTo>
                    <a:pt x="30" y="411"/>
                  </a:lnTo>
                  <a:lnTo>
                    <a:pt x="30" y="413"/>
                  </a:lnTo>
                  <a:lnTo>
                    <a:pt x="28" y="418"/>
                  </a:lnTo>
                  <a:lnTo>
                    <a:pt x="23" y="435"/>
                  </a:lnTo>
                  <a:lnTo>
                    <a:pt x="21" y="451"/>
                  </a:lnTo>
                  <a:lnTo>
                    <a:pt x="19" y="468"/>
                  </a:lnTo>
                  <a:lnTo>
                    <a:pt x="21" y="487"/>
                  </a:lnTo>
                  <a:lnTo>
                    <a:pt x="21" y="491"/>
                  </a:lnTo>
                  <a:lnTo>
                    <a:pt x="21" y="498"/>
                  </a:lnTo>
                  <a:lnTo>
                    <a:pt x="23" y="508"/>
                  </a:lnTo>
                  <a:lnTo>
                    <a:pt x="26" y="513"/>
                  </a:lnTo>
                  <a:lnTo>
                    <a:pt x="28" y="517"/>
                  </a:lnTo>
                  <a:lnTo>
                    <a:pt x="35" y="527"/>
                  </a:lnTo>
                  <a:lnTo>
                    <a:pt x="42" y="532"/>
                  </a:lnTo>
                  <a:lnTo>
                    <a:pt x="47" y="536"/>
                  </a:lnTo>
                  <a:lnTo>
                    <a:pt x="52" y="541"/>
                  </a:lnTo>
                  <a:lnTo>
                    <a:pt x="56" y="546"/>
                  </a:lnTo>
                  <a:lnTo>
                    <a:pt x="56" y="550"/>
                  </a:lnTo>
                  <a:lnTo>
                    <a:pt x="59" y="558"/>
                  </a:lnTo>
                  <a:lnTo>
                    <a:pt x="59" y="558"/>
                  </a:lnTo>
                  <a:lnTo>
                    <a:pt x="59" y="560"/>
                  </a:lnTo>
                  <a:lnTo>
                    <a:pt x="63" y="565"/>
                  </a:lnTo>
                  <a:lnTo>
                    <a:pt x="68" y="569"/>
                  </a:lnTo>
                  <a:lnTo>
                    <a:pt x="73" y="574"/>
                  </a:lnTo>
                  <a:lnTo>
                    <a:pt x="75" y="581"/>
                  </a:lnTo>
                  <a:lnTo>
                    <a:pt x="78" y="588"/>
                  </a:lnTo>
                  <a:lnTo>
                    <a:pt x="78" y="595"/>
                  </a:lnTo>
                  <a:lnTo>
                    <a:pt x="78" y="605"/>
                  </a:lnTo>
                  <a:lnTo>
                    <a:pt x="75" y="612"/>
                  </a:lnTo>
                  <a:lnTo>
                    <a:pt x="73" y="621"/>
                  </a:lnTo>
                  <a:lnTo>
                    <a:pt x="68" y="628"/>
                  </a:lnTo>
                  <a:lnTo>
                    <a:pt x="66" y="633"/>
                  </a:lnTo>
                  <a:lnTo>
                    <a:pt x="61" y="645"/>
                  </a:lnTo>
                  <a:lnTo>
                    <a:pt x="54" y="654"/>
                  </a:lnTo>
                  <a:lnTo>
                    <a:pt x="49" y="664"/>
                  </a:lnTo>
                  <a:lnTo>
                    <a:pt x="37" y="676"/>
                  </a:lnTo>
                  <a:lnTo>
                    <a:pt x="30" y="690"/>
                  </a:lnTo>
                  <a:lnTo>
                    <a:pt x="30" y="692"/>
                  </a:lnTo>
                  <a:lnTo>
                    <a:pt x="28" y="692"/>
                  </a:lnTo>
                  <a:lnTo>
                    <a:pt x="28" y="692"/>
                  </a:lnTo>
                  <a:lnTo>
                    <a:pt x="28" y="692"/>
                  </a:lnTo>
                  <a:lnTo>
                    <a:pt x="28" y="695"/>
                  </a:lnTo>
                  <a:lnTo>
                    <a:pt x="26" y="697"/>
                  </a:lnTo>
                  <a:lnTo>
                    <a:pt x="26" y="697"/>
                  </a:lnTo>
                  <a:lnTo>
                    <a:pt x="26" y="697"/>
                  </a:lnTo>
                  <a:lnTo>
                    <a:pt x="26" y="697"/>
                  </a:lnTo>
                  <a:lnTo>
                    <a:pt x="26" y="699"/>
                  </a:lnTo>
                  <a:lnTo>
                    <a:pt x="21" y="699"/>
                  </a:lnTo>
                  <a:lnTo>
                    <a:pt x="21" y="699"/>
                  </a:lnTo>
                  <a:lnTo>
                    <a:pt x="21" y="699"/>
                  </a:lnTo>
                  <a:lnTo>
                    <a:pt x="21" y="699"/>
                  </a:lnTo>
                  <a:lnTo>
                    <a:pt x="19" y="702"/>
                  </a:lnTo>
                  <a:lnTo>
                    <a:pt x="16" y="702"/>
                  </a:lnTo>
                  <a:lnTo>
                    <a:pt x="16" y="702"/>
                  </a:lnTo>
                  <a:lnTo>
                    <a:pt x="16" y="702"/>
                  </a:lnTo>
                  <a:lnTo>
                    <a:pt x="16" y="702"/>
                  </a:lnTo>
                  <a:lnTo>
                    <a:pt x="14" y="704"/>
                  </a:lnTo>
                  <a:lnTo>
                    <a:pt x="12" y="704"/>
                  </a:lnTo>
                  <a:lnTo>
                    <a:pt x="12" y="706"/>
                  </a:lnTo>
                  <a:lnTo>
                    <a:pt x="9" y="709"/>
                  </a:lnTo>
                  <a:lnTo>
                    <a:pt x="9" y="711"/>
                  </a:lnTo>
                  <a:lnTo>
                    <a:pt x="9" y="716"/>
                  </a:lnTo>
                  <a:lnTo>
                    <a:pt x="12" y="718"/>
                  </a:lnTo>
                  <a:lnTo>
                    <a:pt x="19" y="725"/>
                  </a:lnTo>
                  <a:lnTo>
                    <a:pt x="21" y="732"/>
                  </a:lnTo>
                  <a:lnTo>
                    <a:pt x="26" y="742"/>
                  </a:lnTo>
                  <a:lnTo>
                    <a:pt x="26" y="749"/>
                  </a:lnTo>
                  <a:lnTo>
                    <a:pt x="26" y="756"/>
                  </a:lnTo>
                  <a:lnTo>
                    <a:pt x="26" y="765"/>
                  </a:lnTo>
                  <a:lnTo>
                    <a:pt x="23" y="772"/>
                  </a:lnTo>
                  <a:lnTo>
                    <a:pt x="21" y="782"/>
                  </a:lnTo>
                  <a:lnTo>
                    <a:pt x="16" y="791"/>
                  </a:lnTo>
                  <a:lnTo>
                    <a:pt x="12" y="801"/>
                  </a:lnTo>
                  <a:lnTo>
                    <a:pt x="4" y="822"/>
                  </a:lnTo>
                  <a:lnTo>
                    <a:pt x="4" y="824"/>
                  </a:lnTo>
                  <a:lnTo>
                    <a:pt x="2" y="827"/>
                  </a:lnTo>
                  <a:lnTo>
                    <a:pt x="2" y="829"/>
                  </a:lnTo>
                  <a:lnTo>
                    <a:pt x="0" y="839"/>
                  </a:lnTo>
                  <a:lnTo>
                    <a:pt x="0" y="841"/>
                  </a:lnTo>
                  <a:lnTo>
                    <a:pt x="0" y="846"/>
                  </a:lnTo>
                  <a:lnTo>
                    <a:pt x="0" y="850"/>
                  </a:lnTo>
                  <a:lnTo>
                    <a:pt x="2" y="855"/>
                  </a:lnTo>
                  <a:lnTo>
                    <a:pt x="4" y="858"/>
                  </a:lnTo>
                  <a:lnTo>
                    <a:pt x="9" y="862"/>
                  </a:lnTo>
                  <a:lnTo>
                    <a:pt x="12" y="865"/>
                  </a:lnTo>
                  <a:lnTo>
                    <a:pt x="12" y="867"/>
                  </a:lnTo>
                  <a:lnTo>
                    <a:pt x="14" y="869"/>
                  </a:lnTo>
                  <a:lnTo>
                    <a:pt x="14" y="872"/>
                  </a:lnTo>
                  <a:lnTo>
                    <a:pt x="14" y="879"/>
                  </a:lnTo>
                  <a:lnTo>
                    <a:pt x="14" y="881"/>
                  </a:lnTo>
                  <a:lnTo>
                    <a:pt x="14" y="884"/>
                  </a:lnTo>
                  <a:lnTo>
                    <a:pt x="14" y="884"/>
                  </a:lnTo>
                  <a:lnTo>
                    <a:pt x="14" y="886"/>
                  </a:lnTo>
                  <a:lnTo>
                    <a:pt x="14" y="886"/>
                  </a:lnTo>
                  <a:lnTo>
                    <a:pt x="14" y="891"/>
                  </a:lnTo>
                  <a:lnTo>
                    <a:pt x="14" y="895"/>
                  </a:lnTo>
                  <a:lnTo>
                    <a:pt x="14" y="900"/>
                  </a:lnTo>
                  <a:lnTo>
                    <a:pt x="12" y="902"/>
                  </a:lnTo>
                  <a:lnTo>
                    <a:pt x="12" y="907"/>
                  </a:lnTo>
                  <a:lnTo>
                    <a:pt x="9" y="907"/>
                  </a:lnTo>
                  <a:lnTo>
                    <a:pt x="9" y="910"/>
                  </a:lnTo>
                  <a:lnTo>
                    <a:pt x="7" y="914"/>
                  </a:lnTo>
                  <a:lnTo>
                    <a:pt x="7" y="921"/>
                  </a:lnTo>
                  <a:lnTo>
                    <a:pt x="19" y="926"/>
                  </a:lnTo>
                  <a:lnTo>
                    <a:pt x="23" y="926"/>
                  </a:lnTo>
                  <a:lnTo>
                    <a:pt x="30" y="926"/>
                  </a:lnTo>
                  <a:lnTo>
                    <a:pt x="42" y="926"/>
                  </a:lnTo>
                  <a:lnTo>
                    <a:pt x="49" y="924"/>
                  </a:lnTo>
                  <a:lnTo>
                    <a:pt x="56" y="921"/>
                  </a:lnTo>
                  <a:lnTo>
                    <a:pt x="59" y="921"/>
                  </a:lnTo>
                  <a:lnTo>
                    <a:pt x="61" y="921"/>
                  </a:lnTo>
                  <a:lnTo>
                    <a:pt x="63" y="919"/>
                  </a:lnTo>
                  <a:lnTo>
                    <a:pt x="68" y="921"/>
                  </a:lnTo>
                  <a:lnTo>
                    <a:pt x="71" y="921"/>
                  </a:lnTo>
                  <a:lnTo>
                    <a:pt x="73" y="924"/>
                  </a:lnTo>
                  <a:lnTo>
                    <a:pt x="75" y="926"/>
                  </a:lnTo>
                  <a:lnTo>
                    <a:pt x="75" y="926"/>
                  </a:lnTo>
                  <a:lnTo>
                    <a:pt x="78" y="928"/>
                  </a:lnTo>
                  <a:lnTo>
                    <a:pt x="82" y="931"/>
                  </a:lnTo>
                  <a:lnTo>
                    <a:pt x="85" y="931"/>
                  </a:lnTo>
                  <a:lnTo>
                    <a:pt x="87" y="933"/>
                  </a:lnTo>
                  <a:lnTo>
                    <a:pt x="89" y="938"/>
                  </a:lnTo>
                  <a:lnTo>
                    <a:pt x="92" y="943"/>
                  </a:lnTo>
                  <a:lnTo>
                    <a:pt x="92" y="945"/>
                  </a:lnTo>
                  <a:lnTo>
                    <a:pt x="92" y="950"/>
                  </a:lnTo>
                  <a:lnTo>
                    <a:pt x="92" y="954"/>
                  </a:lnTo>
                  <a:lnTo>
                    <a:pt x="92" y="957"/>
                  </a:lnTo>
                  <a:lnTo>
                    <a:pt x="92" y="959"/>
                  </a:lnTo>
                  <a:lnTo>
                    <a:pt x="94" y="961"/>
                  </a:lnTo>
                  <a:lnTo>
                    <a:pt x="97" y="964"/>
                  </a:lnTo>
                  <a:lnTo>
                    <a:pt x="101" y="966"/>
                  </a:lnTo>
                  <a:lnTo>
                    <a:pt x="106" y="966"/>
                  </a:lnTo>
                  <a:lnTo>
                    <a:pt x="108" y="966"/>
                  </a:lnTo>
                  <a:lnTo>
                    <a:pt x="111" y="969"/>
                  </a:lnTo>
                  <a:lnTo>
                    <a:pt x="118" y="969"/>
                  </a:lnTo>
                  <a:lnTo>
                    <a:pt x="120" y="966"/>
                  </a:lnTo>
                  <a:lnTo>
                    <a:pt x="125" y="969"/>
                  </a:lnTo>
                  <a:lnTo>
                    <a:pt x="127" y="971"/>
                  </a:lnTo>
                  <a:lnTo>
                    <a:pt x="130" y="973"/>
                  </a:lnTo>
                  <a:lnTo>
                    <a:pt x="130" y="978"/>
                  </a:lnTo>
                  <a:lnTo>
                    <a:pt x="132" y="980"/>
                  </a:lnTo>
                  <a:lnTo>
                    <a:pt x="132" y="985"/>
                  </a:lnTo>
                  <a:lnTo>
                    <a:pt x="130" y="1002"/>
                  </a:lnTo>
                  <a:lnTo>
                    <a:pt x="127" y="1021"/>
                  </a:lnTo>
                  <a:lnTo>
                    <a:pt x="130" y="1030"/>
                  </a:lnTo>
                  <a:lnTo>
                    <a:pt x="132" y="1039"/>
                  </a:lnTo>
                  <a:lnTo>
                    <a:pt x="148" y="1089"/>
                  </a:lnTo>
                  <a:lnTo>
                    <a:pt x="153" y="1098"/>
                  </a:lnTo>
                  <a:lnTo>
                    <a:pt x="158" y="1108"/>
                  </a:lnTo>
                  <a:lnTo>
                    <a:pt x="163" y="1117"/>
                  </a:lnTo>
                  <a:lnTo>
                    <a:pt x="170" y="1127"/>
                  </a:lnTo>
                  <a:lnTo>
                    <a:pt x="174" y="1132"/>
                  </a:lnTo>
                  <a:lnTo>
                    <a:pt x="177" y="1139"/>
                  </a:lnTo>
                  <a:lnTo>
                    <a:pt x="177" y="1141"/>
                  </a:lnTo>
                  <a:lnTo>
                    <a:pt x="179" y="1146"/>
                  </a:lnTo>
                  <a:lnTo>
                    <a:pt x="182" y="1148"/>
                  </a:lnTo>
                  <a:lnTo>
                    <a:pt x="184" y="1150"/>
                  </a:lnTo>
                  <a:lnTo>
                    <a:pt x="189" y="1153"/>
                  </a:lnTo>
                  <a:lnTo>
                    <a:pt x="191" y="1155"/>
                  </a:lnTo>
                  <a:lnTo>
                    <a:pt x="196" y="1158"/>
                  </a:lnTo>
                  <a:lnTo>
                    <a:pt x="203" y="1158"/>
                  </a:lnTo>
                  <a:lnTo>
                    <a:pt x="208" y="1160"/>
                  </a:lnTo>
                  <a:lnTo>
                    <a:pt x="210" y="1160"/>
                  </a:lnTo>
                  <a:lnTo>
                    <a:pt x="215" y="1162"/>
                  </a:lnTo>
                  <a:lnTo>
                    <a:pt x="219" y="1167"/>
                  </a:lnTo>
                  <a:lnTo>
                    <a:pt x="224" y="1172"/>
                  </a:lnTo>
                  <a:lnTo>
                    <a:pt x="236" y="1181"/>
                  </a:lnTo>
                  <a:lnTo>
                    <a:pt x="243" y="1188"/>
                  </a:lnTo>
                  <a:lnTo>
                    <a:pt x="252" y="1195"/>
                  </a:lnTo>
                  <a:lnTo>
                    <a:pt x="260" y="1202"/>
                  </a:lnTo>
                  <a:lnTo>
                    <a:pt x="269" y="1207"/>
                  </a:lnTo>
                  <a:lnTo>
                    <a:pt x="271" y="1210"/>
                  </a:lnTo>
                  <a:lnTo>
                    <a:pt x="274" y="1214"/>
                  </a:lnTo>
                  <a:lnTo>
                    <a:pt x="283" y="1231"/>
                  </a:lnTo>
                  <a:lnTo>
                    <a:pt x="288" y="1240"/>
                  </a:lnTo>
                  <a:lnTo>
                    <a:pt x="293" y="1250"/>
                  </a:lnTo>
                  <a:lnTo>
                    <a:pt x="300" y="1245"/>
                  </a:lnTo>
                  <a:lnTo>
                    <a:pt x="304" y="1243"/>
                  </a:lnTo>
                  <a:lnTo>
                    <a:pt x="307" y="1240"/>
                  </a:lnTo>
                  <a:lnTo>
                    <a:pt x="311" y="1238"/>
                  </a:lnTo>
                  <a:lnTo>
                    <a:pt x="314" y="1236"/>
                  </a:lnTo>
                  <a:lnTo>
                    <a:pt x="319" y="1228"/>
                  </a:lnTo>
                  <a:lnTo>
                    <a:pt x="323" y="1221"/>
                  </a:lnTo>
                  <a:lnTo>
                    <a:pt x="328" y="1214"/>
                  </a:lnTo>
                  <a:lnTo>
                    <a:pt x="333" y="1205"/>
                  </a:lnTo>
                  <a:lnTo>
                    <a:pt x="335" y="1195"/>
                  </a:lnTo>
                  <a:lnTo>
                    <a:pt x="335" y="1195"/>
                  </a:lnTo>
                  <a:lnTo>
                    <a:pt x="337" y="1195"/>
                  </a:lnTo>
                  <a:lnTo>
                    <a:pt x="340" y="1195"/>
                  </a:lnTo>
                  <a:lnTo>
                    <a:pt x="342" y="1195"/>
                  </a:lnTo>
                  <a:lnTo>
                    <a:pt x="347" y="1193"/>
                  </a:lnTo>
                  <a:lnTo>
                    <a:pt x="352" y="1193"/>
                  </a:lnTo>
                  <a:lnTo>
                    <a:pt x="356" y="1193"/>
                  </a:lnTo>
                  <a:lnTo>
                    <a:pt x="359" y="1191"/>
                  </a:lnTo>
                  <a:lnTo>
                    <a:pt x="363" y="1191"/>
                  </a:lnTo>
                  <a:lnTo>
                    <a:pt x="366" y="1188"/>
                  </a:lnTo>
                  <a:lnTo>
                    <a:pt x="368" y="1186"/>
                  </a:lnTo>
                  <a:lnTo>
                    <a:pt x="373" y="1184"/>
                  </a:lnTo>
                  <a:lnTo>
                    <a:pt x="373" y="1181"/>
                  </a:lnTo>
                  <a:lnTo>
                    <a:pt x="375" y="1176"/>
                  </a:lnTo>
                  <a:lnTo>
                    <a:pt x="378" y="1174"/>
                  </a:lnTo>
                  <a:lnTo>
                    <a:pt x="380" y="1169"/>
                  </a:lnTo>
                  <a:lnTo>
                    <a:pt x="380" y="1167"/>
                  </a:lnTo>
                  <a:lnTo>
                    <a:pt x="380" y="1167"/>
                  </a:lnTo>
                  <a:lnTo>
                    <a:pt x="380" y="1162"/>
                  </a:lnTo>
                  <a:lnTo>
                    <a:pt x="380" y="1158"/>
                  </a:lnTo>
                  <a:lnTo>
                    <a:pt x="380" y="1155"/>
                  </a:lnTo>
                  <a:lnTo>
                    <a:pt x="380" y="1153"/>
                  </a:lnTo>
                  <a:lnTo>
                    <a:pt x="382" y="1146"/>
                  </a:lnTo>
                  <a:lnTo>
                    <a:pt x="385" y="1139"/>
                  </a:lnTo>
                  <a:lnTo>
                    <a:pt x="387" y="1134"/>
                  </a:lnTo>
                  <a:lnTo>
                    <a:pt x="389" y="1132"/>
                  </a:lnTo>
                  <a:lnTo>
                    <a:pt x="394" y="1132"/>
                  </a:lnTo>
                  <a:lnTo>
                    <a:pt x="397" y="1132"/>
                  </a:lnTo>
                  <a:lnTo>
                    <a:pt x="404" y="1132"/>
                  </a:lnTo>
                  <a:lnTo>
                    <a:pt x="408" y="1134"/>
                  </a:lnTo>
                  <a:lnTo>
                    <a:pt x="413" y="1139"/>
                  </a:lnTo>
                  <a:lnTo>
                    <a:pt x="420" y="1143"/>
                  </a:lnTo>
                  <a:lnTo>
                    <a:pt x="427" y="1146"/>
                  </a:lnTo>
                  <a:lnTo>
                    <a:pt x="432" y="1148"/>
                  </a:lnTo>
                  <a:lnTo>
                    <a:pt x="439" y="1150"/>
                  </a:lnTo>
                  <a:lnTo>
                    <a:pt x="446" y="1148"/>
                  </a:lnTo>
                  <a:lnTo>
                    <a:pt x="453" y="1146"/>
                  </a:lnTo>
                  <a:lnTo>
                    <a:pt x="460" y="1143"/>
                  </a:lnTo>
                  <a:lnTo>
                    <a:pt x="470" y="1139"/>
                  </a:lnTo>
                  <a:lnTo>
                    <a:pt x="479" y="1132"/>
                  </a:lnTo>
                  <a:lnTo>
                    <a:pt x="486" y="1122"/>
                  </a:lnTo>
                  <a:lnTo>
                    <a:pt x="493" y="1117"/>
                  </a:lnTo>
                  <a:lnTo>
                    <a:pt x="496" y="1115"/>
                  </a:lnTo>
                  <a:lnTo>
                    <a:pt x="500" y="1115"/>
                  </a:lnTo>
                  <a:lnTo>
                    <a:pt x="512" y="1113"/>
                  </a:lnTo>
                  <a:lnTo>
                    <a:pt x="517" y="1113"/>
                  </a:lnTo>
                  <a:lnTo>
                    <a:pt x="524" y="1115"/>
                  </a:lnTo>
                  <a:lnTo>
                    <a:pt x="543" y="1115"/>
                  </a:lnTo>
                  <a:lnTo>
                    <a:pt x="552" y="1115"/>
                  </a:lnTo>
                  <a:lnTo>
                    <a:pt x="557" y="1115"/>
                  </a:lnTo>
                  <a:lnTo>
                    <a:pt x="559" y="1115"/>
                  </a:lnTo>
                  <a:lnTo>
                    <a:pt x="562" y="1115"/>
                  </a:lnTo>
                  <a:lnTo>
                    <a:pt x="581" y="1115"/>
                  </a:lnTo>
                  <a:lnTo>
                    <a:pt x="590" y="1113"/>
                  </a:lnTo>
                  <a:lnTo>
                    <a:pt x="595" y="1113"/>
                  </a:lnTo>
                  <a:lnTo>
                    <a:pt x="602" y="1113"/>
                  </a:lnTo>
                  <a:lnTo>
                    <a:pt x="604" y="1113"/>
                  </a:lnTo>
                  <a:lnTo>
                    <a:pt x="607" y="1113"/>
                  </a:lnTo>
                  <a:lnTo>
                    <a:pt x="609" y="1113"/>
                  </a:lnTo>
                  <a:lnTo>
                    <a:pt x="611" y="1115"/>
                  </a:lnTo>
                  <a:lnTo>
                    <a:pt x="616" y="1117"/>
                  </a:lnTo>
                  <a:lnTo>
                    <a:pt x="619" y="1122"/>
                  </a:lnTo>
                  <a:lnTo>
                    <a:pt x="621" y="1124"/>
                  </a:lnTo>
                  <a:lnTo>
                    <a:pt x="628" y="1136"/>
                  </a:lnTo>
                  <a:lnTo>
                    <a:pt x="633" y="1143"/>
                  </a:lnTo>
                  <a:lnTo>
                    <a:pt x="640" y="1150"/>
                  </a:lnTo>
                  <a:lnTo>
                    <a:pt x="645" y="1153"/>
                  </a:lnTo>
                  <a:lnTo>
                    <a:pt x="649" y="1155"/>
                  </a:lnTo>
                  <a:lnTo>
                    <a:pt x="654" y="1160"/>
                  </a:lnTo>
                  <a:lnTo>
                    <a:pt x="654" y="1162"/>
                  </a:lnTo>
                  <a:lnTo>
                    <a:pt x="656" y="1165"/>
                  </a:lnTo>
                  <a:lnTo>
                    <a:pt x="656" y="1167"/>
                  </a:lnTo>
                  <a:lnTo>
                    <a:pt x="659" y="1172"/>
                  </a:lnTo>
                  <a:lnTo>
                    <a:pt x="659" y="1176"/>
                  </a:lnTo>
                  <a:lnTo>
                    <a:pt x="659" y="1181"/>
                  </a:lnTo>
                  <a:lnTo>
                    <a:pt x="659" y="1186"/>
                  </a:lnTo>
                  <a:lnTo>
                    <a:pt x="666" y="1184"/>
                  </a:lnTo>
                  <a:lnTo>
                    <a:pt x="673" y="1184"/>
                  </a:lnTo>
                  <a:lnTo>
                    <a:pt x="678" y="1179"/>
                  </a:lnTo>
                  <a:lnTo>
                    <a:pt x="682" y="1176"/>
                  </a:lnTo>
                  <a:lnTo>
                    <a:pt x="689" y="1169"/>
                  </a:lnTo>
                  <a:lnTo>
                    <a:pt x="699" y="1167"/>
                  </a:lnTo>
                  <a:lnTo>
                    <a:pt x="708" y="1165"/>
                  </a:lnTo>
                  <a:lnTo>
                    <a:pt x="720" y="1165"/>
                  </a:lnTo>
                  <a:lnTo>
                    <a:pt x="722" y="1165"/>
                  </a:lnTo>
                  <a:lnTo>
                    <a:pt x="725" y="1167"/>
                  </a:lnTo>
                  <a:lnTo>
                    <a:pt x="727" y="1167"/>
                  </a:lnTo>
                  <a:lnTo>
                    <a:pt x="727" y="1167"/>
                  </a:lnTo>
                  <a:lnTo>
                    <a:pt x="730" y="1174"/>
                  </a:lnTo>
                  <a:lnTo>
                    <a:pt x="730" y="1176"/>
                  </a:lnTo>
                  <a:lnTo>
                    <a:pt x="732" y="1179"/>
                  </a:lnTo>
                  <a:lnTo>
                    <a:pt x="734" y="1179"/>
                  </a:lnTo>
                  <a:lnTo>
                    <a:pt x="737" y="1181"/>
                  </a:lnTo>
                  <a:lnTo>
                    <a:pt x="741" y="1184"/>
                  </a:lnTo>
                  <a:lnTo>
                    <a:pt x="744" y="1184"/>
                  </a:lnTo>
                  <a:lnTo>
                    <a:pt x="746" y="1184"/>
                  </a:lnTo>
                  <a:lnTo>
                    <a:pt x="748" y="1186"/>
                  </a:lnTo>
                  <a:lnTo>
                    <a:pt x="748" y="1188"/>
                  </a:lnTo>
                  <a:lnTo>
                    <a:pt x="751" y="1193"/>
                  </a:lnTo>
                  <a:lnTo>
                    <a:pt x="751" y="1195"/>
                  </a:lnTo>
                  <a:lnTo>
                    <a:pt x="753" y="1198"/>
                  </a:lnTo>
                  <a:lnTo>
                    <a:pt x="758" y="1202"/>
                  </a:lnTo>
                  <a:lnTo>
                    <a:pt x="760" y="1205"/>
                  </a:lnTo>
                  <a:lnTo>
                    <a:pt x="763" y="1207"/>
                  </a:lnTo>
                  <a:lnTo>
                    <a:pt x="777" y="1210"/>
                  </a:lnTo>
                  <a:lnTo>
                    <a:pt x="782" y="1212"/>
                  </a:lnTo>
                  <a:lnTo>
                    <a:pt x="789" y="1212"/>
                  </a:lnTo>
                  <a:lnTo>
                    <a:pt x="796" y="1214"/>
                  </a:lnTo>
                  <a:lnTo>
                    <a:pt x="803" y="1212"/>
                  </a:lnTo>
                  <a:lnTo>
                    <a:pt x="810" y="1212"/>
                  </a:lnTo>
                  <a:lnTo>
                    <a:pt x="815" y="1212"/>
                  </a:lnTo>
                  <a:lnTo>
                    <a:pt x="819" y="1212"/>
                  </a:lnTo>
                  <a:lnTo>
                    <a:pt x="822" y="1214"/>
                  </a:lnTo>
                  <a:lnTo>
                    <a:pt x="824" y="1217"/>
                  </a:lnTo>
                  <a:lnTo>
                    <a:pt x="826" y="1221"/>
                  </a:lnTo>
                  <a:lnTo>
                    <a:pt x="829" y="1224"/>
                  </a:lnTo>
                  <a:lnTo>
                    <a:pt x="829" y="1228"/>
                  </a:lnTo>
                  <a:lnTo>
                    <a:pt x="831" y="1261"/>
                  </a:lnTo>
                  <a:lnTo>
                    <a:pt x="836" y="1292"/>
                  </a:lnTo>
                  <a:lnTo>
                    <a:pt x="836" y="1299"/>
                  </a:lnTo>
                  <a:lnTo>
                    <a:pt x="838" y="1304"/>
                  </a:lnTo>
                  <a:lnTo>
                    <a:pt x="838" y="1309"/>
                  </a:lnTo>
                  <a:lnTo>
                    <a:pt x="841" y="1311"/>
                  </a:lnTo>
                  <a:lnTo>
                    <a:pt x="843" y="1313"/>
                  </a:lnTo>
                  <a:lnTo>
                    <a:pt x="845" y="1313"/>
                  </a:lnTo>
                  <a:lnTo>
                    <a:pt x="848" y="1313"/>
                  </a:lnTo>
                  <a:lnTo>
                    <a:pt x="852" y="1311"/>
                  </a:lnTo>
                  <a:lnTo>
                    <a:pt x="876" y="1295"/>
                  </a:lnTo>
                  <a:lnTo>
                    <a:pt x="902" y="1278"/>
                  </a:lnTo>
                  <a:lnTo>
                    <a:pt x="904" y="1276"/>
                  </a:lnTo>
                  <a:lnTo>
                    <a:pt x="909" y="1273"/>
                  </a:lnTo>
                  <a:lnTo>
                    <a:pt x="911" y="1271"/>
                  </a:lnTo>
                  <a:lnTo>
                    <a:pt x="914" y="1269"/>
                  </a:lnTo>
                  <a:lnTo>
                    <a:pt x="921" y="1261"/>
                  </a:lnTo>
                  <a:lnTo>
                    <a:pt x="928" y="1254"/>
                  </a:lnTo>
                  <a:lnTo>
                    <a:pt x="937" y="1250"/>
                  </a:lnTo>
                  <a:lnTo>
                    <a:pt x="944" y="1245"/>
                  </a:lnTo>
                  <a:lnTo>
                    <a:pt x="952" y="1243"/>
                  </a:lnTo>
                  <a:lnTo>
                    <a:pt x="956" y="1240"/>
                  </a:lnTo>
                  <a:lnTo>
                    <a:pt x="963" y="1238"/>
                  </a:lnTo>
                  <a:lnTo>
                    <a:pt x="973" y="1236"/>
                  </a:lnTo>
                  <a:lnTo>
                    <a:pt x="980" y="1236"/>
                  </a:lnTo>
                  <a:lnTo>
                    <a:pt x="989" y="1236"/>
                  </a:lnTo>
                  <a:lnTo>
                    <a:pt x="996" y="1236"/>
                  </a:lnTo>
                  <a:lnTo>
                    <a:pt x="1008" y="1236"/>
                  </a:lnTo>
                  <a:lnTo>
                    <a:pt x="1011" y="1236"/>
                  </a:lnTo>
                  <a:lnTo>
                    <a:pt x="1013" y="1238"/>
                  </a:lnTo>
                  <a:lnTo>
                    <a:pt x="1018" y="1240"/>
                  </a:lnTo>
                  <a:lnTo>
                    <a:pt x="1020" y="1240"/>
                  </a:lnTo>
                  <a:lnTo>
                    <a:pt x="1020" y="1243"/>
                  </a:lnTo>
                  <a:lnTo>
                    <a:pt x="1020" y="1243"/>
                  </a:lnTo>
                  <a:lnTo>
                    <a:pt x="1022" y="1245"/>
                  </a:lnTo>
                  <a:lnTo>
                    <a:pt x="1025" y="1245"/>
                  </a:lnTo>
                  <a:lnTo>
                    <a:pt x="1027" y="1247"/>
                  </a:lnTo>
                  <a:lnTo>
                    <a:pt x="1027" y="1245"/>
                  </a:lnTo>
                  <a:lnTo>
                    <a:pt x="1030" y="1245"/>
                  </a:lnTo>
                  <a:lnTo>
                    <a:pt x="1030" y="1243"/>
                  </a:lnTo>
                  <a:lnTo>
                    <a:pt x="1030" y="1243"/>
                  </a:lnTo>
                  <a:lnTo>
                    <a:pt x="1030" y="1240"/>
                  </a:lnTo>
                  <a:lnTo>
                    <a:pt x="1030" y="1240"/>
                  </a:lnTo>
                  <a:lnTo>
                    <a:pt x="1032" y="1238"/>
                  </a:lnTo>
                  <a:lnTo>
                    <a:pt x="1034" y="1236"/>
                  </a:lnTo>
                  <a:lnTo>
                    <a:pt x="1034" y="1236"/>
                  </a:lnTo>
                  <a:lnTo>
                    <a:pt x="1034" y="1236"/>
                  </a:lnTo>
                  <a:lnTo>
                    <a:pt x="1034" y="1236"/>
                  </a:lnTo>
                  <a:lnTo>
                    <a:pt x="1039" y="1233"/>
                  </a:lnTo>
                  <a:lnTo>
                    <a:pt x="1041" y="1228"/>
                  </a:lnTo>
                  <a:lnTo>
                    <a:pt x="1046" y="1226"/>
                  </a:lnTo>
                  <a:lnTo>
                    <a:pt x="1051" y="1224"/>
                  </a:lnTo>
                  <a:lnTo>
                    <a:pt x="1055" y="1224"/>
                  </a:lnTo>
                  <a:lnTo>
                    <a:pt x="1063" y="1221"/>
                  </a:lnTo>
                  <a:lnTo>
                    <a:pt x="1065" y="1221"/>
                  </a:lnTo>
                  <a:lnTo>
                    <a:pt x="1070" y="1219"/>
                  </a:lnTo>
                  <a:lnTo>
                    <a:pt x="1072" y="1217"/>
                  </a:lnTo>
                  <a:lnTo>
                    <a:pt x="1077" y="1214"/>
                  </a:lnTo>
                  <a:lnTo>
                    <a:pt x="1077" y="1212"/>
                  </a:lnTo>
                  <a:lnTo>
                    <a:pt x="1079" y="1210"/>
                  </a:lnTo>
                  <a:lnTo>
                    <a:pt x="1084" y="1207"/>
                  </a:lnTo>
                  <a:lnTo>
                    <a:pt x="1089" y="1202"/>
                  </a:lnTo>
                  <a:lnTo>
                    <a:pt x="1093" y="1198"/>
                  </a:lnTo>
                  <a:lnTo>
                    <a:pt x="1098" y="1193"/>
                  </a:lnTo>
                  <a:lnTo>
                    <a:pt x="1103" y="1188"/>
                  </a:lnTo>
                  <a:lnTo>
                    <a:pt x="1103" y="1184"/>
                  </a:lnTo>
                  <a:lnTo>
                    <a:pt x="1103" y="1181"/>
                  </a:lnTo>
                  <a:lnTo>
                    <a:pt x="1105" y="1181"/>
                  </a:lnTo>
                  <a:lnTo>
                    <a:pt x="1103" y="1176"/>
                  </a:lnTo>
                  <a:lnTo>
                    <a:pt x="1100" y="1172"/>
                  </a:lnTo>
                  <a:lnTo>
                    <a:pt x="1098" y="1167"/>
                  </a:lnTo>
                  <a:lnTo>
                    <a:pt x="1096" y="1165"/>
                  </a:lnTo>
                  <a:lnTo>
                    <a:pt x="1091" y="1160"/>
                  </a:lnTo>
                  <a:lnTo>
                    <a:pt x="1086" y="1155"/>
                  </a:lnTo>
                  <a:lnTo>
                    <a:pt x="1084" y="1153"/>
                  </a:lnTo>
                  <a:lnTo>
                    <a:pt x="1081" y="1146"/>
                  </a:lnTo>
                  <a:lnTo>
                    <a:pt x="1084" y="1141"/>
                  </a:lnTo>
                  <a:lnTo>
                    <a:pt x="1084" y="1136"/>
                  </a:lnTo>
                  <a:lnTo>
                    <a:pt x="1089" y="1132"/>
                  </a:lnTo>
                  <a:lnTo>
                    <a:pt x="1091" y="1127"/>
                  </a:lnTo>
                  <a:lnTo>
                    <a:pt x="1093" y="1124"/>
                  </a:lnTo>
                  <a:lnTo>
                    <a:pt x="1100" y="1120"/>
                  </a:lnTo>
                  <a:lnTo>
                    <a:pt x="1103" y="1115"/>
                  </a:lnTo>
                  <a:lnTo>
                    <a:pt x="1105" y="1115"/>
                  </a:lnTo>
                  <a:lnTo>
                    <a:pt x="1105" y="1110"/>
                  </a:lnTo>
                  <a:lnTo>
                    <a:pt x="1107" y="1098"/>
                  </a:lnTo>
                  <a:lnTo>
                    <a:pt x="1107" y="1087"/>
                  </a:lnTo>
                  <a:lnTo>
                    <a:pt x="1105" y="1077"/>
                  </a:lnTo>
                  <a:lnTo>
                    <a:pt x="1103" y="1068"/>
                  </a:lnTo>
                  <a:lnTo>
                    <a:pt x="1098" y="1061"/>
                  </a:lnTo>
                  <a:lnTo>
                    <a:pt x="1091" y="1054"/>
                  </a:lnTo>
                  <a:lnTo>
                    <a:pt x="1084" y="1047"/>
                  </a:lnTo>
                  <a:lnTo>
                    <a:pt x="1077" y="1042"/>
                  </a:lnTo>
                  <a:lnTo>
                    <a:pt x="1074" y="1039"/>
                  </a:lnTo>
                  <a:lnTo>
                    <a:pt x="1072" y="1037"/>
                  </a:lnTo>
                  <a:lnTo>
                    <a:pt x="1070" y="1035"/>
                  </a:lnTo>
                  <a:lnTo>
                    <a:pt x="1070" y="1025"/>
                  </a:lnTo>
                  <a:lnTo>
                    <a:pt x="1070" y="1016"/>
                  </a:lnTo>
                  <a:lnTo>
                    <a:pt x="1070" y="1009"/>
                  </a:lnTo>
                  <a:lnTo>
                    <a:pt x="1070" y="1004"/>
                  </a:lnTo>
                  <a:lnTo>
                    <a:pt x="1067" y="1002"/>
                  </a:lnTo>
                  <a:lnTo>
                    <a:pt x="1067" y="1002"/>
                  </a:lnTo>
                  <a:lnTo>
                    <a:pt x="1067" y="1002"/>
                  </a:lnTo>
                  <a:lnTo>
                    <a:pt x="1067" y="999"/>
                  </a:lnTo>
                  <a:lnTo>
                    <a:pt x="1067" y="985"/>
                  </a:lnTo>
                  <a:lnTo>
                    <a:pt x="1067" y="976"/>
                  </a:lnTo>
                  <a:lnTo>
                    <a:pt x="1067" y="969"/>
                  </a:lnTo>
                  <a:lnTo>
                    <a:pt x="1070" y="957"/>
                  </a:lnTo>
                  <a:lnTo>
                    <a:pt x="1074" y="943"/>
                  </a:lnTo>
                  <a:lnTo>
                    <a:pt x="1077" y="931"/>
                  </a:lnTo>
                  <a:lnTo>
                    <a:pt x="1081" y="919"/>
                  </a:lnTo>
                  <a:lnTo>
                    <a:pt x="1086" y="910"/>
                  </a:lnTo>
                  <a:lnTo>
                    <a:pt x="1093" y="898"/>
                  </a:lnTo>
                  <a:lnTo>
                    <a:pt x="1098" y="888"/>
                  </a:lnTo>
                  <a:lnTo>
                    <a:pt x="1105" y="879"/>
                  </a:lnTo>
                  <a:lnTo>
                    <a:pt x="1098" y="874"/>
                  </a:lnTo>
                  <a:lnTo>
                    <a:pt x="1091" y="869"/>
                  </a:lnTo>
                  <a:lnTo>
                    <a:pt x="1086" y="867"/>
                  </a:lnTo>
                  <a:lnTo>
                    <a:pt x="1084" y="867"/>
                  </a:lnTo>
                  <a:lnTo>
                    <a:pt x="1079" y="865"/>
                  </a:lnTo>
                  <a:lnTo>
                    <a:pt x="1074" y="865"/>
                  </a:lnTo>
                  <a:lnTo>
                    <a:pt x="1070" y="862"/>
                  </a:lnTo>
                  <a:lnTo>
                    <a:pt x="1067" y="860"/>
                  </a:lnTo>
                  <a:lnTo>
                    <a:pt x="1060" y="853"/>
                  </a:lnTo>
                  <a:lnTo>
                    <a:pt x="1055" y="843"/>
                  </a:lnTo>
                  <a:lnTo>
                    <a:pt x="1060" y="843"/>
                  </a:lnTo>
                  <a:lnTo>
                    <a:pt x="1063" y="841"/>
                  </a:lnTo>
                  <a:lnTo>
                    <a:pt x="1070" y="836"/>
                  </a:lnTo>
                  <a:lnTo>
                    <a:pt x="1072" y="832"/>
                  </a:lnTo>
                  <a:lnTo>
                    <a:pt x="1077" y="827"/>
                  </a:lnTo>
                  <a:lnTo>
                    <a:pt x="1077" y="822"/>
                  </a:lnTo>
                  <a:lnTo>
                    <a:pt x="1077" y="820"/>
                  </a:lnTo>
                  <a:lnTo>
                    <a:pt x="1077" y="820"/>
                  </a:lnTo>
                  <a:lnTo>
                    <a:pt x="1077" y="815"/>
                  </a:lnTo>
                  <a:lnTo>
                    <a:pt x="1074" y="810"/>
                  </a:lnTo>
                  <a:lnTo>
                    <a:pt x="1072" y="806"/>
                  </a:lnTo>
                  <a:lnTo>
                    <a:pt x="1072" y="803"/>
                  </a:lnTo>
                  <a:lnTo>
                    <a:pt x="1072" y="803"/>
                  </a:lnTo>
                  <a:lnTo>
                    <a:pt x="1072" y="803"/>
                  </a:lnTo>
                  <a:lnTo>
                    <a:pt x="1067" y="796"/>
                  </a:lnTo>
                  <a:lnTo>
                    <a:pt x="1070" y="789"/>
                  </a:lnTo>
                  <a:lnTo>
                    <a:pt x="1070" y="784"/>
                  </a:lnTo>
                  <a:lnTo>
                    <a:pt x="1072" y="782"/>
                  </a:lnTo>
                  <a:lnTo>
                    <a:pt x="1074" y="777"/>
                  </a:lnTo>
                  <a:lnTo>
                    <a:pt x="1079" y="775"/>
                  </a:lnTo>
                  <a:lnTo>
                    <a:pt x="1086" y="770"/>
                  </a:lnTo>
                  <a:lnTo>
                    <a:pt x="1091" y="768"/>
                  </a:lnTo>
                  <a:lnTo>
                    <a:pt x="1098" y="765"/>
                  </a:lnTo>
                  <a:lnTo>
                    <a:pt x="1100" y="763"/>
                  </a:lnTo>
                  <a:lnTo>
                    <a:pt x="1103" y="763"/>
                  </a:lnTo>
                  <a:lnTo>
                    <a:pt x="1105" y="761"/>
                  </a:lnTo>
                  <a:lnTo>
                    <a:pt x="1107" y="761"/>
                  </a:lnTo>
                  <a:lnTo>
                    <a:pt x="1107" y="758"/>
                  </a:lnTo>
                  <a:lnTo>
                    <a:pt x="1110" y="758"/>
                  </a:lnTo>
                  <a:lnTo>
                    <a:pt x="1110" y="754"/>
                  </a:lnTo>
                  <a:lnTo>
                    <a:pt x="1107" y="739"/>
                  </a:lnTo>
                  <a:lnTo>
                    <a:pt x="1105" y="732"/>
                  </a:lnTo>
                  <a:lnTo>
                    <a:pt x="1103" y="725"/>
                  </a:lnTo>
                  <a:lnTo>
                    <a:pt x="1098" y="718"/>
                  </a:lnTo>
                  <a:lnTo>
                    <a:pt x="1096" y="709"/>
                  </a:lnTo>
                  <a:lnTo>
                    <a:pt x="1093" y="704"/>
                  </a:lnTo>
                  <a:lnTo>
                    <a:pt x="1091" y="699"/>
                  </a:lnTo>
                  <a:lnTo>
                    <a:pt x="1089" y="697"/>
                  </a:lnTo>
                  <a:lnTo>
                    <a:pt x="1086" y="692"/>
                  </a:lnTo>
                  <a:lnTo>
                    <a:pt x="1081" y="687"/>
                  </a:lnTo>
                  <a:lnTo>
                    <a:pt x="1077" y="683"/>
                  </a:lnTo>
                  <a:lnTo>
                    <a:pt x="1084" y="680"/>
                  </a:lnTo>
                  <a:lnTo>
                    <a:pt x="1091" y="678"/>
                  </a:lnTo>
                  <a:lnTo>
                    <a:pt x="1103" y="676"/>
                  </a:lnTo>
                  <a:lnTo>
                    <a:pt x="1112" y="676"/>
                  </a:lnTo>
                  <a:lnTo>
                    <a:pt x="1112" y="669"/>
                  </a:lnTo>
                  <a:lnTo>
                    <a:pt x="1110" y="664"/>
                  </a:lnTo>
                  <a:lnTo>
                    <a:pt x="1105" y="657"/>
                  </a:lnTo>
                  <a:lnTo>
                    <a:pt x="1100" y="652"/>
                  </a:lnTo>
                  <a:lnTo>
                    <a:pt x="1093" y="643"/>
                  </a:lnTo>
                  <a:lnTo>
                    <a:pt x="1081" y="633"/>
                  </a:lnTo>
                  <a:lnTo>
                    <a:pt x="1077" y="628"/>
                  </a:lnTo>
                  <a:lnTo>
                    <a:pt x="1072" y="626"/>
                  </a:lnTo>
                  <a:lnTo>
                    <a:pt x="1067" y="624"/>
                  </a:lnTo>
                  <a:lnTo>
                    <a:pt x="1067" y="621"/>
                  </a:lnTo>
                  <a:lnTo>
                    <a:pt x="1067" y="619"/>
                  </a:lnTo>
                  <a:lnTo>
                    <a:pt x="1067" y="612"/>
                  </a:lnTo>
                  <a:lnTo>
                    <a:pt x="1065" y="607"/>
                  </a:lnTo>
                  <a:lnTo>
                    <a:pt x="1060" y="602"/>
                  </a:lnTo>
                  <a:lnTo>
                    <a:pt x="1055" y="600"/>
                  </a:lnTo>
                  <a:lnTo>
                    <a:pt x="1046" y="593"/>
                  </a:lnTo>
                  <a:lnTo>
                    <a:pt x="1041" y="588"/>
                  </a:lnTo>
                  <a:lnTo>
                    <a:pt x="1039" y="586"/>
                  </a:lnTo>
                  <a:lnTo>
                    <a:pt x="1030" y="579"/>
                  </a:lnTo>
                  <a:lnTo>
                    <a:pt x="1025" y="576"/>
                  </a:lnTo>
                  <a:lnTo>
                    <a:pt x="1020" y="574"/>
                  </a:lnTo>
                  <a:lnTo>
                    <a:pt x="1011" y="567"/>
                  </a:lnTo>
                  <a:lnTo>
                    <a:pt x="1008" y="562"/>
                  </a:lnTo>
                  <a:lnTo>
                    <a:pt x="1006" y="560"/>
                  </a:lnTo>
                  <a:lnTo>
                    <a:pt x="1004" y="555"/>
                  </a:lnTo>
                  <a:lnTo>
                    <a:pt x="1001" y="550"/>
                  </a:lnTo>
                  <a:lnTo>
                    <a:pt x="1001" y="546"/>
                  </a:lnTo>
                  <a:lnTo>
                    <a:pt x="1001" y="543"/>
                  </a:lnTo>
                  <a:lnTo>
                    <a:pt x="1001" y="536"/>
                  </a:lnTo>
                  <a:lnTo>
                    <a:pt x="1001" y="534"/>
                  </a:lnTo>
                  <a:lnTo>
                    <a:pt x="1004" y="532"/>
                  </a:lnTo>
                  <a:lnTo>
                    <a:pt x="1011" y="524"/>
                  </a:lnTo>
                  <a:lnTo>
                    <a:pt x="1018" y="520"/>
                  </a:lnTo>
                  <a:lnTo>
                    <a:pt x="1037" y="508"/>
                  </a:lnTo>
                  <a:lnTo>
                    <a:pt x="1039" y="506"/>
                  </a:lnTo>
                  <a:lnTo>
                    <a:pt x="1041" y="503"/>
                  </a:lnTo>
                  <a:lnTo>
                    <a:pt x="1048" y="498"/>
                  </a:lnTo>
                  <a:lnTo>
                    <a:pt x="1060" y="489"/>
                  </a:lnTo>
                  <a:lnTo>
                    <a:pt x="1072" y="480"/>
                  </a:lnTo>
                  <a:lnTo>
                    <a:pt x="1081" y="470"/>
                  </a:lnTo>
                  <a:lnTo>
                    <a:pt x="1093" y="461"/>
                  </a:lnTo>
                  <a:lnTo>
                    <a:pt x="1096" y="458"/>
                  </a:lnTo>
                  <a:lnTo>
                    <a:pt x="1096" y="456"/>
                  </a:lnTo>
                  <a:lnTo>
                    <a:pt x="1098" y="454"/>
                  </a:lnTo>
                  <a:lnTo>
                    <a:pt x="1098" y="451"/>
                  </a:lnTo>
                  <a:lnTo>
                    <a:pt x="1100" y="449"/>
                  </a:lnTo>
                  <a:lnTo>
                    <a:pt x="1100" y="446"/>
                  </a:lnTo>
                  <a:lnTo>
                    <a:pt x="1100" y="444"/>
                  </a:lnTo>
                  <a:lnTo>
                    <a:pt x="1100" y="439"/>
                  </a:lnTo>
                  <a:lnTo>
                    <a:pt x="1103" y="435"/>
                  </a:lnTo>
                  <a:lnTo>
                    <a:pt x="1103" y="430"/>
                  </a:lnTo>
                  <a:lnTo>
                    <a:pt x="1100" y="423"/>
                  </a:lnTo>
                  <a:lnTo>
                    <a:pt x="1100" y="418"/>
                  </a:lnTo>
                  <a:lnTo>
                    <a:pt x="1098" y="411"/>
                  </a:lnTo>
                  <a:lnTo>
                    <a:pt x="1098" y="409"/>
                  </a:lnTo>
                  <a:lnTo>
                    <a:pt x="1093" y="404"/>
                  </a:lnTo>
                  <a:lnTo>
                    <a:pt x="1091" y="399"/>
                  </a:lnTo>
                  <a:lnTo>
                    <a:pt x="1089" y="397"/>
                  </a:lnTo>
                  <a:lnTo>
                    <a:pt x="1084" y="394"/>
                  </a:lnTo>
                  <a:lnTo>
                    <a:pt x="1079" y="392"/>
                  </a:lnTo>
                  <a:lnTo>
                    <a:pt x="1074" y="387"/>
                  </a:lnTo>
                  <a:lnTo>
                    <a:pt x="1067" y="378"/>
                  </a:lnTo>
                  <a:lnTo>
                    <a:pt x="1065" y="371"/>
                  </a:lnTo>
                  <a:lnTo>
                    <a:pt x="1063" y="366"/>
                  </a:lnTo>
                  <a:lnTo>
                    <a:pt x="1063" y="361"/>
                  </a:lnTo>
                  <a:lnTo>
                    <a:pt x="1063" y="359"/>
                  </a:lnTo>
                  <a:lnTo>
                    <a:pt x="1065" y="354"/>
                  </a:lnTo>
                  <a:lnTo>
                    <a:pt x="1067" y="352"/>
                  </a:lnTo>
                  <a:lnTo>
                    <a:pt x="1072" y="350"/>
                  </a:lnTo>
                  <a:lnTo>
                    <a:pt x="1077" y="347"/>
                  </a:lnTo>
                  <a:lnTo>
                    <a:pt x="1079" y="345"/>
                  </a:lnTo>
                  <a:lnTo>
                    <a:pt x="1081" y="343"/>
                  </a:lnTo>
                  <a:lnTo>
                    <a:pt x="1081" y="343"/>
                  </a:lnTo>
                  <a:lnTo>
                    <a:pt x="1081" y="343"/>
                  </a:lnTo>
                  <a:lnTo>
                    <a:pt x="1081" y="343"/>
                  </a:lnTo>
                  <a:lnTo>
                    <a:pt x="1081" y="343"/>
                  </a:lnTo>
                  <a:lnTo>
                    <a:pt x="1081" y="343"/>
                  </a:lnTo>
                  <a:lnTo>
                    <a:pt x="1084" y="343"/>
                  </a:lnTo>
                  <a:lnTo>
                    <a:pt x="1084" y="340"/>
                  </a:lnTo>
                  <a:lnTo>
                    <a:pt x="1086" y="338"/>
                  </a:lnTo>
                  <a:lnTo>
                    <a:pt x="1098" y="272"/>
                  </a:lnTo>
                  <a:lnTo>
                    <a:pt x="1098" y="272"/>
                  </a:lnTo>
                  <a:lnTo>
                    <a:pt x="1098" y="272"/>
                  </a:lnTo>
                  <a:lnTo>
                    <a:pt x="1100" y="272"/>
                  </a:lnTo>
                  <a:lnTo>
                    <a:pt x="1105" y="274"/>
                  </a:lnTo>
                  <a:lnTo>
                    <a:pt x="1107" y="276"/>
                  </a:lnTo>
                  <a:lnTo>
                    <a:pt x="1112" y="276"/>
                  </a:lnTo>
                  <a:lnTo>
                    <a:pt x="1115" y="276"/>
                  </a:lnTo>
                  <a:lnTo>
                    <a:pt x="1117" y="276"/>
                  </a:lnTo>
                  <a:lnTo>
                    <a:pt x="1119" y="276"/>
                  </a:lnTo>
                  <a:lnTo>
                    <a:pt x="1119" y="274"/>
                  </a:lnTo>
                  <a:lnTo>
                    <a:pt x="1122" y="274"/>
                  </a:lnTo>
                  <a:lnTo>
                    <a:pt x="1122" y="274"/>
                  </a:lnTo>
                  <a:lnTo>
                    <a:pt x="1124" y="272"/>
                  </a:lnTo>
                  <a:lnTo>
                    <a:pt x="1124" y="272"/>
                  </a:lnTo>
                  <a:lnTo>
                    <a:pt x="1124" y="269"/>
                  </a:lnTo>
                  <a:lnTo>
                    <a:pt x="1124" y="269"/>
                  </a:lnTo>
                  <a:lnTo>
                    <a:pt x="1124" y="267"/>
                  </a:lnTo>
                  <a:lnTo>
                    <a:pt x="1126" y="267"/>
                  </a:lnTo>
                  <a:lnTo>
                    <a:pt x="1126" y="267"/>
                  </a:lnTo>
                  <a:lnTo>
                    <a:pt x="1126" y="265"/>
                  </a:lnTo>
                  <a:lnTo>
                    <a:pt x="1126" y="265"/>
                  </a:lnTo>
                  <a:lnTo>
                    <a:pt x="1126" y="265"/>
                  </a:lnTo>
                  <a:lnTo>
                    <a:pt x="1126" y="265"/>
                  </a:lnTo>
                  <a:lnTo>
                    <a:pt x="1129" y="260"/>
                  </a:lnTo>
                  <a:lnTo>
                    <a:pt x="1129" y="255"/>
                  </a:lnTo>
                  <a:lnTo>
                    <a:pt x="1129" y="253"/>
                  </a:lnTo>
                  <a:lnTo>
                    <a:pt x="1124" y="243"/>
                  </a:lnTo>
                  <a:lnTo>
                    <a:pt x="1124" y="234"/>
                  </a:lnTo>
                  <a:lnTo>
                    <a:pt x="1124" y="229"/>
                  </a:lnTo>
                  <a:lnTo>
                    <a:pt x="1124" y="224"/>
                  </a:lnTo>
                  <a:lnTo>
                    <a:pt x="1126" y="215"/>
                  </a:lnTo>
                  <a:lnTo>
                    <a:pt x="1126" y="203"/>
                  </a:lnTo>
                  <a:lnTo>
                    <a:pt x="1126" y="191"/>
                  </a:lnTo>
                  <a:lnTo>
                    <a:pt x="1124" y="187"/>
                  </a:lnTo>
                  <a:lnTo>
                    <a:pt x="1122" y="182"/>
                  </a:lnTo>
                  <a:lnTo>
                    <a:pt x="1119" y="177"/>
                  </a:lnTo>
                  <a:lnTo>
                    <a:pt x="1117" y="175"/>
                  </a:lnTo>
                  <a:lnTo>
                    <a:pt x="1112" y="165"/>
                  </a:lnTo>
                  <a:lnTo>
                    <a:pt x="1110" y="161"/>
                  </a:lnTo>
                  <a:lnTo>
                    <a:pt x="1107" y="158"/>
                  </a:lnTo>
                  <a:lnTo>
                    <a:pt x="1105" y="149"/>
                  </a:lnTo>
                  <a:lnTo>
                    <a:pt x="1105" y="142"/>
                  </a:lnTo>
                  <a:lnTo>
                    <a:pt x="1107" y="132"/>
                  </a:lnTo>
                  <a:lnTo>
                    <a:pt x="1110" y="128"/>
                  </a:lnTo>
                  <a:lnTo>
                    <a:pt x="1112" y="125"/>
                  </a:lnTo>
                  <a:lnTo>
                    <a:pt x="1117" y="116"/>
                  </a:lnTo>
                  <a:lnTo>
                    <a:pt x="1126" y="109"/>
                  </a:lnTo>
                  <a:lnTo>
                    <a:pt x="1129" y="104"/>
                  </a:lnTo>
                  <a:lnTo>
                    <a:pt x="1131" y="102"/>
                  </a:lnTo>
                  <a:lnTo>
                    <a:pt x="1131" y="102"/>
                  </a:lnTo>
                  <a:lnTo>
                    <a:pt x="1138" y="87"/>
                  </a:lnTo>
                  <a:lnTo>
                    <a:pt x="1145" y="73"/>
                  </a:lnTo>
                  <a:lnTo>
                    <a:pt x="1155" y="59"/>
                  </a:lnTo>
                  <a:lnTo>
                    <a:pt x="1167" y="45"/>
                  </a:lnTo>
                  <a:lnTo>
                    <a:pt x="1169" y="40"/>
                  </a:lnTo>
                  <a:lnTo>
                    <a:pt x="1171" y="38"/>
                  </a:lnTo>
                  <a:lnTo>
                    <a:pt x="1171" y="35"/>
                  </a:lnTo>
                  <a:lnTo>
                    <a:pt x="1171" y="35"/>
                  </a:lnTo>
                  <a:lnTo>
                    <a:pt x="1171" y="35"/>
                  </a:lnTo>
                  <a:lnTo>
                    <a:pt x="1171" y="35"/>
                  </a:lnTo>
                  <a:lnTo>
                    <a:pt x="1171" y="33"/>
                  </a:lnTo>
                  <a:lnTo>
                    <a:pt x="1169" y="24"/>
                  </a:lnTo>
                  <a:lnTo>
                    <a:pt x="1167" y="19"/>
                  </a:lnTo>
                  <a:lnTo>
                    <a:pt x="1164" y="14"/>
                  </a:lnTo>
                  <a:lnTo>
                    <a:pt x="1164" y="12"/>
                  </a:lnTo>
                  <a:lnTo>
                    <a:pt x="1159" y="7"/>
                  </a:lnTo>
                  <a:lnTo>
                    <a:pt x="1157" y="5"/>
                  </a:lnTo>
                  <a:lnTo>
                    <a:pt x="1155" y="5"/>
                  </a:lnTo>
                  <a:lnTo>
                    <a:pt x="1148" y="2"/>
                  </a:lnTo>
                  <a:lnTo>
                    <a:pt x="1143" y="0"/>
                  </a:lnTo>
                  <a:lnTo>
                    <a:pt x="1136" y="0"/>
                  </a:lnTo>
                  <a:lnTo>
                    <a:pt x="1133" y="0"/>
                  </a:lnTo>
                  <a:lnTo>
                    <a:pt x="1131" y="0"/>
                  </a:lnTo>
                  <a:lnTo>
                    <a:pt x="1126" y="2"/>
                  </a:lnTo>
                  <a:lnTo>
                    <a:pt x="1117" y="2"/>
                  </a:lnTo>
                  <a:lnTo>
                    <a:pt x="1107" y="5"/>
                  </a:lnTo>
                  <a:lnTo>
                    <a:pt x="1098" y="7"/>
                  </a:lnTo>
                  <a:lnTo>
                    <a:pt x="1091" y="9"/>
                  </a:lnTo>
                  <a:lnTo>
                    <a:pt x="1084" y="12"/>
                  </a:lnTo>
                  <a:lnTo>
                    <a:pt x="1079" y="17"/>
                  </a:lnTo>
                  <a:lnTo>
                    <a:pt x="1072" y="17"/>
                  </a:lnTo>
                  <a:lnTo>
                    <a:pt x="1065" y="19"/>
                  </a:lnTo>
                  <a:lnTo>
                    <a:pt x="1058" y="21"/>
                  </a:lnTo>
                  <a:lnTo>
                    <a:pt x="1051" y="21"/>
                  </a:lnTo>
                  <a:lnTo>
                    <a:pt x="1044" y="21"/>
                  </a:lnTo>
                  <a:lnTo>
                    <a:pt x="1037" y="21"/>
                  </a:lnTo>
                  <a:lnTo>
                    <a:pt x="1032" y="21"/>
                  </a:lnTo>
                  <a:lnTo>
                    <a:pt x="1027" y="21"/>
                  </a:lnTo>
                  <a:lnTo>
                    <a:pt x="1013" y="26"/>
                  </a:lnTo>
                  <a:lnTo>
                    <a:pt x="996" y="28"/>
                  </a:lnTo>
                  <a:lnTo>
                    <a:pt x="980" y="33"/>
                  </a:lnTo>
                  <a:lnTo>
                    <a:pt x="963" y="35"/>
                  </a:lnTo>
                  <a:lnTo>
                    <a:pt x="947" y="35"/>
                  </a:lnTo>
                  <a:lnTo>
                    <a:pt x="937" y="35"/>
                  </a:lnTo>
                  <a:lnTo>
                    <a:pt x="930" y="38"/>
                  </a:lnTo>
                  <a:lnTo>
                    <a:pt x="911" y="38"/>
                  </a:lnTo>
                  <a:lnTo>
                    <a:pt x="895" y="38"/>
                  </a:lnTo>
                  <a:lnTo>
                    <a:pt x="864" y="40"/>
                  </a:lnTo>
                  <a:lnTo>
                    <a:pt x="833" y="40"/>
                  </a:lnTo>
                  <a:lnTo>
                    <a:pt x="824" y="43"/>
                  </a:lnTo>
                  <a:lnTo>
                    <a:pt x="815" y="45"/>
                  </a:lnTo>
                  <a:lnTo>
                    <a:pt x="796" y="50"/>
                  </a:lnTo>
                  <a:lnTo>
                    <a:pt x="791" y="52"/>
                  </a:lnTo>
                  <a:lnTo>
                    <a:pt x="784" y="54"/>
                  </a:lnTo>
                  <a:lnTo>
                    <a:pt x="784" y="54"/>
                  </a:lnTo>
                  <a:close/>
                </a:path>
              </a:pathLst>
            </a:custGeom>
            <a:solidFill>
              <a:schemeClr val="tx2"/>
            </a:solidFill>
            <a:ln w="9525">
              <a:noFill/>
              <a:round/>
              <a:headEnd/>
              <a:tailEnd/>
            </a:ln>
          </p:spPr>
          <p:txBody>
            <a:bodyPr/>
            <a:lstStyle/>
            <a:p>
              <a:pPr>
                <a:defRPr/>
              </a:pPr>
              <a:endParaRPr lang="en-GB">
                <a:solidFill>
                  <a:srgbClr val="004E69"/>
                </a:solidFill>
              </a:endParaRPr>
            </a:p>
          </p:txBody>
        </p:sp>
        <p:sp>
          <p:nvSpPr>
            <p:cNvPr id="14" name="Freeform 148"/>
            <p:cNvSpPr>
              <a:spLocks/>
            </p:cNvSpPr>
            <p:nvPr/>
          </p:nvSpPr>
          <p:spPr bwMode="auto">
            <a:xfrm>
              <a:off x="2801654" y="1188056"/>
              <a:ext cx="1652598" cy="1540647"/>
            </a:xfrm>
            <a:custGeom>
              <a:avLst/>
              <a:gdLst/>
              <a:ahLst/>
              <a:cxnLst>
                <a:cxn ang="0">
                  <a:pos x="225" y="76"/>
                </a:cxn>
                <a:cxn ang="0">
                  <a:pos x="128" y="38"/>
                </a:cxn>
                <a:cxn ang="0">
                  <a:pos x="121" y="59"/>
                </a:cxn>
                <a:cxn ang="0">
                  <a:pos x="80" y="128"/>
                </a:cxn>
                <a:cxn ang="0">
                  <a:pos x="66" y="163"/>
                </a:cxn>
                <a:cxn ang="0">
                  <a:pos x="99" y="231"/>
                </a:cxn>
                <a:cxn ang="0">
                  <a:pos x="10" y="309"/>
                </a:cxn>
                <a:cxn ang="0">
                  <a:pos x="40" y="373"/>
                </a:cxn>
                <a:cxn ang="0">
                  <a:pos x="109" y="449"/>
                </a:cxn>
                <a:cxn ang="0">
                  <a:pos x="104" y="517"/>
                </a:cxn>
                <a:cxn ang="0">
                  <a:pos x="69" y="569"/>
                </a:cxn>
                <a:cxn ang="0">
                  <a:pos x="62" y="626"/>
                </a:cxn>
                <a:cxn ang="0">
                  <a:pos x="85" y="695"/>
                </a:cxn>
                <a:cxn ang="0">
                  <a:pos x="69" y="810"/>
                </a:cxn>
                <a:cxn ang="0">
                  <a:pos x="99" y="905"/>
                </a:cxn>
                <a:cxn ang="0">
                  <a:pos x="102" y="966"/>
                </a:cxn>
                <a:cxn ang="0">
                  <a:pos x="50" y="1009"/>
                </a:cxn>
                <a:cxn ang="0">
                  <a:pos x="66" y="1042"/>
                </a:cxn>
                <a:cxn ang="0">
                  <a:pos x="106" y="1087"/>
                </a:cxn>
                <a:cxn ang="0">
                  <a:pos x="189" y="1113"/>
                </a:cxn>
                <a:cxn ang="0">
                  <a:pos x="241" y="1127"/>
                </a:cxn>
                <a:cxn ang="0">
                  <a:pos x="324" y="1046"/>
                </a:cxn>
                <a:cxn ang="0">
                  <a:pos x="371" y="1063"/>
                </a:cxn>
                <a:cxn ang="0">
                  <a:pos x="404" y="1120"/>
                </a:cxn>
                <a:cxn ang="0">
                  <a:pos x="465" y="1139"/>
                </a:cxn>
                <a:cxn ang="0">
                  <a:pos x="539" y="1176"/>
                </a:cxn>
                <a:cxn ang="0">
                  <a:pos x="600" y="1200"/>
                </a:cxn>
                <a:cxn ang="0">
                  <a:pos x="610" y="1174"/>
                </a:cxn>
                <a:cxn ang="0">
                  <a:pos x="659" y="1127"/>
                </a:cxn>
                <a:cxn ang="0">
                  <a:pos x="711" y="1127"/>
                </a:cxn>
                <a:cxn ang="0">
                  <a:pos x="777" y="1098"/>
                </a:cxn>
                <a:cxn ang="0">
                  <a:pos x="763" y="1009"/>
                </a:cxn>
                <a:cxn ang="0">
                  <a:pos x="806" y="976"/>
                </a:cxn>
                <a:cxn ang="0">
                  <a:pos x="834" y="926"/>
                </a:cxn>
                <a:cxn ang="0">
                  <a:pos x="850" y="891"/>
                </a:cxn>
                <a:cxn ang="0">
                  <a:pos x="855" y="853"/>
                </a:cxn>
                <a:cxn ang="0">
                  <a:pos x="905" y="865"/>
                </a:cxn>
                <a:cxn ang="0">
                  <a:pos x="940" y="839"/>
                </a:cxn>
                <a:cxn ang="0">
                  <a:pos x="950" y="744"/>
                </a:cxn>
                <a:cxn ang="0">
                  <a:pos x="997" y="761"/>
                </a:cxn>
                <a:cxn ang="0">
                  <a:pos x="1039" y="744"/>
                </a:cxn>
                <a:cxn ang="0">
                  <a:pos x="1056" y="692"/>
                </a:cxn>
                <a:cxn ang="0">
                  <a:pos x="1037" y="626"/>
                </a:cxn>
                <a:cxn ang="0">
                  <a:pos x="1044" y="498"/>
                </a:cxn>
                <a:cxn ang="0">
                  <a:pos x="1162" y="489"/>
                </a:cxn>
                <a:cxn ang="0">
                  <a:pos x="1198" y="489"/>
                </a:cxn>
                <a:cxn ang="0">
                  <a:pos x="1257" y="428"/>
                </a:cxn>
                <a:cxn ang="0">
                  <a:pos x="1261" y="409"/>
                </a:cxn>
                <a:cxn ang="0">
                  <a:pos x="1240" y="317"/>
                </a:cxn>
                <a:cxn ang="0">
                  <a:pos x="1240" y="210"/>
                </a:cxn>
                <a:cxn ang="0">
                  <a:pos x="1292" y="151"/>
                </a:cxn>
                <a:cxn ang="0">
                  <a:pos x="1271" y="40"/>
                </a:cxn>
                <a:cxn ang="0">
                  <a:pos x="1205" y="14"/>
                </a:cxn>
                <a:cxn ang="0">
                  <a:pos x="1037" y="154"/>
                </a:cxn>
                <a:cxn ang="0">
                  <a:pos x="895" y="184"/>
                </a:cxn>
                <a:cxn ang="0">
                  <a:pos x="810" y="234"/>
                </a:cxn>
                <a:cxn ang="0">
                  <a:pos x="761" y="255"/>
                </a:cxn>
                <a:cxn ang="0">
                  <a:pos x="709" y="227"/>
                </a:cxn>
                <a:cxn ang="0">
                  <a:pos x="602" y="229"/>
                </a:cxn>
                <a:cxn ang="0">
                  <a:pos x="579" y="73"/>
                </a:cxn>
                <a:cxn ang="0">
                  <a:pos x="475" y="26"/>
                </a:cxn>
              </a:cxnLst>
              <a:rect l="0" t="0" r="r" b="b"/>
              <a:pathLst>
                <a:path w="1295" h="1207">
                  <a:moveTo>
                    <a:pt x="293" y="9"/>
                  </a:moveTo>
                  <a:lnTo>
                    <a:pt x="284" y="16"/>
                  </a:lnTo>
                  <a:lnTo>
                    <a:pt x="281" y="21"/>
                  </a:lnTo>
                  <a:lnTo>
                    <a:pt x="281" y="26"/>
                  </a:lnTo>
                  <a:lnTo>
                    <a:pt x="288" y="68"/>
                  </a:lnTo>
                  <a:lnTo>
                    <a:pt x="288" y="73"/>
                  </a:lnTo>
                  <a:lnTo>
                    <a:pt x="288" y="78"/>
                  </a:lnTo>
                  <a:lnTo>
                    <a:pt x="288" y="80"/>
                  </a:lnTo>
                  <a:lnTo>
                    <a:pt x="286" y="85"/>
                  </a:lnTo>
                  <a:lnTo>
                    <a:pt x="272" y="78"/>
                  </a:lnTo>
                  <a:lnTo>
                    <a:pt x="265" y="78"/>
                  </a:lnTo>
                  <a:lnTo>
                    <a:pt x="255" y="76"/>
                  </a:lnTo>
                  <a:lnTo>
                    <a:pt x="241" y="76"/>
                  </a:lnTo>
                  <a:lnTo>
                    <a:pt x="232" y="76"/>
                  </a:lnTo>
                  <a:lnTo>
                    <a:pt x="225" y="76"/>
                  </a:lnTo>
                  <a:lnTo>
                    <a:pt x="215" y="76"/>
                  </a:lnTo>
                  <a:lnTo>
                    <a:pt x="206" y="78"/>
                  </a:lnTo>
                  <a:lnTo>
                    <a:pt x="199" y="76"/>
                  </a:lnTo>
                  <a:lnTo>
                    <a:pt x="191" y="76"/>
                  </a:lnTo>
                  <a:lnTo>
                    <a:pt x="184" y="76"/>
                  </a:lnTo>
                  <a:lnTo>
                    <a:pt x="177" y="73"/>
                  </a:lnTo>
                  <a:lnTo>
                    <a:pt x="173" y="71"/>
                  </a:lnTo>
                  <a:lnTo>
                    <a:pt x="168" y="71"/>
                  </a:lnTo>
                  <a:lnTo>
                    <a:pt x="156" y="64"/>
                  </a:lnTo>
                  <a:lnTo>
                    <a:pt x="149" y="59"/>
                  </a:lnTo>
                  <a:lnTo>
                    <a:pt x="142" y="54"/>
                  </a:lnTo>
                  <a:lnTo>
                    <a:pt x="140" y="52"/>
                  </a:lnTo>
                  <a:lnTo>
                    <a:pt x="137" y="50"/>
                  </a:lnTo>
                  <a:lnTo>
                    <a:pt x="132" y="45"/>
                  </a:lnTo>
                  <a:lnTo>
                    <a:pt x="128" y="38"/>
                  </a:lnTo>
                  <a:lnTo>
                    <a:pt x="128" y="40"/>
                  </a:lnTo>
                  <a:lnTo>
                    <a:pt x="128" y="45"/>
                  </a:lnTo>
                  <a:lnTo>
                    <a:pt x="125" y="50"/>
                  </a:lnTo>
                  <a:lnTo>
                    <a:pt x="125" y="50"/>
                  </a:lnTo>
                  <a:lnTo>
                    <a:pt x="125" y="50"/>
                  </a:lnTo>
                  <a:lnTo>
                    <a:pt x="125" y="50"/>
                  </a:lnTo>
                  <a:lnTo>
                    <a:pt x="125" y="52"/>
                  </a:lnTo>
                  <a:lnTo>
                    <a:pt x="125" y="52"/>
                  </a:lnTo>
                  <a:lnTo>
                    <a:pt x="123" y="52"/>
                  </a:lnTo>
                  <a:lnTo>
                    <a:pt x="123" y="54"/>
                  </a:lnTo>
                  <a:lnTo>
                    <a:pt x="123" y="54"/>
                  </a:lnTo>
                  <a:lnTo>
                    <a:pt x="123" y="57"/>
                  </a:lnTo>
                  <a:lnTo>
                    <a:pt x="123" y="57"/>
                  </a:lnTo>
                  <a:lnTo>
                    <a:pt x="121" y="59"/>
                  </a:lnTo>
                  <a:lnTo>
                    <a:pt x="121" y="59"/>
                  </a:lnTo>
                  <a:lnTo>
                    <a:pt x="118" y="59"/>
                  </a:lnTo>
                  <a:lnTo>
                    <a:pt x="118" y="61"/>
                  </a:lnTo>
                  <a:lnTo>
                    <a:pt x="116" y="61"/>
                  </a:lnTo>
                  <a:lnTo>
                    <a:pt x="114" y="61"/>
                  </a:lnTo>
                  <a:lnTo>
                    <a:pt x="111" y="61"/>
                  </a:lnTo>
                  <a:lnTo>
                    <a:pt x="106" y="61"/>
                  </a:lnTo>
                  <a:lnTo>
                    <a:pt x="104" y="59"/>
                  </a:lnTo>
                  <a:lnTo>
                    <a:pt x="99" y="57"/>
                  </a:lnTo>
                  <a:lnTo>
                    <a:pt x="97" y="57"/>
                  </a:lnTo>
                  <a:lnTo>
                    <a:pt x="97" y="57"/>
                  </a:lnTo>
                  <a:lnTo>
                    <a:pt x="97" y="57"/>
                  </a:lnTo>
                  <a:lnTo>
                    <a:pt x="85" y="123"/>
                  </a:lnTo>
                  <a:lnTo>
                    <a:pt x="83" y="125"/>
                  </a:lnTo>
                  <a:lnTo>
                    <a:pt x="83" y="128"/>
                  </a:lnTo>
                  <a:lnTo>
                    <a:pt x="80" y="128"/>
                  </a:lnTo>
                  <a:lnTo>
                    <a:pt x="80" y="128"/>
                  </a:lnTo>
                  <a:lnTo>
                    <a:pt x="80" y="128"/>
                  </a:lnTo>
                  <a:lnTo>
                    <a:pt x="80" y="128"/>
                  </a:lnTo>
                  <a:lnTo>
                    <a:pt x="80" y="128"/>
                  </a:lnTo>
                  <a:lnTo>
                    <a:pt x="80" y="128"/>
                  </a:lnTo>
                  <a:lnTo>
                    <a:pt x="78" y="130"/>
                  </a:lnTo>
                  <a:lnTo>
                    <a:pt x="76" y="132"/>
                  </a:lnTo>
                  <a:lnTo>
                    <a:pt x="71" y="135"/>
                  </a:lnTo>
                  <a:lnTo>
                    <a:pt x="66" y="137"/>
                  </a:lnTo>
                  <a:lnTo>
                    <a:pt x="64" y="139"/>
                  </a:lnTo>
                  <a:lnTo>
                    <a:pt x="62" y="144"/>
                  </a:lnTo>
                  <a:lnTo>
                    <a:pt x="62" y="146"/>
                  </a:lnTo>
                  <a:lnTo>
                    <a:pt x="62" y="151"/>
                  </a:lnTo>
                  <a:lnTo>
                    <a:pt x="64" y="156"/>
                  </a:lnTo>
                  <a:lnTo>
                    <a:pt x="66" y="163"/>
                  </a:lnTo>
                  <a:lnTo>
                    <a:pt x="73" y="172"/>
                  </a:lnTo>
                  <a:lnTo>
                    <a:pt x="78" y="177"/>
                  </a:lnTo>
                  <a:lnTo>
                    <a:pt x="83" y="179"/>
                  </a:lnTo>
                  <a:lnTo>
                    <a:pt x="88" y="182"/>
                  </a:lnTo>
                  <a:lnTo>
                    <a:pt x="90" y="184"/>
                  </a:lnTo>
                  <a:lnTo>
                    <a:pt x="92" y="189"/>
                  </a:lnTo>
                  <a:lnTo>
                    <a:pt x="97" y="194"/>
                  </a:lnTo>
                  <a:lnTo>
                    <a:pt x="97" y="196"/>
                  </a:lnTo>
                  <a:lnTo>
                    <a:pt x="99" y="203"/>
                  </a:lnTo>
                  <a:lnTo>
                    <a:pt x="99" y="208"/>
                  </a:lnTo>
                  <a:lnTo>
                    <a:pt x="102" y="215"/>
                  </a:lnTo>
                  <a:lnTo>
                    <a:pt x="102" y="220"/>
                  </a:lnTo>
                  <a:lnTo>
                    <a:pt x="99" y="224"/>
                  </a:lnTo>
                  <a:lnTo>
                    <a:pt x="99" y="229"/>
                  </a:lnTo>
                  <a:lnTo>
                    <a:pt x="99" y="231"/>
                  </a:lnTo>
                  <a:lnTo>
                    <a:pt x="99" y="234"/>
                  </a:lnTo>
                  <a:lnTo>
                    <a:pt x="97" y="236"/>
                  </a:lnTo>
                  <a:lnTo>
                    <a:pt x="97" y="239"/>
                  </a:lnTo>
                  <a:lnTo>
                    <a:pt x="95" y="241"/>
                  </a:lnTo>
                  <a:lnTo>
                    <a:pt x="95" y="243"/>
                  </a:lnTo>
                  <a:lnTo>
                    <a:pt x="92" y="246"/>
                  </a:lnTo>
                  <a:lnTo>
                    <a:pt x="80" y="255"/>
                  </a:lnTo>
                  <a:lnTo>
                    <a:pt x="71" y="265"/>
                  </a:lnTo>
                  <a:lnTo>
                    <a:pt x="59" y="274"/>
                  </a:lnTo>
                  <a:lnTo>
                    <a:pt x="47" y="283"/>
                  </a:lnTo>
                  <a:lnTo>
                    <a:pt x="40" y="288"/>
                  </a:lnTo>
                  <a:lnTo>
                    <a:pt x="38" y="291"/>
                  </a:lnTo>
                  <a:lnTo>
                    <a:pt x="36" y="293"/>
                  </a:lnTo>
                  <a:lnTo>
                    <a:pt x="17" y="305"/>
                  </a:lnTo>
                  <a:lnTo>
                    <a:pt x="10" y="309"/>
                  </a:lnTo>
                  <a:lnTo>
                    <a:pt x="3" y="317"/>
                  </a:lnTo>
                  <a:lnTo>
                    <a:pt x="0" y="319"/>
                  </a:lnTo>
                  <a:lnTo>
                    <a:pt x="0" y="321"/>
                  </a:lnTo>
                  <a:lnTo>
                    <a:pt x="0" y="328"/>
                  </a:lnTo>
                  <a:lnTo>
                    <a:pt x="0" y="331"/>
                  </a:lnTo>
                  <a:lnTo>
                    <a:pt x="0" y="335"/>
                  </a:lnTo>
                  <a:lnTo>
                    <a:pt x="3" y="340"/>
                  </a:lnTo>
                  <a:lnTo>
                    <a:pt x="5" y="345"/>
                  </a:lnTo>
                  <a:lnTo>
                    <a:pt x="7" y="347"/>
                  </a:lnTo>
                  <a:lnTo>
                    <a:pt x="10" y="352"/>
                  </a:lnTo>
                  <a:lnTo>
                    <a:pt x="19" y="359"/>
                  </a:lnTo>
                  <a:lnTo>
                    <a:pt x="24" y="361"/>
                  </a:lnTo>
                  <a:lnTo>
                    <a:pt x="29" y="364"/>
                  </a:lnTo>
                  <a:lnTo>
                    <a:pt x="38" y="371"/>
                  </a:lnTo>
                  <a:lnTo>
                    <a:pt x="40" y="373"/>
                  </a:lnTo>
                  <a:lnTo>
                    <a:pt x="45" y="378"/>
                  </a:lnTo>
                  <a:lnTo>
                    <a:pt x="54" y="385"/>
                  </a:lnTo>
                  <a:lnTo>
                    <a:pt x="59" y="387"/>
                  </a:lnTo>
                  <a:lnTo>
                    <a:pt x="64" y="392"/>
                  </a:lnTo>
                  <a:lnTo>
                    <a:pt x="66" y="397"/>
                  </a:lnTo>
                  <a:lnTo>
                    <a:pt x="66" y="404"/>
                  </a:lnTo>
                  <a:lnTo>
                    <a:pt x="66" y="406"/>
                  </a:lnTo>
                  <a:lnTo>
                    <a:pt x="66" y="409"/>
                  </a:lnTo>
                  <a:lnTo>
                    <a:pt x="71" y="411"/>
                  </a:lnTo>
                  <a:lnTo>
                    <a:pt x="76" y="413"/>
                  </a:lnTo>
                  <a:lnTo>
                    <a:pt x="80" y="418"/>
                  </a:lnTo>
                  <a:lnTo>
                    <a:pt x="92" y="428"/>
                  </a:lnTo>
                  <a:lnTo>
                    <a:pt x="99" y="437"/>
                  </a:lnTo>
                  <a:lnTo>
                    <a:pt x="104" y="442"/>
                  </a:lnTo>
                  <a:lnTo>
                    <a:pt x="109" y="449"/>
                  </a:lnTo>
                  <a:lnTo>
                    <a:pt x="111" y="454"/>
                  </a:lnTo>
                  <a:lnTo>
                    <a:pt x="111" y="461"/>
                  </a:lnTo>
                  <a:lnTo>
                    <a:pt x="102" y="461"/>
                  </a:lnTo>
                  <a:lnTo>
                    <a:pt x="90" y="463"/>
                  </a:lnTo>
                  <a:lnTo>
                    <a:pt x="83" y="465"/>
                  </a:lnTo>
                  <a:lnTo>
                    <a:pt x="76" y="468"/>
                  </a:lnTo>
                  <a:lnTo>
                    <a:pt x="80" y="472"/>
                  </a:lnTo>
                  <a:lnTo>
                    <a:pt x="85" y="477"/>
                  </a:lnTo>
                  <a:lnTo>
                    <a:pt x="88" y="482"/>
                  </a:lnTo>
                  <a:lnTo>
                    <a:pt x="90" y="484"/>
                  </a:lnTo>
                  <a:lnTo>
                    <a:pt x="92" y="489"/>
                  </a:lnTo>
                  <a:lnTo>
                    <a:pt x="95" y="494"/>
                  </a:lnTo>
                  <a:lnTo>
                    <a:pt x="97" y="503"/>
                  </a:lnTo>
                  <a:lnTo>
                    <a:pt x="102" y="510"/>
                  </a:lnTo>
                  <a:lnTo>
                    <a:pt x="104" y="517"/>
                  </a:lnTo>
                  <a:lnTo>
                    <a:pt x="106" y="524"/>
                  </a:lnTo>
                  <a:lnTo>
                    <a:pt x="109" y="539"/>
                  </a:lnTo>
                  <a:lnTo>
                    <a:pt x="109" y="543"/>
                  </a:lnTo>
                  <a:lnTo>
                    <a:pt x="106" y="543"/>
                  </a:lnTo>
                  <a:lnTo>
                    <a:pt x="106" y="546"/>
                  </a:lnTo>
                  <a:lnTo>
                    <a:pt x="104" y="546"/>
                  </a:lnTo>
                  <a:lnTo>
                    <a:pt x="102" y="548"/>
                  </a:lnTo>
                  <a:lnTo>
                    <a:pt x="99" y="548"/>
                  </a:lnTo>
                  <a:lnTo>
                    <a:pt x="97" y="550"/>
                  </a:lnTo>
                  <a:lnTo>
                    <a:pt x="90" y="553"/>
                  </a:lnTo>
                  <a:lnTo>
                    <a:pt x="85" y="555"/>
                  </a:lnTo>
                  <a:lnTo>
                    <a:pt x="78" y="560"/>
                  </a:lnTo>
                  <a:lnTo>
                    <a:pt x="73" y="562"/>
                  </a:lnTo>
                  <a:lnTo>
                    <a:pt x="71" y="567"/>
                  </a:lnTo>
                  <a:lnTo>
                    <a:pt x="69" y="569"/>
                  </a:lnTo>
                  <a:lnTo>
                    <a:pt x="69" y="574"/>
                  </a:lnTo>
                  <a:lnTo>
                    <a:pt x="66" y="581"/>
                  </a:lnTo>
                  <a:lnTo>
                    <a:pt x="71" y="588"/>
                  </a:lnTo>
                  <a:lnTo>
                    <a:pt x="71" y="588"/>
                  </a:lnTo>
                  <a:lnTo>
                    <a:pt x="71" y="588"/>
                  </a:lnTo>
                  <a:lnTo>
                    <a:pt x="71" y="591"/>
                  </a:lnTo>
                  <a:lnTo>
                    <a:pt x="73" y="595"/>
                  </a:lnTo>
                  <a:lnTo>
                    <a:pt x="76" y="600"/>
                  </a:lnTo>
                  <a:lnTo>
                    <a:pt x="76" y="605"/>
                  </a:lnTo>
                  <a:lnTo>
                    <a:pt x="76" y="605"/>
                  </a:lnTo>
                  <a:lnTo>
                    <a:pt x="76" y="607"/>
                  </a:lnTo>
                  <a:lnTo>
                    <a:pt x="76" y="612"/>
                  </a:lnTo>
                  <a:lnTo>
                    <a:pt x="71" y="617"/>
                  </a:lnTo>
                  <a:lnTo>
                    <a:pt x="69" y="621"/>
                  </a:lnTo>
                  <a:lnTo>
                    <a:pt x="62" y="626"/>
                  </a:lnTo>
                  <a:lnTo>
                    <a:pt x="59" y="628"/>
                  </a:lnTo>
                  <a:lnTo>
                    <a:pt x="54" y="628"/>
                  </a:lnTo>
                  <a:lnTo>
                    <a:pt x="59" y="638"/>
                  </a:lnTo>
                  <a:lnTo>
                    <a:pt x="66" y="645"/>
                  </a:lnTo>
                  <a:lnTo>
                    <a:pt x="69" y="647"/>
                  </a:lnTo>
                  <a:lnTo>
                    <a:pt x="73" y="650"/>
                  </a:lnTo>
                  <a:lnTo>
                    <a:pt x="78" y="650"/>
                  </a:lnTo>
                  <a:lnTo>
                    <a:pt x="83" y="652"/>
                  </a:lnTo>
                  <a:lnTo>
                    <a:pt x="85" y="652"/>
                  </a:lnTo>
                  <a:lnTo>
                    <a:pt x="90" y="654"/>
                  </a:lnTo>
                  <a:lnTo>
                    <a:pt x="97" y="659"/>
                  </a:lnTo>
                  <a:lnTo>
                    <a:pt x="104" y="664"/>
                  </a:lnTo>
                  <a:lnTo>
                    <a:pt x="97" y="673"/>
                  </a:lnTo>
                  <a:lnTo>
                    <a:pt x="92" y="683"/>
                  </a:lnTo>
                  <a:lnTo>
                    <a:pt x="85" y="695"/>
                  </a:lnTo>
                  <a:lnTo>
                    <a:pt x="80" y="704"/>
                  </a:lnTo>
                  <a:lnTo>
                    <a:pt x="76" y="716"/>
                  </a:lnTo>
                  <a:lnTo>
                    <a:pt x="73" y="728"/>
                  </a:lnTo>
                  <a:lnTo>
                    <a:pt x="69" y="742"/>
                  </a:lnTo>
                  <a:lnTo>
                    <a:pt x="66" y="754"/>
                  </a:lnTo>
                  <a:lnTo>
                    <a:pt x="66" y="761"/>
                  </a:lnTo>
                  <a:lnTo>
                    <a:pt x="66" y="770"/>
                  </a:lnTo>
                  <a:lnTo>
                    <a:pt x="66" y="784"/>
                  </a:lnTo>
                  <a:lnTo>
                    <a:pt x="66" y="787"/>
                  </a:lnTo>
                  <a:lnTo>
                    <a:pt x="66" y="787"/>
                  </a:lnTo>
                  <a:lnTo>
                    <a:pt x="66" y="787"/>
                  </a:lnTo>
                  <a:lnTo>
                    <a:pt x="69" y="789"/>
                  </a:lnTo>
                  <a:lnTo>
                    <a:pt x="69" y="794"/>
                  </a:lnTo>
                  <a:lnTo>
                    <a:pt x="69" y="801"/>
                  </a:lnTo>
                  <a:lnTo>
                    <a:pt x="69" y="810"/>
                  </a:lnTo>
                  <a:lnTo>
                    <a:pt x="69" y="820"/>
                  </a:lnTo>
                  <a:lnTo>
                    <a:pt x="71" y="822"/>
                  </a:lnTo>
                  <a:lnTo>
                    <a:pt x="73" y="824"/>
                  </a:lnTo>
                  <a:lnTo>
                    <a:pt x="76" y="827"/>
                  </a:lnTo>
                  <a:lnTo>
                    <a:pt x="83" y="832"/>
                  </a:lnTo>
                  <a:lnTo>
                    <a:pt x="90" y="839"/>
                  </a:lnTo>
                  <a:lnTo>
                    <a:pt x="97" y="846"/>
                  </a:lnTo>
                  <a:lnTo>
                    <a:pt x="102" y="853"/>
                  </a:lnTo>
                  <a:lnTo>
                    <a:pt x="104" y="862"/>
                  </a:lnTo>
                  <a:lnTo>
                    <a:pt x="106" y="872"/>
                  </a:lnTo>
                  <a:lnTo>
                    <a:pt x="106" y="883"/>
                  </a:lnTo>
                  <a:lnTo>
                    <a:pt x="104" y="895"/>
                  </a:lnTo>
                  <a:lnTo>
                    <a:pt x="104" y="900"/>
                  </a:lnTo>
                  <a:lnTo>
                    <a:pt x="102" y="900"/>
                  </a:lnTo>
                  <a:lnTo>
                    <a:pt x="99" y="905"/>
                  </a:lnTo>
                  <a:lnTo>
                    <a:pt x="92" y="909"/>
                  </a:lnTo>
                  <a:lnTo>
                    <a:pt x="90" y="912"/>
                  </a:lnTo>
                  <a:lnTo>
                    <a:pt x="88" y="917"/>
                  </a:lnTo>
                  <a:lnTo>
                    <a:pt x="83" y="921"/>
                  </a:lnTo>
                  <a:lnTo>
                    <a:pt x="83" y="926"/>
                  </a:lnTo>
                  <a:lnTo>
                    <a:pt x="80" y="931"/>
                  </a:lnTo>
                  <a:lnTo>
                    <a:pt x="83" y="938"/>
                  </a:lnTo>
                  <a:lnTo>
                    <a:pt x="85" y="940"/>
                  </a:lnTo>
                  <a:lnTo>
                    <a:pt x="90" y="945"/>
                  </a:lnTo>
                  <a:lnTo>
                    <a:pt x="95" y="950"/>
                  </a:lnTo>
                  <a:lnTo>
                    <a:pt x="97" y="952"/>
                  </a:lnTo>
                  <a:lnTo>
                    <a:pt x="99" y="957"/>
                  </a:lnTo>
                  <a:lnTo>
                    <a:pt x="102" y="961"/>
                  </a:lnTo>
                  <a:lnTo>
                    <a:pt x="104" y="966"/>
                  </a:lnTo>
                  <a:lnTo>
                    <a:pt x="102" y="966"/>
                  </a:lnTo>
                  <a:lnTo>
                    <a:pt x="102" y="969"/>
                  </a:lnTo>
                  <a:lnTo>
                    <a:pt x="102" y="973"/>
                  </a:lnTo>
                  <a:lnTo>
                    <a:pt x="97" y="978"/>
                  </a:lnTo>
                  <a:lnTo>
                    <a:pt x="92" y="983"/>
                  </a:lnTo>
                  <a:lnTo>
                    <a:pt x="88" y="987"/>
                  </a:lnTo>
                  <a:lnTo>
                    <a:pt x="83" y="992"/>
                  </a:lnTo>
                  <a:lnTo>
                    <a:pt x="78" y="995"/>
                  </a:lnTo>
                  <a:lnTo>
                    <a:pt x="76" y="997"/>
                  </a:lnTo>
                  <a:lnTo>
                    <a:pt x="76" y="999"/>
                  </a:lnTo>
                  <a:lnTo>
                    <a:pt x="71" y="1002"/>
                  </a:lnTo>
                  <a:lnTo>
                    <a:pt x="69" y="1004"/>
                  </a:lnTo>
                  <a:lnTo>
                    <a:pt x="64" y="1006"/>
                  </a:lnTo>
                  <a:lnTo>
                    <a:pt x="62" y="1006"/>
                  </a:lnTo>
                  <a:lnTo>
                    <a:pt x="54" y="1009"/>
                  </a:lnTo>
                  <a:lnTo>
                    <a:pt x="50" y="1009"/>
                  </a:lnTo>
                  <a:lnTo>
                    <a:pt x="45" y="1011"/>
                  </a:lnTo>
                  <a:lnTo>
                    <a:pt x="40" y="1013"/>
                  </a:lnTo>
                  <a:lnTo>
                    <a:pt x="38" y="1018"/>
                  </a:lnTo>
                  <a:lnTo>
                    <a:pt x="33" y="1021"/>
                  </a:lnTo>
                  <a:lnTo>
                    <a:pt x="33" y="1021"/>
                  </a:lnTo>
                  <a:lnTo>
                    <a:pt x="33" y="1021"/>
                  </a:lnTo>
                  <a:lnTo>
                    <a:pt x="33" y="1021"/>
                  </a:lnTo>
                  <a:lnTo>
                    <a:pt x="31" y="1023"/>
                  </a:lnTo>
                  <a:lnTo>
                    <a:pt x="29" y="1025"/>
                  </a:lnTo>
                  <a:lnTo>
                    <a:pt x="29" y="1025"/>
                  </a:lnTo>
                  <a:lnTo>
                    <a:pt x="36" y="1032"/>
                  </a:lnTo>
                  <a:lnTo>
                    <a:pt x="43" y="1037"/>
                  </a:lnTo>
                  <a:lnTo>
                    <a:pt x="50" y="1039"/>
                  </a:lnTo>
                  <a:lnTo>
                    <a:pt x="57" y="1042"/>
                  </a:lnTo>
                  <a:lnTo>
                    <a:pt x="66" y="1042"/>
                  </a:lnTo>
                  <a:lnTo>
                    <a:pt x="73" y="1039"/>
                  </a:lnTo>
                  <a:lnTo>
                    <a:pt x="83" y="1037"/>
                  </a:lnTo>
                  <a:lnTo>
                    <a:pt x="92" y="1032"/>
                  </a:lnTo>
                  <a:lnTo>
                    <a:pt x="97" y="1030"/>
                  </a:lnTo>
                  <a:lnTo>
                    <a:pt x="104" y="1028"/>
                  </a:lnTo>
                  <a:lnTo>
                    <a:pt x="111" y="1028"/>
                  </a:lnTo>
                  <a:lnTo>
                    <a:pt x="106" y="1039"/>
                  </a:lnTo>
                  <a:lnTo>
                    <a:pt x="102" y="1046"/>
                  </a:lnTo>
                  <a:lnTo>
                    <a:pt x="102" y="1056"/>
                  </a:lnTo>
                  <a:lnTo>
                    <a:pt x="99" y="1065"/>
                  </a:lnTo>
                  <a:lnTo>
                    <a:pt x="99" y="1077"/>
                  </a:lnTo>
                  <a:lnTo>
                    <a:pt x="99" y="1080"/>
                  </a:lnTo>
                  <a:lnTo>
                    <a:pt x="102" y="1082"/>
                  </a:lnTo>
                  <a:lnTo>
                    <a:pt x="104" y="1084"/>
                  </a:lnTo>
                  <a:lnTo>
                    <a:pt x="106" y="1087"/>
                  </a:lnTo>
                  <a:lnTo>
                    <a:pt x="111" y="1089"/>
                  </a:lnTo>
                  <a:lnTo>
                    <a:pt x="116" y="1091"/>
                  </a:lnTo>
                  <a:lnTo>
                    <a:pt x="121" y="1094"/>
                  </a:lnTo>
                  <a:lnTo>
                    <a:pt x="125" y="1094"/>
                  </a:lnTo>
                  <a:lnTo>
                    <a:pt x="132" y="1096"/>
                  </a:lnTo>
                  <a:lnTo>
                    <a:pt x="140" y="1096"/>
                  </a:lnTo>
                  <a:lnTo>
                    <a:pt x="147" y="1096"/>
                  </a:lnTo>
                  <a:lnTo>
                    <a:pt x="154" y="1096"/>
                  </a:lnTo>
                  <a:lnTo>
                    <a:pt x="161" y="1096"/>
                  </a:lnTo>
                  <a:lnTo>
                    <a:pt x="170" y="1098"/>
                  </a:lnTo>
                  <a:lnTo>
                    <a:pt x="175" y="1101"/>
                  </a:lnTo>
                  <a:lnTo>
                    <a:pt x="180" y="1103"/>
                  </a:lnTo>
                  <a:lnTo>
                    <a:pt x="182" y="1103"/>
                  </a:lnTo>
                  <a:lnTo>
                    <a:pt x="184" y="1106"/>
                  </a:lnTo>
                  <a:lnTo>
                    <a:pt x="189" y="1113"/>
                  </a:lnTo>
                  <a:lnTo>
                    <a:pt x="194" y="1120"/>
                  </a:lnTo>
                  <a:lnTo>
                    <a:pt x="199" y="1132"/>
                  </a:lnTo>
                  <a:lnTo>
                    <a:pt x="203" y="1141"/>
                  </a:lnTo>
                  <a:lnTo>
                    <a:pt x="210" y="1155"/>
                  </a:lnTo>
                  <a:lnTo>
                    <a:pt x="215" y="1153"/>
                  </a:lnTo>
                  <a:lnTo>
                    <a:pt x="220" y="1150"/>
                  </a:lnTo>
                  <a:lnTo>
                    <a:pt x="225" y="1148"/>
                  </a:lnTo>
                  <a:lnTo>
                    <a:pt x="232" y="1143"/>
                  </a:lnTo>
                  <a:lnTo>
                    <a:pt x="234" y="1139"/>
                  </a:lnTo>
                  <a:lnTo>
                    <a:pt x="236" y="1136"/>
                  </a:lnTo>
                  <a:lnTo>
                    <a:pt x="236" y="1134"/>
                  </a:lnTo>
                  <a:lnTo>
                    <a:pt x="239" y="1134"/>
                  </a:lnTo>
                  <a:lnTo>
                    <a:pt x="239" y="1132"/>
                  </a:lnTo>
                  <a:lnTo>
                    <a:pt x="241" y="1129"/>
                  </a:lnTo>
                  <a:lnTo>
                    <a:pt x="241" y="1127"/>
                  </a:lnTo>
                  <a:lnTo>
                    <a:pt x="243" y="1124"/>
                  </a:lnTo>
                  <a:lnTo>
                    <a:pt x="246" y="1120"/>
                  </a:lnTo>
                  <a:lnTo>
                    <a:pt x="251" y="1103"/>
                  </a:lnTo>
                  <a:lnTo>
                    <a:pt x="260" y="1087"/>
                  </a:lnTo>
                  <a:lnTo>
                    <a:pt x="269" y="1070"/>
                  </a:lnTo>
                  <a:lnTo>
                    <a:pt x="279" y="1056"/>
                  </a:lnTo>
                  <a:lnTo>
                    <a:pt x="284" y="1051"/>
                  </a:lnTo>
                  <a:lnTo>
                    <a:pt x="288" y="1046"/>
                  </a:lnTo>
                  <a:lnTo>
                    <a:pt x="293" y="1044"/>
                  </a:lnTo>
                  <a:lnTo>
                    <a:pt x="300" y="1042"/>
                  </a:lnTo>
                  <a:lnTo>
                    <a:pt x="305" y="1042"/>
                  </a:lnTo>
                  <a:lnTo>
                    <a:pt x="312" y="1042"/>
                  </a:lnTo>
                  <a:lnTo>
                    <a:pt x="317" y="1042"/>
                  </a:lnTo>
                  <a:lnTo>
                    <a:pt x="321" y="1044"/>
                  </a:lnTo>
                  <a:lnTo>
                    <a:pt x="324" y="1046"/>
                  </a:lnTo>
                  <a:lnTo>
                    <a:pt x="328" y="1051"/>
                  </a:lnTo>
                  <a:lnTo>
                    <a:pt x="331" y="1056"/>
                  </a:lnTo>
                  <a:lnTo>
                    <a:pt x="333" y="1061"/>
                  </a:lnTo>
                  <a:lnTo>
                    <a:pt x="333" y="1063"/>
                  </a:lnTo>
                  <a:lnTo>
                    <a:pt x="336" y="1065"/>
                  </a:lnTo>
                  <a:lnTo>
                    <a:pt x="340" y="1068"/>
                  </a:lnTo>
                  <a:lnTo>
                    <a:pt x="343" y="1068"/>
                  </a:lnTo>
                  <a:lnTo>
                    <a:pt x="350" y="1068"/>
                  </a:lnTo>
                  <a:lnTo>
                    <a:pt x="350" y="1068"/>
                  </a:lnTo>
                  <a:lnTo>
                    <a:pt x="350" y="1068"/>
                  </a:lnTo>
                  <a:lnTo>
                    <a:pt x="352" y="1068"/>
                  </a:lnTo>
                  <a:lnTo>
                    <a:pt x="352" y="1068"/>
                  </a:lnTo>
                  <a:lnTo>
                    <a:pt x="357" y="1068"/>
                  </a:lnTo>
                  <a:lnTo>
                    <a:pt x="364" y="1065"/>
                  </a:lnTo>
                  <a:lnTo>
                    <a:pt x="371" y="1063"/>
                  </a:lnTo>
                  <a:lnTo>
                    <a:pt x="378" y="1058"/>
                  </a:lnTo>
                  <a:lnTo>
                    <a:pt x="385" y="1056"/>
                  </a:lnTo>
                  <a:lnTo>
                    <a:pt x="392" y="1056"/>
                  </a:lnTo>
                  <a:lnTo>
                    <a:pt x="390" y="1058"/>
                  </a:lnTo>
                  <a:lnTo>
                    <a:pt x="390" y="1063"/>
                  </a:lnTo>
                  <a:lnTo>
                    <a:pt x="390" y="1065"/>
                  </a:lnTo>
                  <a:lnTo>
                    <a:pt x="390" y="1070"/>
                  </a:lnTo>
                  <a:lnTo>
                    <a:pt x="390" y="1077"/>
                  </a:lnTo>
                  <a:lnTo>
                    <a:pt x="390" y="1084"/>
                  </a:lnTo>
                  <a:lnTo>
                    <a:pt x="390" y="1091"/>
                  </a:lnTo>
                  <a:lnTo>
                    <a:pt x="392" y="1098"/>
                  </a:lnTo>
                  <a:lnTo>
                    <a:pt x="395" y="1103"/>
                  </a:lnTo>
                  <a:lnTo>
                    <a:pt x="397" y="1110"/>
                  </a:lnTo>
                  <a:lnTo>
                    <a:pt x="399" y="1115"/>
                  </a:lnTo>
                  <a:lnTo>
                    <a:pt x="404" y="1120"/>
                  </a:lnTo>
                  <a:lnTo>
                    <a:pt x="409" y="1124"/>
                  </a:lnTo>
                  <a:lnTo>
                    <a:pt x="411" y="1127"/>
                  </a:lnTo>
                  <a:lnTo>
                    <a:pt x="414" y="1129"/>
                  </a:lnTo>
                  <a:lnTo>
                    <a:pt x="414" y="1134"/>
                  </a:lnTo>
                  <a:lnTo>
                    <a:pt x="416" y="1139"/>
                  </a:lnTo>
                  <a:lnTo>
                    <a:pt x="418" y="1143"/>
                  </a:lnTo>
                  <a:lnTo>
                    <a:pt x="423" y="1146"/>
                  </a:lnTo>
                  <a:lnTo>
                    <a:pt x="425" y="1148"/>
                  </a:lnTo>
                  <a:lnTo>
                    <a:pt x="430" y="1148"/>
                  </a:lnTo>
                  <a:lnTo>
                    <a:pt x="437" y="1148"/>
                  </a:lnTo>
                  <a:lnTo>
                    <a:pt x="442" y="1146"/>
                  </a:lnTo>
                  <a:lnTo>
                    <a:pt x="449" y="1143"/>
                  </a:lnTo>
                  <a:lnTo>
                    <a:pt x="454" y="1141"/>
                  </a:lnTo>
                  <a:lnTo>
                    <a:pt x="461" y="1139"/>
                  </a:lnTo>
                  <a:lnTo>
                    <a:pt x="465" y="1139"/>
                  </a:lnTo>
                  <a:lnTo>
                    <a:pt x="473" y="1136"/>
                  </a:lnTo>
                  <a:lnTo>
                    <a:pt x="477" y="1136"/>
                  </a:lnTo>
                  <a:lnTo>
                    <a:pt x="480" y="1139"/>
                  </a:lnTo>
                  <a:lnTo>
                    <a:pt x="484" y="1139"/>
                  </a:lnTo>
                  <a:lnTo>
                    <a:pt x="487" y="1141"/>
                  </a:lnTo>
                  <a:lnTo>
                    <a:pt x="489" y="1143"/>
                  </a:lnTo>
                  <a:lnTo>
                    <a:pt x="491" y="1148"/>
                  </a:lnTo>
                  <a:lnTo>
                    <a:pt x="503" y="1150"/>
                  </a:lnTo>
                  <a:lnTo>
                    <a:pt x="515" y="1155"/>
                  </a:lnTo>
                  <a:lnTo>
                    <a:pt x="520" y="1155"/>
                  </a:lnTo>
                  <a:lnTo>
                    <a:pt x="525" y="1160"/>
                  </a:lnTo>
                  <a:lnTo>
                    <a:pt x="532" y="1165"/>
                  </a:lnTo>
                  <a:lnTo>
                    <a:pt x="534" y="1169"/>
                  </a:lnTo>
                  <a:lnTo>
                    <a:pt x="539" y="1174"/>
                  </a:lnTo>
                  <a:lnTo>
                    <a:pt x="539" y="1176"/>
                  </a:lnTo>
                  <a:lnTo>
                    <a:pt x="541" y="1179"/>
                  </a:lnTo>
                  <a:lnTo>
                    <a:pt x="546" y="1184"/>
                  </a:lnTo>
                  <a:lnTo>
                    <a:pt x="560" y="1195"/>
                  </a:lnTo>
                  <a:lnTo>
                    <a:pt x="569" y="1200"/>
                  </a:lnTo>
                  <a:lnTo>
                    <a:pt x="576" y="1205"/>
                  </a:lnTo>
                  <a:lnTo>
                    <a:pt x="579" y="1205"/>
                  </a:lnTo>
                  <a:lnTo>
                    <a:pt x="584" y="1207"/>
                  </a:lnTo>
                  <a:lnTo>
                    <a:pt x="588" y="1205"/>
                  </a:lnTo>
                  <a:lnTo>
                    <a:pt x="593" y="1205"/>
                  </a:lnTo>
                  <a:lnTo>
                    <a:pt x="593" y="1205"/>
                  </a:lnTo>
                  <a:lnTo>
                    <a:pt x="593" y="1202"/>
                  </a:lnTo>
                  <a:lnTo>
                    <a:pt x="593" y="1202"/>
                  </a:lnTo>
                  <a:lnTo>
                    <a:pt x="595" y="1202"/>
                  </a:lnTo>
                  <a:lnTo>
                    <a:pt x="598" y="1202"/>
                  </a:lnTo>
                  <a:lnTo>
                    <a:pt x="600" y="1200"/>
                  </a:lnTo>
                  <a:lnTo>
                    <a:pt x="600" y="1200"/>
                  </a:lnTo>
                  <a:lnTo>
                    <a:pt x="600" y="1200"/>
                  </a:lnTo>
                  <a:lnTo>
                    <a:pt x="602" y="1200"/>
                  </a:lnTo>
                  <a:lnTo>
                    <a:pt x="602" y="1200"/>
                  </a:lnTo>
                  <a:lnTo>
                    <a:pt x="605" y="1195"/>
                  </a:lnTo>
                  <a:lnTo>
                    <a:pt x="605" y="1195"/>
                  </a:lnTo>
                  <a:lnTo>
                    <a:pt x="605" y="1193"/>
                  </a:lnTo>
                  <a:lnTo>
                    <a:pt x="607" y="1193"/>
                  </a:lnTo>
                  <a:lnTo>
                    <a:pt x="607" y="1193"/>
                  </a:lnTo>
                  <a:lnTo>
                    <a:pt x="610" y="1191"/>
                  </a:lnTo>
                  <a:lnTo>
                    <a:pt x="610" y="1188"/>
                  </a:lnTo>
                  <a:lnTo>
                    <a:pt x="610" y="1186"/>
                  </a:lnTo>
                  <a:lnTo>
                    <a:pt x="610" y="1184"/>
                  </a:lnTo>
                  <a:lnTo>
                    <a:pt x="612" y="1179"/>
                  </a:lnTo>
                  <a:lnTo>
                    <a:pt x="610" y="1174"/>
                  </a:lnTo>
                  <a:lnTo>
                    <a:pt x="610" y="1169"/>
                  </a:lnTo>
                  <a:lnTo>
                    <a:pt x="610" y="1167"/>
                  </a:lnTo>
                  <a:lnTo>
                    <a:pt x="607" y="1153"/>
                  </a:lnTo>
                  <a:lnTo>
                    <a:pt x="607" y="1139"/>
                  </a:lnTo>
                  <a:lnTo>
                    <a:pt x="607" y="1132"/>
                  </a:lnTo>
                  <a:lnTo>
                    <a:pt x="607" y="1129"/>
                  </a:lnTo>
                  <a:lnTo>
                    <a:pt x="610" y="1124"/>
                  </a:lnTo>
                  <a:lnTo>
                    <a:pt x="612" y="1122"/>
                  </a:lnTo>
                  <a:lnTo>
                    <a:pt x="614" y="1117"/>
                  </a:lnTo>
                  <a:lnTo>
                    <a:pt x="617" y="1115"/>
                  </a:lnTo>
                  <a:lnTo>
                    <a:pt x="626" y="1113"/>
                  </a:lnTo>
                  <a:lnTo>
                    <a:pt x="631" y="1113"/>
                  </a:lnTo>
                  <a:lnTo>
                    <a:pt x="633" y="1115"/>
                  </a:lnTo>
                  <a:lnTo>
                    <a:pt x="647" y="1122"/>
                  </a:lnTo>
                  <a:lnTo>
                    <a:pt x="659" y="1127"/>
                  </a:lnTo>
                  <a:lnTo>
                    <a:pt x="673" y="1132"/>
                  </a:lnTo>
                  <a:lnTo>
                    <a:pt x="688" y="1134"/>
                  </a:lnTo>
                  <a:lnTo>
                    <a:pt x="690" y="1134"/>
                  </a:lnTo>
                  <a:lnTo>
                    <a:pt x="692" y="1134"/>
                  </a:lnTo>
                  <a:lnTo>
                    <a:pt x="695" y="1134"/>
                  </a:lnTo>
                  <a:lnTo>
                    <a:pt x="697" y="1132"/>
                  </a:lnTo>
                  <a:lnTo>
                    <a:pt x="699" y="1132"/>
                  </a:lnTo>
                  <a:lnTo>
                    <a:pt x="702" y="1129"/>
                  </a:lnTo>
                  <a:lnTo>
                    <a:pt x="702" y="1129"/>
                  </a:lnTo>
                  <a:lnTo>
                    <a:pt x="702" y="1129"/>
                  </a:lnTo>
                  <a:lnTo>
                    <a:pt x="702" y="1129"/>
                  </a:lnTo>
                  <a:lnTo>
                    <a:pt x="704" y="1127"/>
                  </a:lnTo>
                  <a:lnTo>
                    <a:pt x="706" y="1127"/>
                  </a:lnTo>
                  <a:lnTo>
                    <a:pt x="711" y="1127"/>
                  </a:lnTo>
                  <a:lnTo>
                    <a:pt x="711" y="1127"/>
                  </a:lnTo>
                  <a:lnTo>
                    <a:pt x="711" y="1127"/>
                  </a:lnTo>
                  <a:lnTo>
                    <a:pt x="713" y="1129"/>
                  </a:lnTo>
                  <a:lnTo>
                    <a:pt x="716" y="1129"/>
                  </a:lnTo>
                  <a:lnTo>
                    <a:pt x="721" y="1132"/>
                  </a:lnTo>
                  <a:lnTo>
                    <a:pt x="725" y="1132"/>
                  </a:lnTo>
                  <a:lnTo>
                    <a:pt x="732" y="1129"/>
                  </a:lnTo>
                  <a:lnTo>
                    <a:pt x="737" y="1129"/>
                  </a:lnTo>
                  <a:lnTo>
                    <a:pt x="742" y="1127"/>
                  </a:lnTo>
                  <a:lnTo>
                    <a:pt x="747" y="1122"/>
                  </a:lnTo>
                  <a:lnTo>
                    <a:pt x="754" y="1120"/>
                  </a:lnTo>
                  <a:lnTo>
                    <a:pt x="758" y="1115"/>
                  </a:lnTo>
                  <a:lnTo>
                    <a:pt x="761" y="1110"/>
                  </a:lnTo>
                  <a:lnTo>
                    <a:pt x="765" y="1108"/>
                  </a:lnTo>
                  <a:lnTo>
                    <a:pt x="770" y="1103"/>
                  </a:lnTo>
                  <a:lnTo>
                    <a:pt x="777" y="1098"/>
                  </a:lnTo>
                  <a:lnTo>
                    <a:pt x="773" y="1096"/>
                  </a:lnTo>
                  <a:lnTo>
                    <a:pt x="770" y="1091"/>
                  </a:lnTo>
                  <a:lnTo>
                    <a:pt x="770" y="1089"/>
                  </a:lnTo>
                  <a:lnTo>
                    <a:pt x="768" y="1084"/>
                  </a:lnTo>
                  <a:lnTo>
                    <a:pt x="768" y="1080"/>
                  </a:lnTo>
                  <a:lnTo>
                    <a:pt x="768" y="1075"/>
                  </a:lnTo>
                  <a:lnTo>
                    <a:pt x="770" y="1070"/>
                  </a:lnTo>
                  <a:lnTo>
                    <a:pt x="770" y="1063"/>
                  </a:lnTo>
                  <a:lnTo>
                    <a:pt x="775" y="1049"/>
                  </a:lnTo>
                  <a:lnTo>
                    <a:pt x="775" y="1044"/>
                  </a:lnTo>
                  <a:lnTo>
                    <a:pt x="777" y="1039"/>
                  </a:lnTo>
                  <a:lnTo>
                    <a:pt x="777" y="1030"/>
                  </a:lnTo>
                  <a:lnTo>
                    <a:pt x="773" y="1023"/>
                  </a:lnTo>
                  <a:lnTo>
                    <a:pt x="768" y="1016"/>
                  </a:lnTo>
                  <a:lnTo>
                    <a:pt x="763" y="1009"/>
                  </a:lnTo>
                  <a:lnTo>
                    <a:pt x="763" y="1004"/>
                  </a:lnTo>
                  <a:lnTo>
                    <a:pt x="761" y="1002"/>
                  </a:lnTo>
                  <a:lnTo>
                    <a:pt x="763" y="997"/>
                  </a:lnTo>
                  <a:lnTo>
                    <a:pt x="765" y="992"/>
                  </a:lnTo>
                  <a:lnTo>
                    <a:pt x="768" y="992"/>
                  </a:lnTo>
                  <a:lnTo>
                    <a:pt x="770" y="990"/>
                  </a:lnTo>
                  <a:lnTo>
                    <a:pt x="773" y="987"/>
                  </a:lnTo>
                  <a:lnTo>
                    <a:pt x="777" y="985"/>
                  </a:lnTo>
                  <a:lnTo>
                    <a:pt x="780" y="985"/>
                  </a:lnTo>
                  <a:lnTo>
                    <a:pt x="782" y="985"/>
                  </a:lnTo>
                  <a:lnTo>
                    <a:pt x="789" y="983"/>
                  </a:lnTo>
                  <a:lnTo>
                    <a:pt x="796" y="980"/>
                  </a:lnTo>
                  <a:lnTo>
                    <a:pt x="806" y="976"/>
                  </a:lnTo>
                  <a:lnTo>
                    <a:pt x="806" y="976"/>
                  </a:lnTo>
                  <a:lnTo>
                    <a:pt x="806" y="976"/>
                  </a:lnTo>
                  <a:lnTo>
                    <a:pt x="808" y="973"/>
                  </a:lnTo>
                  <a:lnTo>
                    <a:pt x="810" y="973"/>
                  </a:lnTo>
                  <a:lnTo>
                    <a:pt x="815" y="971"/>
                  </a:lnTo>
                  <a:lnTo>
                    <a:pt x="817" y="969"/>
                  </a:lnTo>
                  <a:lnTo>
                    <a:pt x="820" y="969"/>
                  </a:lnTo>
                  <a:lnTo>
                    <a:pt x="827" y="969"/>
                  </a:lnTo>
                  <a:lnTo>
                    <a:pt x="832" y="966"/>
                  </a:lnTo>
                  <a:lnTo>
                    <a:pt x="839" y="964"/>
                  </a:lnTo>
                  <a:lnTo>
                    <a:pt x="843" y="961"/>
                  </a:lnTo>
                  <a:lnTo>
                    <a:pt x="848" y="957"/>
                  </a:lnTo>
                  <a:lnTo>
                    <a:pt x="853" y="954"/>
                  </a:lnTo>
                  <a:lnTo>
                    <a:pt x="858" y="950"/>
                  </a:lnTo>
                  <a:lnTo>
                    <a:pt x="860" y="945"/>
                  </a:lnTo>
                  <a:lnTo>
                    <a:pt x="841" y="931"/>
                  </a:lnTo>
                  <a:lnTo>
                    <a:pt x="834" y="926"/>
                  </a:lnTo>
                  <a:lnTo>
                    <a:pt x="832" y="924"/>
                  </a:lnTo>
                  <a:lnTo>
                    <a:pt x="829" y="919"/>
                  </a:lnTo>
                  <a:lnTo>
                    <a:pt x="827" y="917"/>
                  </a:lnTo>
                  <a:lnTo>
                    <a:pt x="827" y="912"/>
                  </a:lnTo>
                  <a:lnTo>
                    <a:pt x="829" y="909"/>
                  </a:lnTo>
                  <a:lnTo>
                    <a:pt x="829" y="905"/>
                  </a:lnTo>
                  <a:lnTo>
                    <a:pt x="834" y="902"/>
                  </a:lnTo>
                  <a:lnTo>
                    <a:pt x="836" y="900"/>
                  </a:lnTo>
                  <a:lnTo>
                    <a:pt x="841" y="898"/>
                  </a:lnTo>
                  <a:lnTo>
                    <a:pt x="843" y="898"/>
                  </a:lnTo>
                  <a:lnTo>
                    <a:pt x="846" y="895"/>
                  </a:lnTo>
                  <a:lnTo>
                    <a:pt x="848" y="895"/>
                  </a:lnTo>
                  <a:lnTo>
                    <a:pt x="848" y="893"/>
                  </a:lnTo>
                  <a:lnTo>
                    <a:pt x="850" y="893"/>
                  </a:lnTo>
                  <a:lnTo>
                    <a:pt x="850" y="891"/>
                  </a:lnTo>
                  <a:lnTo>
                    <a:pt x="853" y="891"/>
                  </a:lnTo>
                  <a:lnTo>
                    <a:pt x="853" y="888"/>
                  </a:lnTo>
                  <a:lnTo>
                    <a:pt x="853" y="886"/>
                  </a:lnTo>
                  <a:lnTo>
                    <a:pt x="853" y="883"/>
                  </a:lnTo>
                  <a:lnTo>
                    <a:pt x="853" y="883"/>
                  </a:lnTo>
                  <a:lnTo>
                    <a:pt x="853" y="883"/>
                  </a:lnTo>
                  <a:lnTo>
                    <a:pt x="853" y="883"/>
                  </a:lnTo>
                  <a:lnTo>
                    <a:pt x="853" y="883"/>
                  </a:lnTo>
                  <a:lnTo>
                    <a:pt x="853" y="881"/>
                  </a:lnTo>
                  <a:lnTo>
                    <a:pt x="853" y="879"/>
                  </a:lnTo>
                  <a:lnTo>
                    <a:pt x="853" y="876"/>
                  </a:lnTo>
                  <a:lnTo>
                    <a:pt x="850" y="867"/>
                  </a:lnTo>
                  <a:lnTo>
                    <a:pt x="850" y="862"/>
                  </a:lnTo>
                  <a:lnTo>
                    <a:pt x="853" y="858"/>
                  </a:lnTo>
                  <a:lnTo>
                    <a:pt x="855" y="853"/>
                  </a:lnTo>
                  <a:lnTo>
                    <a:pt x="858" y="850"/>
                  </a:lnTo>
                  <a:lnTo>
                    <a:pt x="862" y="846"/>
                  </a:lnTo>
                  <a:lnTo>
                    <a:pt x="867" y="843"/>
                  </a:lnTo>
                  <a:lnTo>
                    <a:pt x="869" y="843"/>
                  </a:lnTo>
                  <a:lnTo>
                    <a:pt x="872" y="841"/>
                  </a:lnTo>
                  <a:lnTo>
                    <a:pt x="876" y="841"/>
                  </a:lnTo>
                  <a:lnTo>
                    <a:pt x="879" y="843"/>
                  </a:lnTo>
                  <a:lnTo>
                    <a:pt x="884" y="846"/>
                  </a:lnTo>
                  <a:lnTo>
                    <a:pt x="886" y="848"/>
                  </a:lnTo>
                  <a:lnTo>
                    <a:pt x="888" y="850"/>
                  </a:lnTo>
                  <a:lnTo>
                    <a:pt x="891" y="853"/>
                  </a:lnTo>
                  <a:lnTo>
                    <a:pt x="893" y="858"/>
                  </a:lnTo>
                  <a:lnTo>
                    <a:pt x="895" y="860"/>
                  </a:lnTo>
                  <a:lnTo>
                    <a:pt x="902" y="865"/>
                  </a:lnTo>
                  <a:lnTo>
                    <a:pt x="905" y="865"/>
                  </a:lnTo>
                  <a:lnTo>
                    <a:pt x="905" y="865"/>
                  </a:lnTo>
                  <a:lnTo>
                    <a:pt x="907" y="865"/>
                  </a:lnTo>
                  <a:lnTo>
                    <a:pt x="907" y="867"/>
                  </a:lnTo>
                  <a:lnTo>
                    <a:pt x="910" y="867"/>
                  </a:lnTo>
                  <a:lnTo>
                    <a:pt x="914" y="867"/>
                  </a:lnTo>
                  <a:lnTo>
                    <a:pt x="919" y="865"/>
                  </a:lnTo>
                  <a:lnTo>
                    <a:pt x="924" y="862"/>
                  </a:lnTo>
                  <a:lnTo>
                    <a:pt x="928" y="860"/>
                  </a:lnTo>
                  <a:lnTo>
                    <a:pt x="931" y="855"/>
                  </a:lnTo>
                  <a:lnTo>
                    <a:pt x="933" y="853"/>
                  </a:lnTo>
                  <a:lnTo>
                    <a:pt x="936" y="850"/>
                  </a:lnTo>
                  <a:lnTo>
                    <a:pt x="936" y="848"/>
                  </a:lnTo>
                  <a:lnTo>
                    <a:pt x="936" y="846"/>
                  </a:lnTo>
                  <a:lnTo>
                    <a:pt x="938" y="846"/>
                  </a:lnTo>
                  <a:lnTo>
                    <a:pt x="940" y="839"/>
                  </a:lnTo>
                  <a:lnTo>
                    <a:pt x="940" y="834"/>
                  </a:lnTo>
                  <a:lnTo>
                    <a:pt x="943" y="829"/>
                  </a:lnTo>
                  <a:lnTo>
                    <a:pt x="943" y="822"/>
                  </a:lnTo>
                  <a:lnTo>
                    <a:pt x="943" y="820"/>
                  </a:lnTo>
                  <a:lnTo>
                    <a:pt x="945" y="817"/>
                  </a:lnTo>
                  <a:lnTo>
                    <a:pt x="945" y="813"/>
                  </a:lnTo>
                  <a:lnTo>
                    <a:pt x="945" y="803"/>
                  </a:lnTo>
                  <a:lnTo>
                    <a:pt x="945" y="794"/>
                  </a:lnTo>
                  <a:lnTo>
                    <a:pt x="945" y="784"/>
                  </a:lnTo>
                  <a:lnTo>
                    <a:pt x="943" y="777"/>
                  </a:lnTo>
                  <a:lnTo>
                    <a:pt x="943" y="768"/>
                  </a:lnTo>
                  <a:lnTo>
                    <a:pt x="943" y="761"/>
                  </a:lnTo>
                  <a:lnTo>
                    <a:pt x="945" y="754"/>
                  </a:lnTo>
                  <a:lnTo>
                    <a:pt x="947" y="749"/>
                  </a:lnTo>
                  <a:lnTo>
                    <a:pt x="950" y="744"/>
                  </a:lnTo>
                  <a:lnTo>
                    <a:pt x="954" y="742"/>
                  </a:lnTo>
                  <a:lnTo>
                    <a:pt x="959" y="737"/>
                  </a:lnTo>
                  <a:lnTo>
                    <a:pt x="966" y="737"/>
                  </a:lnTo>
                  <a:lnTo>
                    <a:pt x="969" y="735"/>
                  </a:lnTo>
                  <a:lnTo>
                    <a:pt x="973" y="735"/>
                  </a:lnTo>
                  <a:lnTo>
                    <a:pt x="976" y="735"/>
                  </a:lnTo>
                  <a:lnTo>
                    <a:pt x="978" y="737"/>
                  </a:lnTo>
                  <a:lnTo>
                    <a:pt x="983" y="739"/>
                  </a:lnTo>
                  <a:lnTo>
                    <a:pt x="985" y="742"/>
                  </a:lnTo>
                  <a:lnTo>
                    <a:pt x="987" y="746"/>
                  </a:lnTo>
                  <a:lnTo>
                    <a:pt x="990" y="749"/>
                  </a:lnTo>
                  <a:lnTo>
                    <a:pt x="992" y="756"/>
                  </a:lnTo>
                  <a:lnTo>
                    <a:pt x="992" y="758"/>
                  </a:lnTo>
                  <a:lnTo>
                    <a:pt x="995" y="758"/>
                  </a:lnTo>
                  <a:lnTo>
                    <a:pt x="997" y="761"/>
                  </a:lnTo>
                  <a:lnTo>
                    <a:pt x="999" y="761"/>
                  </a:lnTo>
                  <a:lnTo>
                    <a:pt x="1004" y="761"/>
                  </a:lnTo>
                  <a:lnTo>
                    <a:pt x="1006" y="761"/>
                  </a:lnTo>
                  <a:lnTo>
                    <a:pt x="1016" y="758"/>
                  </a:lnTo>
                  <a:lnTo>
                    <a:pt x="1018" y="758"/>
                  </a:lnTo>
                  <a:lnTo>
                    <a:pt x="1023" y="756"/>
                  </a:lnTo>
                  <a:lnTo>
                    <a:pt x="1023" y="756"/>
                  </a:lnTo>
                  <a:lnTo>
                    <a:pt x="1025" y="756"/>
                  </a:lnTo>
                  <a:lnTo>
                    <a:pt x="1030" y="754"/>
                  </a:lnTo>
                  <a:lnTo>
                    <a:pt x="1032" y="754"/>
                  </a:lnTo>
                  <a:lnTo>
                    <a:pt x="1035" y="751"/>
                  </a:lnTo>
                  <a:lnTo>
                    <a:pt x="1037" y="749"/>
                  </a:lnTo>
                  <a:lnTo>
                    <a:pt x="1039" y="746"/>
                  </a:lnTo>
                  <a:lnTo>
                    <a:pt x="1039" y="744"/>
                  </a:lnTo>
                  <a:lnTo>
                    <a:pt x="1039" y="744"/>
                  </a:lnTo>
                  <a:lnTo>
                    <a:pt x="1039" y="742"/>
                  </a:lnTo>
                  <a:lnTo>
                    <a:pt x="1039" y="742"/>
                  </a:lnTo>
                  <a:lnTo>
                    <a:pt x="1042" y="742"/>
                  </a:lnTo>
                  <a:lnTo>
                    <a:pt x="1042" y="739"/>
                  </a:lnTo>
                  <a:lnTo>
                    <a:pt x="1044" y="735"/>
                  </a:lnTo>
                  <a:lnTo>
                    <a:pt x="1044" y="732"/>
                  </a:lnTo>
                  <a:lnTo>
                    <a:pt x="1044" y="730"/>
                  </a:lnTo>
                  <a:lnTo>
                    <a:pt x="1044" y="730"/>
                  </a:lnTo>
                  <a:lnTo>
                    <a:pt x="1044" y="728"/>
                  </a:lnTo>
                  <a:lnTo>
                    <a:pt x="1044" y="728"/>
                  </a:lnTo>
                  <a:lnTo>
                    <a:pt x="1044" y="725"/>
                  </a:lnTo>
                  <a:lnTo>
                    <a:pt x="1044" y="720"/>
                  </a:lnTo>
                  <a:lnTo>
                    <a:pt x="1044" y="713"/>
                  </a:lnTo>
                  <a:lnTo>
                    <a:pt x="1047" y="709"/>
                  </a:lnTo>
                  <a:lnTo>
                    <a:pt x="1056" y="692"/>
                  </a:lnTo>
                  <a:lnTo>
                    <a:pt x="1065" y="673"/>
                  </a:lnTo>
                  <a:lnTo>
                    <a:pt x="1068" y="669"/>
                  </a:lnTo>
                  <a:lnTo>
                    <a:pt x="1070" y="664"/>
                  </a:lnTo>
                  <a:lnTo>
                    <a:pt x="1073" y="657"/>
                  </a:lnTo>
                  <a:lnTo>
                    <a:pt x="1073" y="654"/>
                  </a:lnTo>
                  <a:lnTo>
                    <a:pt x="1068" y="652"/>
                  </a:lnTo>
                  <a:lnTo>
                    <a:pt x="1065" y="650"/>
                  </a:lnTo>
                  <a:lnTo>
                    <a:pt x="1061" y="647"/>
                  </a:lnTo>
                  <a:lnTo>
                    <a:pt x="1056" y="647"/>
                  </a:lnTo>
                  <a:lnTo>
                    <a:pt x="1051" y="645"/>
                  </a:lnTo>
                  <a:lnTo>
                    <a:pt x="1049" y="645"/>
                  </a:lnTo>
                  <a:lnTo>
                    <a:pt x="1047" y="640"/>
                  </a:lnTo>
                  <a:lnTo>
                    <a:pt x="1044" y="635"/>
                  </a:lnTo>
                  <a:lnTo>
                    <a:pt x="1042" y="631"/>
                  </a:lnTo>
                  <a:lnTo>
                    <a:pt x="1037" y="626"/>
                  </a:lnTo>
                  <a:lnTo>
                    <a:pt x="1035" y="624"/>
                  </a:lnTo>
                  <a:lnTo>
                    <a:pt x="1032" y="621"/>
                  </a:lnTo>
                  <a:lnTo>
                    <a:pt x="1030" y="619"/>
                  </a:lnTo>
                  <a:lnTo>
                    <a:pt x="1030" y="617"/>
                  </a:lnTo>
                  <a:lnTo>
                    <a:pt x="1025" y="600"/>
                  </a:lnTo>
                  <a:lnTo>
                    <a:pt x="1023" y="586"/>
                  </a:lnTo>
                  <a:lnTo>
                    <a:pt x="1016" y="567"/>
                  </a:lnTo>
                  <a:lnTo>
                    <a:pt x="1013" y="548"/>
                  </a:lnTo>
                  <a:lnTo>
                    <a:pt x="1013" y="543"/>
                  </a:lnTo>
                  <a:lnTo>
                    <a:pt x="1016" y="539"/>
                  </a:lnTo>
                  <a:lnTo>
                    <a:pt x="1021" y="531"/>
                  </a:lnTo>
                  <a:lnTo>
                    <a:pt x="1025" y="524"/>
                  </a:lnTo>
                  <a:lnTo>
                    <a:pt x="1037" y="510"/>
                  </a:lnTo>
                  <a:lnTo>
                    <a:pt x="1039" y="503"/>
                  </a:lnTo>
                  <a:lnTo>
                    <a:pt x="1044" y="498"/>
                  </a:lnTo>
                  <a:lnTo>
                    <a:pt x="1044" y="494"/>
                  </a:lnTo>
                  <a:lnTo>
                    <a:pt x="1049" y="491"/>
                  </a:lnTo>
                  <a:lnTo>
                    <a:pt x="1056" y="487"/>
                  </a:lnTo>
                  <a:lnTo>
                    <a:pt x="1058" y="484"/>
                  </a:lnTo>
                  <a:lnTo>
                    <a:pt x="1063" y="484"/>
                  </a:lnTo>
                  <a:lnTo>
                    <a:pt x="1068" y="484"/>
                  </a:lnTo>
                  <a:lnTo>
                    <a:pt x="1075" y="487"/>
                  </a:lnTo>
                  <a:lnTo>
                    <a:pt x="1084" y="489"/>
                  </a:lnTo>
                  <a:lnTo>
                    <a:pt x="1094" y="489"/>
                  </a:lnTo>
                  <a:lnTo>
                    <a:pt x="1106" y="489"/>
                  </a:lnTo>
                  <a:lnTo>
                    <a:pt x="1117" y="489"/>
                  </a:lnTo>
                  <a:lnTo>
                    <a:pt x="1127" y="487"/>
                  </a:lnTo>
                  <a:lnTo>
                    <a:pt x="1139" y="487"/>
                  </a:lnTo>
                  <a:lnTo>
                    <a:pt x="1150" y="487"/>
                  </a:lnTo>
                  <a:lnTo>
                    <a:pt x="1162" y="489"/>
                  </a:lnTo>
                  <a:lnTo>
                    <a:pt x="1172" y="491"/>
                  </a:lnTo>
                  <a:lnTo>
                    <a:pt x="1174" y="491"/>
                  </a:lnTo>
                  <a:lnTo>
                    <a:pt x="1174" y="491"/>
                  </a:lnTo>
                  <a:lnTo>
                    <a:pt x="1174" y="491"/>
                  </a:lnTo>
                  <a:lnTo>
                    <a:pt x="1179" y="494"/>
                  </a:lnTo>
                  <a:lnTo>
                    <a:pt x="1184" y="494"/>
                  </a:lnTo>
                  <a:lnTo>
                    <a:pt x="1188" y="494"/>
                  </a:lnTo>
                  <a:lnTo>
                    <a:pt x="1188" y="494"/>
                  </a:lnTo>
                  <a:lnTo>
                    <a:pt x="1191" y="494"/>
                  </a:lnTo>
                  <a:lnTo>
                    <a:pt x="1193" y="491"/>
                  </a:lnTo>
                  <a:lnTo>
                    <a:pt x="1195" y="491"/>
                  </a:lnTo>
                  <a:lnTo>
                    <a:pt x="1195" y="489"/>
                  </a:lnTo>
                  <a:lnTo>
                    <a:pt x="1195" y="489"/>
                  </a:lnTo>
                  <a:lnTo>
                    <a:pt x="1198" y="489"/>
                  </a:lnTo>
                  <a:lnTo>
                    <a:pt x="1198" y="489"/>
                  </a:lnTo>
                  <a:lnTo>
                    <a:pt x="1202" y="487"/>
                  </a:lnTo>
                  <a:lnTo>
                    <a:pt x="1205" y="484"/>
                  </a:lnTo>
                  <a:lnTo>
                    <a:pt x="1207" y="482"/>
                  </a:lnTo>
                  <a:lnTo>
                    <a:pt x="1212" y="477"/>
                  </a:lnTo>
                  <a:lnTo>
                    <a:pt x="1214" y="472"/>
                  </a:lnTo>
                  <a:lnTo>
                    <a:pt x="1217" y="468"/>
                  </a:lnTo>
                  <a:lnTo>
                    <a:pt x="1221" y="463"/>
                  </a:lnTo>
                  <a:lnTo>
                    <a:pt x="1226" y="458"/>
                  </a:lnTo>
                  <a:lnTo>
                    <a:pt x="1228" y="451"/>
                  </a:lnTo>
                  <a:lnTo>
                    <a:pt x="1231" y="449"/>
                  </a:lnTo>
                  <a:lnTo>
                    <a:pt x="1233" y="446"/>
                  </a:lnTo>
                  <a:lnTo>
                    <a:pt x="1238" y="442"/>
                  </a:lnTo>
                  <a:lnTo>
                    <a:pt x="1245" y="435"/>
                  </a:lnTo>
                  <a:lnTo>
                    <a:pt x="1254" y="430"/>
                  </a:lnTo>
                  <a:lnTo>
                    <a:pt x="1257" y="428"/>
                  </a:lnTo>
                  <a:lnTo>
                    <a:pt x="1257" y="425"/>
                  </a:lnTo>
                  <a:lnTo>
                    <a:pt x="1259" y="423"/>
                  </a:lnTo>
                  <a:lnTo>
                    <a:pt x="1259" y="420"/>
                  </a:lnTo>
                  <a:lnTo>
                    <a:pt x="1259" y="420"/>
                  </a:lnTo>
                  <a:lnTo>
                    <a:pt x="1259" y="420"/>
                  </a:lnTo>
                  <a:lnTo>
                    <a:pt x="1261" y="420"/>
                  </a:lnTo>
                  <a:lnTo>
                    <a:pt x="1261" y="418"/>
                  </a:lnTo>
                  <a:lnTo>
                    <a:pt x="1261" y="416"/>
                  </a:lnTo>
                  <a:lnTo>
                    <a:pt x="1261" y="416"/>
                  </a:lnTo>
                  <a:lnTo>
                    <a:pt x="1261" y="416"/>
                  </a:lnTo>
                  <a:lnTo>
                    <a:pt x="1261" y="413"/>
                  </a:lnTo>
                  <a:lnTo>
                    <a:pt x="1261" y="413"/>
                  </a:lnTo>
                  <a:lnTo>
                    <a:pt x="1261" y="413"/>
                  </a:lnTo>
                  <a:lnTo>
                    <a:pt x="1261" y="413"/>
                  </a:lnTo>
                  <a:lnTo>
                    <a:pt x="1261" y="409"/>
                  </a:lnTo>
                  <a:lnTo>
                    <a:pt x="1261" y="406"/>
                  </a:lnTo>
                  <a:lnTo>
                    <a:pt x="1259" y="399"/>
                  </a:lnTo>
                  <a:lnTo>
                    <a:pt x="1257" y="390"/>
                  </a:lnTo>
                  <a:lnTo>
                    <a:pt x="1254" y="385"/>
                  </a:lnTo>
                  <a:lnTo>
                    <a:pt x="1254" y="383"/>
                  </a:lnTo>
                  <a:lnTo>
                    <a:pt x="1252" y="378"/>
                  </a:lnTo>
                  <a:lnTo>
                    <a:pt x="1252" y="373"/>
                  </a:lnTo>
                  <a:lnTo>
                    <a:pt x="1247" y="366"/>
                  </a:lnTo>
                  <a:lnTo>
                    <a:pt x="1243" y="359"/>
                  </a:lnTo>
                  <a:lnTo>
                    <a:pt x="1240" y="354"/>
                  </a:lnTo>
                  <a:lnTo>
                    <a:pt x="1240" y="350"/>
                  </a:lnTo>
                  <a:lnTo>
                    <a:pt x="1240" y="345"/>
                  </a:lnTo>
                  <a:lnTo>
                    <a:pt x="1240" y="340"/>
                  </a:lnTo>
                  <a:lnTo>
                    <a:pt x="1243" y="331"/>
                  </a:lnTo>
                  <a:lnTo>
                    <a:pt x="1240" y="317"/>
                  </a:lnTo>
                  <a:lnTo>
                    <a:pt x="1238" y="305"/>
                  </a:lnTo>
                  <a:lnTo>
                    <a:pt x="1235" y="293"/>
                  </a:lnTo>
                  <a:lnTo>
                    <a:pt x="1231" y="281"/>
                  </a:lnTo>
                  <a:lnTo>
                    <a:pt x="1228" y="272"/>
                  </a:lnTo>
                  <a:lnTo>
                    <a:pt x="1226" y="265"/>
                  </a:lnTo>
                  <a:lnTo>
                    <a:pt x="1226" y="241"/>
                  </a:lnTo>
                  <a:lnTo>
                    <a:pt x="1226" y="222"/>
                  </a:lnTo>
                  <a:lnTo>
                    <a:pt x="1226" y="220"/>
                  </a:lnTo>
                  <a:lnTo>
                    <a:pt x="1228" y="217"/>
                  </a:lnTo>
                  <a:lnTo>
                    <a:pt x="1231" y="215"/>
                  </a:lnTo>
                  <a:lnTo>
                    <a:pt x="1233" y="215"/>
                  </a:lnTo>
                  <a:lnTo>
                    <a:pt x="1233" y="215"/>
                  </a:lnTo>
                  <a:lnTo>
                    <a:pt x="1238" y="213"/>
                  </a:lnTo>
                  <a:lnTo>
                    <a:pt x="1238" y="210"/>
                  </a:lnTo>
                  <a:lnTo>
                    <a:pt x="1240" y="210"/>
                  </a:lnTo>
                  <a:lnTo>
                    <a:pt x="1240" y="208"/>
                  </a:lnTo>
                  <a:lnTo>
                    <a:pt x="1240" y="208"/>
                  </a:lnTo>
                  <a:lnTo>
                    <a:pt x="1243" y="203"/>
                  </a:lnTo>
                  <a:lnTo>
                    <a:pt x="1245" y="198"/>
                  </a:lnTo>
                  <a:lnTo>
                    <a:pt x="1247" y="194"/>
                  </a:lnTo>
                  <a:lnTo>
                    <a:pt x="1250" y="191"/>
                  </a:lnTo>
                  <a:lnTo>
                    <a:pt x="1252" y="184"/>
                  </a:lnTo>
                  <a:lnTo>
                    <a:pt x="1254" y="179"/>
                  </a:lnTo>
                  <a:lnTo>
                    <a:pt x="1261" y="172"/>
                  </a:lnTo>
                  <a:lnTo>
                    <a:pt x="1266" y="168"/>
                  </a:lnTo>
                  <a:lnTo>
                    <a:pt x="1278" y="161"/>
                  </a:lnTo>
                  <a:lnTo>
                    <a:pt x="1287" y="156"/>
                  </a:lnTo>
                  <a:lnTo>
                    <a:pt x="1287" y="154"/>
                  </a:lnTo>
                  <a:lnTo>
                    <a:pt x="1290" y="151"/>
                  </a:lnTo>
                  <a:lnTo>
                    <a:pt x="1292" y="151"/>
                  </a:lnTo>
                  <a:lnTo>
                    <a:pt x="1292" y="149"/>
                  </a:lnTo>
                  <a:lnTo>
                    <a:pt x="1292" y="149"/>
                  </a:lnTo>
                  <a:lnTo>
                    <a:pt x="1295" y="144"/>
                  </a:lnTo>
                  <a:lnTo>
                    <a:pt x="1295" y="142"/>
                  </a:lnTo>
                  <a:lnTo>
                    <a:pt x="1292" y="135"/>
                  </a:lnTo>
                  <a:lnTo>
                    <a:pt x="1290" y="132"/>
                  </a:lnTo>
                  <a:lnTo>
                    <a:pt x="1290" y="130"/>
                  </a:lnTo>
                  <a:lnTo>
                    <a:pt x="1285" y="125"/>
                  </a:lnTo>
                  <a:lnTo>
                    <a:pt x="1285" y="123"/>
                  </a:lnTo>
                  <a:lnTo>
                    <a:pt x="1283" y="118"/>
                  </a:lnTo>
                  <a:lnTo>
                    <a:pt x="1280" y="80"/>
                  </a:lnTo>
                  <a:lnTo>
                    <a:pt x="1278" y="68"/>
                  </a:lnTo>
                  <a:lnTo>
                    <a:pt x="1276" y="59"/>
                  </a:lnTo>
                  <a:lnTo>
                    <a:pt x="1273" y="50"/>
                  </a:lnTo>
                  <a:lnTo>
                    <a:pt x="1271" y="40"/>
                  </a:lnTo>
                  <a:lnTo>
                    <a:pt x="1266" y="33"/>
                  </a:lnTo>
                  <a:lnTo>
                    <a:pt x="1259" y="26"/>
                  </a:lnTo>
                  <a:lnTo>
                    <a:pt x="1254" y="19"/>
                  </a:lnTo>
                  <a:lnTo>
                    <a:pt x="1247" y="14"/>
                  </a:lnTo>
                  <a:lnTo>
                    <a:pt x="1245" y="12"/>
                  </a:lnTo>
                  <a:lnTo>
                    <a:pt x="1243" y="9"/>
                  </a:lnTo>
                  <a:lnTo>
                    <a:pt x="1240" y="7"/>
                  </a:lnTo>
                  <a:lnTo>
                    <a:pt x="1240" y="5"/>
                  </a:lnTo>
                  <a:lnTo>
                    <a:pt x="1238" y="5"/>
                  </a:lnTo>
                  <a:lnTo>
                    <a:pt x="1238" y="2"/>
                  </a:lnTo>
                  <a:lnTo>
                    <a:pt x="1235" y="0"/>
                  </a:lnTo>
                  <a:lnTo>
                    <a:pt x="1238" y="0"/>
                  </a:lnTo>
                  <a:lnTo>
                    <a:pt x="1219" y="5"/>
                  </a:lnTo>
                  <a:lnTo>
                    <a:pt x="1212" y="7"/>
                  </a:lnTo>
                  <a:lnTo>
                    <a:pt x="1205" y="14"/>
                  </a:lnTo>
                  <a:lnTo>
                    <a:pt x="1184" y="35"/>
                  </a:lnTo>
                  <a:lnTo>
                    <a:pt x="1167" y="59"/>
                  </a:lnTo>
                  <a:lnTo>
                    <a:pt x="1162" y="66"/>
                  </a:lnTo>
                  <a:lnTo>
                    <a:pt x="1160" y="68"/>
                  </a:lnTo>
                  <a:lnTo>
                    <a:pt x="1158" y="71"/>
                  </a:lnTo>
                  <a:lnTo>
                    <a:pt x="1143" y="80"/>
                  </a:lnTo>
                  <a:lnTo>
                    <a:pt x="1132" y="90"/>
                  </a:lnTo>
                  <a:lnTo>
                    <a:pt x="1117" y="97"/>
                  </a:lnTo>
                  <a:lnTo>
                    <a:pt x="1101" y="106"/>
                  </a:lnTo>
                  <a:lnTo>
                    <a:pt x="1084" y="116"/>
                  </a:lnTo>
                  <a:lnTo>
                    <a:pt x="1068" y="125"/>
                  </a:lnTo>
                  <a:lnTo>
                    <a:pt x="1056" y="135"/>
                  </a:lnTo>
                  <a:lnTo>
                    <a:pt x="1044" y="146"/>
                  </a:lnTo>
                  <a:lnTo>
                    <a:pt x="1039" y="151"/>
                  </a:lnTo>
                  <a:lnTo>
                    <a:pt x="1037" y="154"/>
                  </a:lnTo>
                  <a:lnTo>
                    <a:pt x="1035" y="154"/>
                  </a:lnTo>
                  <a:lnTo>
                    <a:pt x="1032" y="156"/>
                  </a:lnTo>
                  <a:lnTo>
                    <a:pt x="1032" y="156"/>
                  </a:lnTo>
                  <a:lnTo>
                    <a:pt x="1025" y="161"/>
                  </a:lnTo>
                  <a:lnTo>
                    <a:pt x="1021" y="161"/>
                  </a:lnTo>
                  <a:lnTo>
                    <a:pt x="1016" y="163"/>
                  </a:lnTo>
                  <a:lnTo>
                    <a:pt x="1011" y="163"/>
                  </a:lnTo>
                  <a:lnTo>
                    <a:pt x="1006" y="165"/>
                  </a:lnTo>
                  <a:lnTo>
                    <a:pt x="1004" y="165"/>
                  </a:lnTo>
                  <a:lnTo>
                    <a:pt x="995" y="168"/>
                  </a:lnTo>
                  <a:lnTo>
                    <a:pt x="983" y="170"/>
                  </a:lnTo>
                  <a:lnTo>
                    <a:pt x="978" y="170"/>
                  </a:lnTo>
                  <a:lnTo>
                    <a:pt x="973" y="170"/>
                  </a:lnTo>
                  <a:lnTo>
                    <a:pt x="933" y="177"/>
                  </a:lnTo>
                  <a:lnTo>
                    <a:pt x="895" y="184"/>
                  </a:lnTo>
                  <a:lnTo>
                    <a:pt x="891" y="187"/>
                  </a:lnTo>
                  <a:lnTo>
                    <a:pt x="886" y="187"/>
                  </a:lnTo>
                  <a:lnTo>
                    <a:pt x="876" y="191"/>
                  </a:lnTo>
                  <a:lnTo>
                    <a:pt x="872" y="191"/>
                  </a:lnTo>
                  <a:lnTo>
                    <a:pt x="867" y="191"/>
                  </a:lnTo>
                  <a:lnTo>
                    <a:pt x="858" y="194"/>
                  </a:lnTo>
                  <a:lnTo>
                    <a:pt x="853" y="196"/>
                  </a:lnTo>
                  <a:lnTo>
                    <a:pt x="848" y="198"/>
                  </a:lnTo>
                  <a:lnTo>
                    <a:pt x="841" y="203"/>
                  </a:lnTo>
                  <a:lnTo>
                    <a:pt x="834" y="213"/>
                  </a:lnTo>
                  <a:lnTo>
                    <a:pt x="832" y="215"/>
                  </a:lnTo>
                  <a:lnTo>
                    <a:pt x="829" y="220"/>
                  </a:lnTo>
                  <a:lnTo>
                    <a:pt x="822" y="224"/>
                  </a:lnTo>
                  <a:lnTo>
                    <a:pt x="817" y="229"/>
                  </a:lnTo>
                  <a:lnTo>
                    <a:pt x="810" y="234"/>
                  </a:lnTo>
                  <a:lnTo>
                    <a:pt x="803" y="241"/>
                  </a:lnTo>
                  <a:lnTo>
                    <a:pt x="801" y="241"/>
                  </a:lnTo>
                  <a:lnTo>
                    <a:pt x="799" y="243"/>
                  </a:lnTo>
                  <a:lnTo>
                    <a:pt x="799" y="243"/>
                  </a:lnTo>
                  <a:lnTo>
                    <a:pt x="796" y="243"/>
                  </a:lnTo>
                  <a:lnTo>
                    <a:pt x="794" y="246"/>
                  </a:lnTo>
                  <a:lnTo>
                    <a:pt x="791" y="248"/>
                  </a:lnTo>
                  <a:lnTo>
                    <a:pt x="791" y="248"/>
                  </a:lnTo>
                  <a:lnTo>
                    <a:pt x="789" y="248"/>
                  </a:lnTo>
                  <a:lnTo>
                    <a:pt x="787" y="250"/>
                  </a:lnTo>
                  <a:lnTo>
                    <a:pt x="782" y="250"/>
                  </a:lnTo>
                  <a:lnTo>
                    <a:pt x="777" y="253"/>
                  </a:lnTo>
                  <a:lnTo>
                    <a:pt x="775" y="253"/>
                  </a:lnTo>
                  <a:lnTo>
                    <a:pt x="765" y="255"/>
                  </a:lnTo>
                  <a:lnTo>
                    <a:pt x="761" y="255"/>
                  </a:lnTo>
                  <a:lnTo>
                    <a:pt x="758" y="255"/>
                  </a:lnTo>
                  <a:lnTo>
                    <a:pt x="756" y="255"/>
                  </a:lnTo>
                  <a:lnTo>
                    <a:pt x="749" y="255"/>
                  </a:lnTo>
                  <a:lnTo>
                    <a:pt x="742" y="255"/>
                  </a:lnTo>
                  <a:lnTo>
                    <a:pt x="732" y="255"/>
                  </a:lnTo>
                  <a:lnTo>
                    <a:pt x="728" y="255"/>
                  </a:lnTo>
                  <a:lnTo>
                    <a:pt x="723" y="255"/>
                  </a:lnTo>
                  <a:lnTo>
                    <a:pt x="721" y="253"/>
                  </a:lnTo>
                  <a:lnTo>
                    <a:pt x="718" y="250"/>
                  </a:lnTo>
                  <a:lnTo>
                    <a:pt x="713" y="248"/>
                  </a:lnTo>
                  <a:lnTo>
                    <a:pt x="711" y="243"/>
                  </a:lnTo>
                  <a:lnTo>
                    <a:pt x="711" y="236"/>
                  </a:lnTo>
                  <a:lnTo>
                    <a:pt x="709" y="234"/>
                  </a:lnTo>
                  <a:lnTo>
                    <a:pt x="711" y="229"/>
                  </a:lnTo>
                  <a:lnTo>
                    <a:pt x="709" y="227"/>
                  </a:lnTo>
                  <a:lnTo>
                    <a:pt x="709" y="224"/>
                  </a:lnTo>
                  <a:lnTo>
                    <a:pt x="706" y="222"/>
                  </a:lnTo>
                  <a:lnTo>
                    <a:pt x="704" y="220"/>
                  </a:lnTo>
                  <a:lnTo>
                    <a:pt x="699" y="215"/>
                  </a:lnTo>
                  <a:lnTo>
                    <a:pt x="692" y="215"/>
                  </a:lnTo>
                  <a:lnTo>
                    <a:pt x="690" y="213"/>
                  </a:lnTo>
                  <a:lnTo>
                    <a:pt x="685" y="213"/>
                  </a:lnTo>
                  <a:lnTo>
                    <a:pt x="673" y="210"/>
                  </a:lnTo>
                  <a:lnTo>
                    <a:pt x="664" y="210"/>
                  </a:lnTo>
                  <a:lnTo>
                    <a:pt x="654" y="213"/>
                  </a:lnTo>
                  <a:lnTo>
                    <a:pt x="645" y="215"/>
                  </a:lnTo>
                  <a:lnTo>
                    <a:pt x="633" y="217"/>
                  </a:lnTo>
                  <a:lnTo>
                    <a:pt x="624" y="222"/>
                  </a:lnTo>
                  <a:lnTo>
                    <a:pt x="614" y="224"/>
                  </a:lnTo>
                  <a:lnTo>
                    <a:pt x="602" y="229"/>
                  </a:lnTo>
                  <a:lnTo>
                    <a:pt x="602" y="205"/>
                  </a:lnTo>
                  <a:lnTo>
                    <a:pt x="605" y="182"/>
                  </a:lnTo>
                  <a:lnTo>
                    <a:pt x="605" y="172"/>
                  </a:lnTo>
                  <a:lnTo>
                    <a:pt x="607" y="151"/>
                  </a:lnTo>
                  <a:lnTo>
                    <a:pt x="607" y="130"/>
                  </a:lnTo>
                  <a:lnTo>
                    <a:pt x="607" y="120"/>
                  </a:lnTo>
                  <a:lnTo>
                    <a:pt x="605" y="109"/>
                  </a:lnTo>
                  <a:lnTo>
                    <a:pt x="602" y="99"/>
                  </a:lnTo>
                  <a:lnTo>
                    <a:pt x="600" y="90"/>
                  </a:lnTo>
                  <a:lnTo>
                    <a:pt x="600" y="85"/>
                  </a:lnTo>
                  <a:lnTo>
                    <a:pt x="598" y="83"/>
                  </a:lnTo>
                  <a:lnTo>
                    <a:pt x="591" y="78"/>
                  </a:lnTo>
                  <a:lnTo>
                    <a:pt x="588" y="76"/>
                  </a:lnTo>
                  <a:lnTo>
                    <a:pt x="584" y="73"/>
                  </a:lnTo>
                  <a:lnTo>
                    <a:pt x="579" y="73"/>
                  </a:lnTo>
                  <a:lnTo>
                    <a:pt x="574" y="73"/>
                  </a:lnTo>
                  <a:lnTo>
                    <a:pt x="569" y="73"/>
                  </a:lnTo>
                  <a:lnTo>
                    <a:pt x="567" y="71"/>
                  </a:lnTo>
                  <a:lnTo>
                    <a:pt x="567" y="71"/>
                  </a:lnTo>
                  <a:lnTo>
                    <a:pt x="562" y="71"/>
                  </a:lnTo>
                  <a:lnTo>
                    <a:pt x="560" y="71"/>
                  </a:lnTo>
                  <a:lnTo>
                    <a:pt x="560" y="71"/>
                  </a:lnTo>
                  <a:lnTo>
                    <a:pt x="536" y="64"/>
                  </a:lnTo>
                  <a:lnTo>
                    <a:pt x="513" y="57"/>
                  </a:lnTo>
                  <a:lnTo>
                    <a:pt x="508" y="54"/>
                  </a:lnTo>
                  <a:lnTo>
                    <a:pt x="503" y="52"/>
                  </a:lnTo>
                  <a:lnTo>
                    <a:pt x="501" y="50"/>
                  </a:lnTo>
                  <a:lnTo>
                    <a:pt x="491" y="40"/>
                  </a:lnTo>
                  <a:lnTo>
                    <a:pt x="482" y="33"/>
                  </a:lnTo>
                  <a:lnTo>
                    <a:pt x="475" y="26"/>
                  </a:lnTo>
                  <a:lnTo>
                    <a:pt x="470" y="21"/>
                  </a:lnTo>
                  <a:lnTo>
                    <a:pt x="463" y="14"/>
                  </a:lnTo>
                  <a:lnTo>
                    <a:pt x="456" y="9"/>
                  </a:lnTo>
                  <a:lnTo>
                    <a:pt x="449" y="7"/>
                  </a:lnTo>
                  <a:lnTo>
                    <a:pt x="439" y="5"/>
                  </a:lnTo>
                  <a:lnTo>
                    <a:pt x="432" y="2"/>
                  </a:lnTo>
                  <a:lnTo>
                    <a:pt x="423" y="0"/>
                  </a:lnTo>
                  <a:lnTo>
                    <a:pt x="414" y="0"/>
                  </a:lnTo>
                  <a:lnTo>
                    <a:pt x="359" y="0"/>
                  </a:lnTo>
                  <a:lnTo>
                    <a:pt x="333" y="2"/>
                  </a:lnTo>
                  <a:lnTo>
                    <a:pt x="307" y="5"/>
                  </a:lnTo>
                  <a:lnTo>
                    <a:pt x="300" y="7"/>
                  </a:lnTo>
                  <a:lnTo>
                    <a:pt x="293" y="9"/>
                  </a:lnTo>
                  <a:lnTo>
                    <a:pt x="293" y="9"/>
                  </a:lnTo>
                  <a:close/>
                </a:path>
              </a:pathLst>
            </a:custGeom>
            <a:solidFill>
              <a:schemeClr val="tx2"/>
            </a:solidFill>
            <a:ln w="9525">
              <a:noFill/>
              <a:round/>
              <a:headEnd/>
              <a:tailEnd/>
            </a:ln>
          </p:spPr>
          <p:txBody>
            <a:bodyPr/>
            <a:lstStyle/>
            <a:p>
              <a:pPr>
                <a:defRPr/>
              </a:pPr>
              <a:endParaRPr lang="en-GB">
                <a:solidFill>
                  <a:srgbClr val="004E69"/>
                </a:solidFill>
              </a:endParaRPr>
            </a:p>
          </p:txBody>
        </p:sp>
        <p:sp>
          <p:nvSpPr>
            <p:cNvPr id="15" name="Freeform 149"/>
            <p:cNvSpPr>
              <a:spLocks/>
            </p:cNvSpPr>
            <p:nvPr/>
          </p:nvSpPr>
          <p:spPr bwMode="auto">
            <a:xfrm>
              <a:off x="4095300" y="944608"/>
              <a:ext cx="1752109" cy="1332740"/>
            </a:xfrm>
            <a:custGeom>
              <a:avLst/>
              <a:gdLst/>
              <a:ahLst/>
              <a:cxnLst>
                <a:cxn ang="0">
                  <a:pos x="846" y="35"/>
                </a:cxn>
                <a:cxn ang="0">
                  <a:pos x="737" y="120"/>
                </a:cxn>
                <a:cxn ang="0">
                  <a:pos x="693" y="163"/>
                </a:cxn>
                <a:cxn ang="0">
                  <a:pos x="563" y="127"/>
                </a:cxn>
                <a:cxn ang="0">
                  <a:pos x="577" y="2"/>
                </a:cxn>
                <a:cxn ang="0">
                  <a:pos x="445" y="33"/>
                </a:cxn>
                <a:cxn ang="0">
                  <a:pos x="411" y="61"/>
                </a:cxn>
                <a:cxn ang="0">
                  <a:pos x="411" y="139"/>
                </a:cxn>
                <a:cxn ang="0">
                  <a:pos x="423" y="224"/>
                </a:cxn>
                <a:cxn ang="0">
                  <a:pos x="409" y="245"/>
                </a:cxn>
                <a:cxn ang="0">
                  <a:pos x="369" y="245"/>
                </a:cxn>
                <a:cxn ang="0">
                  <a:pos x="265" y="179"/>
                </a:cxn>
                <a:cxn ang="0">
                  <a:pos x="234" y="205"/>
                </a:cxn>
                <a:cxn ang="0">
                  <a:pos x="282" y="335"/>
                </a:cxn>
                <a:cxn ang="0">
                  <a:pos x="227" y="399"/>
                </a:cxn>
                <a:cxn ang="0">
                  <a:pos x="225" y="496"/>
                </a:cxn>
                <a:cxn ang="0">
                  <a:pos x="248" y="600"/>
                </a:cxn>
                <a:cxn ang="0">
                  <a:pos x="241" y="621"/>
                </a:cxn>
                <a:cxn ang="0">
                  <a:pos x="182" y="680"/>
                </a:cxn>
                <a:cxn ang="0">
                  <a:pos x="114" y="678"/>
                </a:cxn>
                <a:cxn ang="0">
                  <a:pos x="8" y="722"/>
                </a:cxn>
                <a:cxn ang="0">
                  <a:pos x="38" y="836"/>
                </a:cxn>
                <a:cxn ang="0">
                  <a:pos x="154" y="852"/>
                </a:cxn>
                <a:cxn ang="0">
                  <a:pos x="232" y="904"/>
                </a:cxn>
                <a:cxn ang="0">
                  <a:pos x="277" y="949"/>
                </a:cxn>
                <a:cxn ang="0">
                  <a:pos x="308" y="994"/>
                </a:cxn>
                <a:cxn ang="0">
                  <a:pos x="350" y="963"/>
                </a:cxn>
                <a:cxn ang="0">
                  <a:pos x="419" y="987"/>
                </a:cxn>
                <a:cxn ang="0">
                  <a:pos x="435" y="994"/>
                </a:cxn>
                <a:cxn ang="0">
                  <a:pos x="508" y="987"/>
                </a:cxn>
                <a:cxn ang="0">
                  <a:pos x="643" y="1004"/>
                </a:cxn>
                <a:cxn ang="0">
                  <a:pos x="704" y="982"/>
                </a:cxn>
                <a:cxn ang="0">
                  <a:pos x="749" y="999"/>
                </a:cxn>
                <a:cxn ang="0">
                  <a:pos x="744" y="1011"/>
                </a:cxn>
                <a:cxn ang="0">
                  <a:pos x="808" y="1041"/>
                </a:cxn>
                <a:cxn ang="0">
                  <a:pos x="948" y="985"/>
                </a:cxn>
                <a:cxn ang="0">
                  <a:pos x="997" y="1006"/>
                </a:cxn>
                <a:cxn ang="0">
                  <a:pos x="1070" y="937"/>
                </a:cxn>
                <a:cxn ang="0">
                  <a:pos x="1146" y="914"/>
                </a:cxn>
                <a:cxn ang="0">
                  <a:pos x="1224" y="886"/>
                </a:cxn>
                <a:cxn ang="0">
                  <a:pos x="1269" y="857"/>
                </a:cxn>
                <a:cxn ang="0">
                  <a:pos x="1314" y="857"/>
                </a:cxn>
                <a:cxn ang="0">
                  <a:pos x="1361" y="805"/>
                </a:cxn>
                <a:cxn ang="0">
                  <a:pos x="1321" y="715"/>
                </a:cxn>
                <a:cxn ang="0">
                  <a:pos x="1349" y="593"/>
                </a:cxn>
                <a:cxn ang="0">
                  <a:pos x="1363" y="522"/>
                </a:cxn>
                <a:cxn ang="0">
                  <a:pos x="1250" y="491"/>
                </a:cxn>
                <a:cxn ang="0">
                  <a:pos x="1274" y="404"/>
                </a:cxn>
                <a:cxn ang="0">
                  <a:pos x="1215" y="302"/>
                </a:cxn>
                <a:cxn ang="0">
                  <a:pos x="1266" y="245"/>
                </a:cxn>
                <a:cxn ang="0">
                  <a:pos x="1205" y="163"/>
                </a:cxn>
                <a:cxn ang="0">
                  <a:pos x="1181" y="120"/>
                </a:cxn>
                <a:cxn ang="0">
                  <a:pos x="1146" y="189"/>
                </a:cxn>
                <a:cxn ang="0">
                  <a:pos x="1113" y="219"/>
                </a:cxn>
                <a:cxn ang="0">
                  <a:pos x="1073" y="182"/>
                </a:cxn>
                <a:cxn ang="0">
                  <a:pos x="1035" y="215"/>
                </a:cxn>
                <a:cxn ang="0">
                  <a:pos x="1009" y="255"/>
                </a:cxn>
                <a:cxn ang="0">
                  <a:pos x="933" y="229"/>
                </a:cxn>
                <a:cxn ang="0">
                  <a:pos x="912" y="186"/>
                </a:cxn>
                <a:cxn ang="0">
                  <a:pos x="943" y="134"/>
                </a:cxn>
                <a:cxn ang="0">
                  <a:pos x="926" y="75"/>
                </a:cxn>
              </a:cxnLst>
              <a:rect l="0" t="0" r="r" b="b"/>
              <a:pathLst>
                <a:path w="1373" h="1044">
                  <a:moveTo>
                    <a:pt x="926" y="70"/>
                  </a:moveTo>
                  <a:lnTo>
                    <a:pt x="926" y="63"/>
                  </a:lnTo>
                  <a:lnTo>
                    <a:pt x="926" y="56"/>
                  </a:lnTo>
                  <a:lnTo>
                    <a:pt x="924" y="49"/>
                  </a:lnTo>
                  <a:lnTo>
                    <a:pt x="922" y="42"/>
                  </a:lnTo>
                  <a:lnTo>
                    <a:pt x="917" y="37"/>
                  </a:lnTo>
                  <a:lnTo>
                    <a:pt x="912" y="33"/>
                  </a:lnTo>
                  <a:lnTo>
                    <a:pt x="907" y="30"/>
                  </a:lnTo>
                  <a:lnTo>
                    <a:pt x="900" y="28"/>
                  </a:lnTo>
                  <a:lnTo>
                    <a:pt x="891" y="26"/>
                  </a:lnTo>
                  <a:lnTo>
                    <a:pt x="881" y="23"/>
                  </a:lnTo>
                  <a:lnTo>
                    <a:pt x="874" y="23"/>
                  </a:lnTo>
                  <a:lnTo>
                    <a:pt x="865" y="23"/>
                  </a:lnTo>
                  <a:lnTo>
                    <a:pt x="858" y="28"/>
                  </a:lnTo>
                  <a:lnTo>
                    <a:pt x="853" y="30"/>
                  </a:lnTo>
                  <a:lnTo>
                    <a:pt x="846" y="35"/>
                  </a:lnTo>
                  <a:lnTo>
                    <a:pt x="841" y="42"/>
                  </a:lnTo>
                  <a:lnTo>
                    <a:pt x="839" y="52"/>
                  </a:lnTo>
                  <a:lnTo>
                    <a:pt x="834" y="56"/>
                  </a:lnTo>
                  <a:lnTo>
                    <a:pt x="830" y="61"/>
                  </a:lnTo>
                  <a:lnTo>
                    <a:pt x="825" y="66"/>
                  </a:lnTo>
                  <a:lnTo>
                    <a:pt x="822" y="66"/>
                  </a:lnTo>
                  <a:lnTo>
                    <a:pt x="820" y="68"/>
                  </a:lnTo>
                  <a:lnTo>
                    <a:pt x="808" y="73"/>
                  </a:lnTo>
                  <a:lnTo>
                    <a:pt x="799" y="78"/>
                  </a:lnTo>
                  <a:lnTo>
                    <a:pt x="789" y="80"/>
                  </a:lnTo>
                  <a:lnTo>
                    <a:pt x="775" y="89"/>
                  </a:lnTo>
                  <a:lnTo>
                    <a:pt x="761" y="99"/>
                  </a:lnTo>
                  <a:lnTo>
                    <a:pt x="754" y="106"/>
                  </a:lnTo>
                  <a:lnTo>
                    <a:pt x="749" y="111"/>
                  </a:lnTo>
                  <a:lnTo>
                    <a:pt x="744" y="115"/>
                  </a:lnTo>
                  <a:lnTo>
                    <a:pt x="737" y="120"/>
                  </a:lnTo>
                  <a:lnTo>
                    <a:pt x="730" y="125"/>
                  </a:lnTo>
                  <a:lnTo>
                    <a:pt x="726" y="132"/>
                  </a:lnTo>
                  <a:lnTo>
                    <a:pt x="721" y="139"/>
                  </a:lnTo>
                  <a:lnTo>
                    <a:pt x="719" y="146"/>
                  </a:lnTo>
                  <a:lnTo>
                    <a:pt x="719" y="146"/>
                  </a:lnTo>
                  <a:lnTo>
                    <a:pt x="716" y="146"/>
                  </a:lnTo>
                  <a:lnTo>
                    <a:pt x="716" y="148"/>
                  </a:lnTo>
                  <a:lnTo>
                    <a:pt x="716" y="148"/>
                  </a:lnTo>
                  <a:lnTo>
                    <a:pt x="716" y="151"/>
                  </a:lnTo>
                  <a:lnTo>
                    <a:pt x="714" y="153"/>
                  </a:lnTo>
                  <a:lnTo>
                    <a:pt x="714" y="153"/>
                  </a:lnTo>
                  <a:lnTo>
                    <a:pt x="711" y="156"/>
                  </a:lnTo>
                  <a:lnTo>
                    <a:pt x="707" y="158"/>
                  </a:lnTo>
                  <a:lnTo>
                    <a:pt x="702" y="160"/>
                  </a:lnTo>
                  <a:lnTo>
                    <a:pt x="697" y="163"/>
                  </a:lnTo>
                  <a:lnTo>
                    <a:pt x="693" y="163"/>
                  </a:lnTo>
                  <a:lnTo>
                    <a:pt x="688" y="163"/>
                  </a:lnTo>
                  <a:lnTo>
                    <a:pt x="681" y="163"/>
                  </a:lnTo>
                  <a:lnTo>
                    <a:pt x="674" y="163"/>
                  </a:lnTo>
                  <a:lnTo>
                    <a:pt x="671" y="163"/>
                  </a:lnTo>
                  <a:lnTo>
                    <a:pt x="667" y="163"/>
                  </a:lnTo>
                  <a:lnTo>
                    <a:pt x="624" y="156"/>
                  </a:lnTo>
                  <a:lnTo>
                    <a:pt x="584" y="151"/>
                  </a:lnTo>
                  <a:lnTo>
                    <a:pt x="579" y="148"/>
                  </a:lnTo>
                  <a:lnTo>
                    <a:pt x="577" y="148"/>
                  </a:lnTo>
                  <a:lnTo>
                    <a:pt x="572" y="146"/>
                  </a:lnTo>
                  <a:lnTo>
                    <a:pt x="567" y="144"/>
                  </a:lnTo>
                  <a:lnTo>
                    <a:pt x="565" y="141"/>
                  </a:lnTo>
                  <a:lnTo>
                    <a:pt x="563" y="139"/>
                  </a:lnTo>
                  <a:lnTo>
                    <a:pt x="563" y="137"/>
                  </a:lnTo>
                  <a:lnTo>
                    <a:pt x="563" y="132"/>
                  </a:lnTo>
                  <a:lnTo>
                    <a:pt x="563" y="127"/>
                  </a:lnTo>
                  <a:lnTo>
                    <a:pt x="563" y="122"/>
                  </a:lnTo>
                  <a:lnTo>
                    <a:pt x="565" y="120"/>
                  </a:lnTo>
                  <a:lnTo>
                    <a:pt x="567" y="113"/>
                  </a:lnTo>
                  <a:lnTo>
                    <a:pt x="572" y="106"/>
                  </a:lnTo>
                  <a:lnTo>
                    <a:pt x="577" y="99"/>
                  </a:lnTo>
                  <a:lnTo>
                    <a:pt x="579" y="89"/>
                  </a:lnTo>
                  <a:lnTo>
                    <a:pt x="582" y="82"/>
                  </a:lnTo>
                  <a:lnTo>
                    <a:pt x="584" y="75"/>
                  </a:lnTo>
                  <a:lnTo>
                    <a:pt x="586" y="66"/>
                  </a:lnTo>
                  <a:lnTo>
                    <a:pt x="586" y="59"/>
                  </a:lnTo>
                  <a:lnTo>
                    <a:pt x="589" y="49"/>
                  </a:lnTo>
                  <a:lnTo>
                    <a:pt x="589" y="37"/>
                  </a:lnTo>
                  <a:lnTo>
                    <a:pt x="586" y="26"/>
                  </a:lnTo>
                  <a:lnTo>
                    <a:pt x="584" y="14"/>
                  </a:lnTo>
                  <a:lnTo>
                    <a:pt x="579" y="4"/>
                  </a:lnTo>
                  <a:lnTo>
                    <a:pt x="577" y="2"/>
                  </a:lnTo>
                  <a:lnTo>
                    <a:pt x="574" y="2"/>
                  </a:lnTo>
                  <a:lnTo>
                    <a:pt x="570" y="0"/>
                  </a:lnTo>
                  <a:lnTo>
                    <a:pt x="534" y="2"/>
                  </a:lnTo>
                  <a:lnTo>
                    <a:pt x="518" y="4"/>
                  </a:lnTo>
                  <a:lnTo>
                    <a:pt x="501" y="7"/>
                  </a:lnTo>
                  <a:lnTo>
                    <a:pt x="494" y="9"/>
                  </a:lnTo>
                  <a:lnTo>
                    <a:pt x="489" y="11"/>
                  </a:lnTo>
                  <a:lnTo>
                    <a:pt x="485" y="14"/>
                  </a:lnTo>
                  <a:lnTo>
                    <a:pt x="482" y="16"/>
                  </a:lnTo>
                  <a:lnTo>
                    <a:pt x="480" y="19"/>
                  </a:lnTo>
                  <a:lnTo>
                    <a:pt x="463" y="26"/>
                  </a:lnTo>
                  <a:lnTo>
                    <a:pt x="459" y="28"/>
                  </a:lnTo>
                  <a:lnTo>
                    <a:pt x="456" y="28"/>
                  </a:lnTo>
                  <a:lnTo>
                    <a:pt x="454" y="30"/>
                  </a:lnTo>
                  <a:lnTo>
                    <a:pt x="452" y="30"/>
                  </a:lnTo>
                  <a:lnTo>
                    <a:pt x="445" y="33"/>
                  </a:lnTo>
                  <a:lnTo>
                    <a:pt x="440" y="35"/>
                  </a:lnTo>
                  <a:lnTo>
                    <a:pt x="435" y="37"/>
                  </a:lnTo>
                  <a:lnTo>
                    <a:pt x="433" y="40"/>
                  </a:lnTo>
                  <a:lnTo>
                    <a:pt x="430" y="40"/>
                  </a:lnTo>
                  <a:lnTo>
                    <a:pt x="428" y="42"/>
                  </a:lnTo>
                  <a:lnTo>
                    <a:pt x="426" y="42"/>
                  </a:lnTo>
                  <a:lnTo>
                    <a:pt x="426" y="42"/>
                  </a:lnTo>
                  <a:lnTo>
                    <a:pt x="426" y="42"/>
                  </a:lnTo>
                  <a:lnTo>
                    <a:pt x="426" y="42"/>
                  </a:lnTo>
                  <a:lnTo>
                    <a:pt x="423" y="42"/>
                  </a:lnTo>
                  <a:lnTo>
                    <a:pt x="416" y="42"/>
                  </a:lnTo>
                  <a:lnTo>
                    <a:pt x="414" y="44"/>
                  </a:lnTo>
                  <a:lnTo>
                    <a:pt x="411" y="49"/>
                  </a:lnTo>
                  <a:lnTo>
                    <a:pt x="411" y="54"/>
                  </a:lnTo>
                  <a:lnTo>
                    <a:pt x="411" y="56"/>
                  </a:lnTo>
                  <a:lnTo>
                    <a:pt x="411" y="61"/>
                  </a:lnTo>
                  <a:lnTo>
                    <a:pt x="409" y="63"/>
                  </a:lnTo>
                  <a:lnTo>
                    <a:pt x="404" y="68"/>
                  </a:lnTo>
                  <a:lnTo>
                    <a:pt x="402" y="75"/>
                  </a:lnTo>
                  <a:lnTo>
                    <a:pt x="400" y="80"/>
                  </a:lnTo>
                  <a:lnTo>
                    <a:pt x="397" y="85"/>
                  </a:lnTo>
                  <a:lnTo>
                    <a:pt x="395" y="94"/>
                  </a:lnTo>
                  <a:lnTo>
                    <a:pt x="393" y="99"/>
                  </a:lnTo>
                  <a:lnTo>
                    <a:pt x="393" y="104"/>
                  </a:lnTo>
                  <a:lnTo>
                    <a:pt x="393" y="108"/>
                  </a:lnTo>
                  <a:lnTo>
                    <a:pt x="395" y="113"/>
                  </a:lnTo>
                  <a:lnTo>
                    <a:pt x="395" y="118"/>
                  </a:lnTo>
                  <a:lnTo>
                    <a:pt x="397" y="122"/>
                  </a:lnTo>
                  <a:lnTo>
                    <a:pt x="402" y="130"/>
                  </a:lnTo>
                  <a:lnTo>
                    <a:pt x="407" y="134"/>
                  </a:lnTo>
                  <a:lnTo>
                    <a:pt x="409" y="139"/>
                  </a:lnTo>
                  <a:lnTo>
                    <a:pt x="411" y="139"/>
                  </a:lnTo>
                  <a:lnTo>
                    <a:pt x="411" y="141"/>
                  </a:lnTo>
                  <a:lnTo>
                    <a:pt x="409" y="144"/>
                  </a:lnTo>
                  <a:lnTo>
                    <a:pt x="409" y="148"/>
                  </a:lnTo>
                  <a:lnTo>
                    <a:pt x="407" y="151"/>
                  </a:lnTo>
                  <a:lnTo>
                    <a:pt x="404" y="156"/>
                  </a:lnTo>
                  <a:lnTo>
                    <a:pt x="402" y="165"/>
                  </a:lnTo>
                  <a:lnTo>
                    <a:pt x="402" y="172"/>
                  </a:lnTo>
                  <a:lnTo>
                    <a:pt x="402" y="182"/>
                  </a:lnTo>
                  <a:lnTo>
                    <a:pt x="404" y="189"/>
                  </a:lnTo>
                  <a:lnTo>
                    <a:pt x="407" y="198"/>
                  </a:lnTo>
                  <a:lnTo>
                    <a:pt x="409" y="200"/>
                  </a:lnTo>
                  <a:lnTo>
                    <a:pt x="411" y="205"/>
                  </a:lnTo>
                  <a:lnTo>
                    <a:pt x="419" y="215"/>
                  </a:lnTo>
                  <a:lnTo>
                    <a:pt x="421" y="219"/>
                  </a:lnTo>
                  <a:lnTo>
                    <a:pt x="421" y="222"/>
                  </a:lnTo>
                  <a:lnTo>
                    <a:pt x="423" y="224"/>
                  </a:lnTo>
                  <a:lnTo>
                    <a:pt x="421" y="229"/>
                  </a:lnTo>
                  <a:lnTo>
                    <a:pt x="421" y="229"/>
                  </a:lnTo>
                  <a:lnTo>
                    <a:pt x="421" y="229"/>
                  </a:lnTo>
                  <a:lnTo>
                    <a:pt x="421" y="229"/>
                  </a:lnTo>
                  <a:lnTo>
                    <a:pt x="421" y="231"/>
                  </a:lnTo>
                  <a:lnTo>
                    <a:pt x="421" y="233"/>
                  </a:lnTo>
                  <a:lnTo>
                    <a:pt x="419" y="236"/>
                  </a:lnTo>
                  <a:lnTo>
                    <a:pt x="419" y="238"/>
                  </a:lnTo>
                  <a:lnTo>
                    <a:pt x="416" y="241"/>
                  </a:lnTo>
                  <a:lnTo>
                    <a:pt x="416" y="241"/>
                  </a:lnTo>
                  <a:lnTo>
                    <a:pt x="416" y="241"/>
                  </a:lnTo>
                  <a:lnTo>
                    <a:pt x="416" y="241"/>
                  </a:lnTo>
                  <a:lnTo>
                    <a:pt x="414" y="243"/>
                  </a:lnTo>
                  <a:lnTo>
                    <a:pt x="414" y="245"/>
                  </a:lnTo>
                  <a:lnTo>
                    <a:pt x="409" y="245"/>
                  </a:lnTo>
                  <a:lnTo>
                    <a:pt x="409" y="245"/>
                  </a:lnTo>
                  <a:lnTo>
                    <a:pt x="409" y="245"/>
                  </a:lnTo>
                  <a:lnTo>
                    <a:pt x="409" y="245"/>
                  </a:lnTo>
                  <a:lnTo>
                    <a:pt x="407" y="248"/>
                  </a:lnTo>
                  <a:lnTo>
                    <a:pt x="407" y="248"/>
                  </a:lnTo>
                  <a:lnTo>
                    <a:pt x="404" y="248"/>
                  </a:lnTo>
                  <a:lnTo>
                    <a:pt x="404" y="248"/>
                  </a:lnTo>
                  <a:lnTo>
                    <a:pt x="404" y="248"/>
                  </a:lnTo>
                  <a:lnTo>
                    <a:pt x="402" y="248"/>
                  </a:lnTo>
                  <a:lnTo>
                    <a:pt x="397" y="248"/>
                  </a:lnTo>
                  <a:lnTo>
                    <a:pt x="395" y="248"/>
                  </a:lnTo>
                  <a:lnTo>
                    <a:pt x="395" y="248"/>
                  </a:lnTo>
                  <a:lnTo>
                    <a:pt x="395" y="248"/>
                  </a:lnTo>
                  <a:lnTo>
                    <a:pt x="395" y="250"/>
                  </a:lnTo>
                  <a:lnTo>
                    <a:pt x="390" y="248"/>
                  </a:lnTo>
                  <a:lnTo>
                    <a:pt x="388" y="248"/>
                  </a:lnTo>
                  <a:lnTo>
                    <a:pt x="369" y="245"/>
                  </a:lnTo>
                  <a:lnTo>
                    <a:pt x="355" y="241"/>
                  </a:lnTo>
                  <a:lnTo>
                    <a:pt x="350" y="241"/>
                  </a:lnTo>
                  <a:lnTo>
                    <a:pt x="345" y="238"/>
                  </a:lnTo>
                  <a:lnTo>
                    <a:pt x="341" y="236"/>
                  </a:lnTo>
                  <a:lnTo>
                    <a:pt x="338" y="233"/>
                  </a:lnTo>
                  <a:lnTo>
                    <a:pt x="326" y="222"/>
                  </a:lnTo>
                  <a:lnTo>
                    <a:pt x="322" y="215"/>
                  </a:lnTo>
                  <a:lnTo>
                    <a:pt x="319" y="210"/>
                  </a:lnTo>
                  <a:lnTo>
                    <a:pt x="315" y="203"/>
                  </a:lnTo>
                  <a:lnTo>
                    <a:pt x="312" y="196"/>
                  </a:lnTo>
                  <a:lnTo>
                    <a:pt x="308" y="184"/>
                  </a:lnTo>
                  <a:lnTo>
                    <a:pt x="305" y="179"/>
                  </a:lnTo>
                  <a:lnTo>
                    <a:pt x="303" y="179"/>
                  </a:lnTo>
                  <a:lnTo>
                    <a:pt x="291" y="177"/>
                  </a:lnTo>
                  <a:lnTo>
                    <a:pt x="277" y="179"/>
                  </a:lnTo>
                  <a:lnTo>
                    <a:pt x="265" y="179"/>
                  </a:lnTo>
                  <a:lnTo>
                    <a:pt x="256" y="184"/>
                  </a:lnTo>
                  <a:lnTo>
                    <a:pt x="241" y="189"/>
                  </a:lnTo>
                  <a:lnTo>
                    <a:pt x="241" y="191"/>
                  </a:lnTo>
                  <a:lnTo>
                    <a:pt x="244" y="191"/>
                  </a:lnTo>
                  <a:lnTo>
                    <a:pt x="248" y="191"/>
                  </a:lnTo>
                  <a:lnTo>
                    <a:pt x="248" y="193"/>
                  </a:lnTo>
                  <a:lnTo>
                    <a:pt x="248" y="193"/>
                  </a:lnTo>
                  <a:lnTo>
                    <a:pt x="246" y="196"/>
                  </a:lnTo>
                  <a:lnTo>
                    <a:pt x="244" y="198"/>
                  </a:lnTo>
                  <a:lnTo>
                    <a:pt x="244" y="198"/>
                  </a:lnTo>
                  <a:lnTo>
                    <a:pt x="244" y="198"/>
                  </a:lnTo>
                  <a:lnTo>
                    <a:pt x="244" y="198"/>
                  </a:lnTo>
                  <a:lnTo>
                    <a:pt x="241" y="198"/>
                  </a:lnTo>
                  <a:lnTo>
                    <a:pt x="241" y="200"/>
                  </a:lnTo>
                  <a:lnTo>
                    <a:pt x="237" y="200"/>
                  </a:lnTo>
                  <a:lnTo>
                    <a:pt x="234" y="205"/>
                  </a:lnTo>
                  <a:lnTo>
                    <a:pt x="241" y="210"/>
                  </a:lnTo>
                  <a:lnTo>
                    <a:pt x="246" y="217"/>
                  </a:lnTo>
                  <a:lnTo>
                    <a:pt x="253" y="224"/>
                  </a:lnTo>
                  <a:lnTo>
                    <a:pt x="258" y="231"/>
                  </a:lnTo>
                  <a:lnTo>
                    <a:pt x="260" y="241"/>
                  </a:lnTo>
                  <a:lnTo>
                    <a:pt x="263" y="250"/>
                  </a:lnTo>
                  <a:lnTo>
                    <a:pt x="265" y="259"/>
                  </a:lnTo>
                  <a:lnTo>
                    <a:pt x="267" y="271"/>
                  </a:lnTo>
                  <a:lnTo>
                    <a:pt x="270" y="309"/>
                  </a:lnTo>
                  <a:lnTo>
                    <a:pt x="272" y="314"/>
                  </a:lnTo>
                  <a:lnTo>
                    <a:pt x="272" y="316"/>
                  </a:lnTo>
                  <a:lnTo>
                    <a:pt x="277" y="321"/>
                  </a:lnTo>
                  <a:lnTo>
                    <a:pt x="277" y="323"/>
                  </a:lnTo>
                  <a:lnTo>
                    <a:pt x="279" y="326"/>
                  </a:lnTo>
                  <a:lnTo>
                    <a:pt x="282" y="333"/>
                  </a:lnTo>
                  <a:lnTo>
                    <a:pt x="282" y="335"/>
                  </a:lnTo>
                  <a:lnTo>
                    <a:pt x="279" y="340"/>
                  </a:lnTo>
                  <a:lnTo>
                    <a:pt x="279" y="340"/>
                  </a:lnTo>
                  <a:lnTo>
                    <a:pt x="279" y="342"/>
                  </a:lnTo>
                  <a:lnTo>
                    <a:pt x="277" y="342"/>
                  </a:lnTo>
                  <a:lnTo>
                    <a:pt x="274" y="345"/>
                  </a:lnTo>
                  <a:lnTo>
                    <a:pt x="274" y="347"/>
                  </a:lnTo>
                  <a:lnTo>
                    <a:pt x="265" y="352"/>
                  </a:lnTo>
                  <a:lnTo>
                    <a:pt x="253" y="359"/>
                  </a:lnTo>
                  <a:lnTo>
                    <a:pt x="248" y="363"/>
                  </a:lnTo>
                  <a:lnTo>
                    <a:pt x="241" y="370"/>
                  </a:lnTo>
                  <a:lnTo>
                    <a:pt x="239" y="375"/>
                  </a:lnTo>
                  <a:lnTo>
                    <a:pt x="237" y="382"/>
                  </a:lnTo>
                  <a:lnTo>
                    <a:pt x="234" y="385"/>
                  </a:lnTo>
                  <a:lnTo>
                    <a:pt x="232" y="389"/>
                  </a:lnTo>
                  <a:lnTo>
                    <a:pt x="230" y="394"/>
                  </a:lnTo>
                  <a:lnTo>
                    <a:pt x="227" y="399"/>
                  </a:lnTo>
                  <a:lnTo>
                    <a:pt x="227" y="399"/>
                  </a:lnTo>
                  <a:lnTo>
                    <a:pt x="227" y="401"/>
                  </a:lnTo>
                  <a:lnTo>
                    <a:pt x="225" y="401"/>
                  </a:lnTo>
                  <a:lnTo>
                    <a:pt x="225" y="404"/>
                  </a:lnTo>
                  <a:lnTo>
                    <a:pt x="220" y="406"/>
                  </a:lnTo>
                  <a:lnTo>
                    <a:pt x="220" y="406"/>
                  </a:lnTo>
                  <a:lnTo>
                    <a:pt x="218" y="406"/>
                  </a:lnTo>
                  <a:lnTo>
                    <a:pt x="215" y="408"/>
                  </a:lnTo>
                  <a:lnTo>
                    <a:pt x="213" y="411"/>
                  </a:lnTo>
                  <a:lnTo>
                    <a:pt x="213" y="413"/>
                  </a:lnTo>
                  <a:lnTo>
                    <a:pt x="213" y="432"/>
                  </a:lnTo>
                  <a:lnTo>
                    <a:pt x="213" y="456"/>
                  </a:lnTo>
                  <a:lnTo>
                    <a:pt x="215" y="463"/>
                  </a:lnTo>
                  <a:lnTo>
                    <a:pt x="218" y="472"/>
                  </a:lnTo>
                  <a:lnTo>
                    <a:pt x="222" y="484"/>
                  </a:lnTo>
                  <a:lnTo>
                    <a:pt x="225" y="496"/>
                  </a:lnTo>
                  <a:lnTo>
                    <a:pt x="227" y="508"/>
                  </a:lnTo>
                  <a:lnTo>
                    <a:pt x="230" y="522"/>
                  </a:lnTo>
                  <a:lnTo>
                    <a:pt x="227" y="531"/>
                  </a:lnTo>
                  <a:lnTo>
                    <a:pt x="227" y="536"/>
                  </a:lnTo>
                  <a:lnTo>
                    <a:pt x="227" y="541"/>
                  </a:lnTo>
                  <a:lnTo>
                    <a:pt x="227" y="545"/>
                  </a:lnTo>
                  <a:lnTo>
                    <a:pt x="230" y="550"/>
                  </a:lnTo>
                  <a:lnTo>
                    <a:pt x="234" y="557"/>
                  </a:lnTo>
                  <a:lnTo>
                    <a:pt x="239" y="564"/>
                  </a:lnTo>
                  <a:lnTo>
                    <a:pt x="239" y="569"/>
                  </a:lnTo>
                  <a:lnTo>
                    <a:pt x="241" y="574"/>
                  </a:lnTo>
                  <a:lnTo>
                    <a:pt x="241" y="576"/>
                  </a:lnTo>
                  <a:lnTo>
                    <a:pt x="244" y="581"/>
                  </a:lnTo>
                  <a:lnTo>
                    <a:pt x="246" y="590"/>
                  </a:lnTo>
                  <a:lnTo>
                    <a:pt x="248" y="597"/>
                  </a:lnTo>
                  <a:lnTo>
                    <a:pt x="248" y="600"/>
                  </a:lnTo>
                  <a:lnTo>
                    <a:pt x="248" y="604"/>
                  </a:lnTo>
                  <a:lnTo>
                    <a:pt x="248" y="604"/>
                  </a:lnTo>
                  <a:lnTo>
                    <a:pt x="248" y="604"/>
                  </a:lnTo>
                  <a:lnTo>
                    <a:pt x="248" y="604"/>
                  </a:lnTo>
                  <a:lnTo>
                    <a:pt x="248" y="607"/>
                  </a:lnTo>
                  <a:lnTo>
                    <a:pt x="248" y="607"/>
                  </a:lnTo>
                  <a:lnTo>
                    <a:pt x="248" y="607"/>
                  </a:lnTo>
                  <a:lnTo>
                    <a:pt x="248" y="609"/>
                  </a:lnTo>
                  <a:lnTo>
                    <a:pt x="248" y="611"/>
                  </a:lnTo>
                  <a:lnTo>
                    <a:pt x="246" y="611"/>
                  </a:lnTo>
                  <a:lnTo>
                    <a:pt x="246" y="611"/>
                  </a:lnTo>
                  <a:lnTo>
                    <a:pt x="246" y="611"/>
                  </a:lnTo>
                  <a:lnTo>
                    <a:pt x="246" y="614"/>
                  </a:lnTo>
                  <a:lnTo>
                    <a:pt x="244" y="616"/>
                  </a:lnTo>
                  <a:lnTo>
                    <a:pt x="244" y="619"/>
                  </a:lnTo>
                  <a:lnTo>
                    <a:pt x="241" y="621"/>
                  </a:lnTo>
                  <a:lnTo>
                    <a:pt x="232" y="626"/>
                  </a:lnTo>
                  <a:lnTo>
                    <a:pt x="225" y="633"/>
                  </a:lnTo>
                  <a:lnTo>
                    <a:pt x="220" y="637"/>
                  </a:lnTo>
                  <a:lnTo>
                    <a:pt x="218" y="640"/>
                  </a:lnTo>
                  <a:lnTo>
                    <a:pt x="215" y="642"/>
                  </a:lnTo>
                  <a:lnTo>
                    <a:pt x="213" y="649"/>
                  </a:lnTo>
                  <a:lnTo>
                    <a:pt x="208" y="654"/>
                  </a:lnTo>
                  <a:lnTo>
                    <a:pt x="204" y="659"/>
                  </a:lnTo>
                  <a:lnTo>
                    <a:pt x="201" y="663"/>
                  </a:lnTo>
                  <a:lnTo>
                    <a:pt x="199" y="668"/>
                  </a:lnTo>
                  <a:lnTo>
                    <a:pt x="194" y="673"/>
                  </a:lnTo>
                  <a:lnTo>
                    <a:pt x="192" y="675"/>
                  </a:lnTo>
                  <a:lnTo>
                    <a:pt x="189" y="678"/>
                  </a:lnTo>
                  <a:lnTo>
                    <a:pt x="185" y="680"/>
                  </a:lnTo>
                  <a:lnTo>
                    <a:pt x="185" y="680"/>
                  </a:lnTo>
                  <a:lnTo>
                    <a:pt x="182" y="680"/>
                  </a:lnTo>
                  <a:lnTo>
                    <a:pt x="182" y="680"/>
                  </a:lnTo>
                  <a:lnTo>
                    <a:pt x="182" y="682"/>
                  </a:lnTo>
                  <a:lnTo>
                    <a:pt x="180" y="682"/>
                  </a:lnTo>
                  <a:lnTo>
                    <a:pt x="178" y="685"/>
                  </a:lnTo>
                  <a:lnTo>
                    <a:pt x="175" y="685"/>
                  </a:lnTo>
                  <a:lnTo>
                    <a:pt x="175" y="685"/>
                  </a:lnTo>
                  <a:lnTo>
                    <a:pt x="171" y="685"/>
                  </a:lnTo>
                  <a:lnTo>
                    <a:pt x="166" y="685"/>
                  </a:lnTo>
                  <a:lnTo>
                    <a:pt x="161" y="682"/>
                  </a:lnTo>
                  <a:lnTo>
                    <a:pt x="161" y="682"/>
                  </a:lnTo>
                  <a:lnTo>
                    <a:pt x="161" y="682"/>
                  </a:lnTo>
                  <a:lnTo>
                    <a:pt x="159" y="682"/>
                  </a:lnTo>
                  <a:lnTo>
                    <a:pt x="149" y="680"/>
                  </a:lnTo>
                  <a:lnTo>
                    <a:pt x="137" y="678"/>
                  </a:lnTo>
                  <a:lnTo>
                    <a:pt x="126" y="678"/>
                  </a:lnTo>
                  <a:lnTo>
                    <a:pt x="114" y="678"/>
                  </a:lnTo>
                  <a:lnTo>
                    <a:pt x="104" y="680"/>
                  </a:lnTo>
                  <a:lnTo>
                    <a:pt x="93" y="680"/>
                  </a:lnTo>
                  <a:lnTo>
                    <a:pt x="81" y="680"/>
                  </a:lnTo>
                  <a:lnTo>
                    <a:pt x="71" y="680"/>
                  </a:lnTo>
                  <a:lnTo>
                    <a:pt x="62" y="678"/>
                  </a:lnTo>
                  <a:lnTo>
                    <a:pt x="55" y="675"/>
                  </a:lnTo>
                  <a:lnTo>
                    <a:pt x="50" y="675"/>
                  </a:lnTo>
                  <a:lnTo>
                    <a:pt x="45" y="675"/>
                  </a:lnTo>
                  <a:lnTo>
                    <a:pt x="43" y="678"/>
                  </a:lnTo>
                  <a:lnTo>
                    <a:pt x="36" y="682"/>
                  </a:lnTo>
                  <a:lnTo>
                    <a:pt x="31" y="685"/>
                  </a:lnTo>
                  <a:lnTo>
                    <a:pt x="31" y="689"/>
                  </a:lnTo>
                  <a:lnTo>
                    <a:pt x="26" y="694"/>
                  </a:lnTo>
                  <a:lnTo>
                    <a:pt x="24" y="701"/>
                  </a:lnTo>
                  <a:lnTo>
                    <a:pt x="12" y="715"/>
                  </a:lnTo>
                  <a:lnTo>
                    <a:pt x="8" y="722"/>
                  </a:lnTo>
                  <a:lnTo>
                    <a:pt x="3" y="730"/>
                  </a:lnTo>
                  <a:lnTo>
                    <a:pt x="0" y="734"/>
                  </a:lnTo>
                  <a:lnTo>
                    <a:pt x="0" y="739"/>
                  </a:lnTo>
                  <a:lnTo>
                    <a:pt x="3" y="758"/>
                  </a:lnTo>
                  <a:lnTo>
                    <a:pt x="10" y="777"/>
                  </a:lnTo>
                  <a:lnTo>
                    <a:pt x="12" y="791"/>
                  </a:lnTo>
                  <a:lnTo>
                    <a:pt x="17" y="808"/>
                  </a:lnTo>
                  <a:lnTo>
                    <a:pt x="17" y="810"/>
                  </a:lnTo>
                  <a:lnTo>
                    <a:pt x="19" y="812"/>
                  </a:lnTo>
                  <a:lnTo>
                    <a:pt x="22" y="815"/>
                  </a:lnTo>
                  <a:lnTo>
                    <a:pt x="24" y="817"/>
                  </a:lnTo>
                  <a:lnTo>
                    <a:pt x="29" y="822"/>
                  </a:lnTo>
                  <a:lnTo>
                    <a:pt x="31" y="826"/>
                  </a:lnTo>
                  <a:lnTo>
                    <a:pt x="34" y="831"/>
                  </a:lnTo>
                  <a:lnTo>
                    <a:pt x="36" y="836"/>
                  </a:lnTo>
                  <a:lnTo>
                    <a:pt x="38" y="836"/>
                  </a:lnTo>
                  <a:lnTo>
                    <a:pt x="43" y="838"/>
                  </a:lnTo>
                  <a:lnTo>
                    <a:pt x="48" y="838"/>
                  </a:lnTo>
                  <a:lnTo>
                    <a:pt x="52" y="841"/>
                  </a:lnTo>
                  <a:lnTo>
                    <a:pt x="55" y="843"/>
                  </a:lnTo>
                  <a:lnTo>
                    <a:pt x="60" y="845"/>
                  </a:lnTo>
                  <a:lnTo>
                    <a:pt x="60" y="841"/>
                  </a:lnTo>
                  <a:lnTo>
                    <a:pt x="62" y="838"/>
                  </a:lnTo>
                  <a:lnTo>
                    <a:pt x="67" y="836"/>
                  </a:lnTo>
                  <a:lnTo>
                    <a:pt x="71" y="836"/>
                  </a:lnTo>
                  <a:lnTo>
                    <a:pt x="88" y="841"/>
                  </a:lnTo>
                  <a:lnTo>
                    <a:pt x="107" y="845"/>
                  </a:lnTo>
                  <a:lnTo>
                    <a:pt x="123" y="848"/>
                  </a:lnTo>
                  <a:lnTo>
                    <a:pt x="142" y="848"/>
                  </a:lnTo>
                  <a:lnTo>
                    <a:pt x="149" y="848"/>
                  </a:lnTo>
                  <a:lnTo>
                    <a:pt x="152" y="850"/>
                  </a:lnTo>
                  <a:lnTo>
                    <a:pt x="154" y="852"/>
                  </a:lnTo>
                  <a:lnTo>
                    <a:pt x="166" y="864"/>
                  </a:lnTo>
                  <a:lnTo>
                    <a:pt x="178" y="878"/>
                  </a:lnTo>
                  <a:lnTo>
                    <a:pt x="189" y="895"/>
                  </a:lnTo>
                  <a:lnTo>
                    <a:pt x="194" y="902"/>
                  </a:lnTo>
                  <a:lnTo>
                    <a:pt x="199" y="911"/>
                  </a:lnTo>
                  <a:lnTo>
                    <a:pt x="199" y="907"/>
                  </a:lnTo>
                  <a:lnTo>
                    <a:pt x="201" y="904"/>
                  </a:lnTo>
                  <a:lnTo>
                    <a:pt x="204" y="902"/>
                  </a:lnTo>
                  <a:lnTo>
                    <a:pt x="206" y="900"/>
                  </a:lnTo>
                  <a:lnTo>
                    <a:pt x="208" y="897"/>
                  </a:lnTo>
                  <a:lnTo>
                    <a:pt x="211" y="897"/>
                  </a:lnTo>
                  <a:lnTo>
                    <a:pt x="215" y="897"/>
                  </a:lnTo>
                  <a:lnTo>
                    <a:pt x="218" y="900"/>
                  </a:lnTo>
                  <a:lnTo>
                    <a:pt x="222" y="900"/>
                  </a:lnTo>
                  <a:lnTo>
                    <a:pt x="227" y="902"/>
                  </a:lnTo>
                  <a:lnTo>
                    <a:pt x="232" y="904"/>
                  </a:lnTo>
                  <a:lnTo>
                    <a:pt x="234" y="909"/>
                  </a:lnTo>
                  <a:lnTo>
                    <a:pt x="237" y="914"/>
                  </a:lnTo>
                  <a:lnTo>
                    <a:pt x="239" y="919"/>
                  </a:lnTo>
                  <a:lnTo>
                    <a:pt x="241" y="926"/>
                  </a:lnTo>
                  <a:lnTo>
                    <a:pt x="241" y="933"/>
                  </a:lnTo>
                  <a:lnTo>
                    <a:pt x="244" y="937"/>
                  </a:lnTo>
                  <a:lnTo>
                    <a:pt x="246" y="942"/>
                  </a:lnTo>
                  <a:lnTo>
                    <a:pt x="248" y="947"/>
                  </a:lnTo>
                  <a:lnTo>
                    <a:pt x="253" y="952"/>
                  </a:lnTo>
                  <a:lnTo>
                    <a:pt x="258" y="952"/>
                  </a:lnTo>
                  <a:lnTo>
                    <a:pt x="260" y="952"/>
                  </a:lnTo>
                  <a:lnTo>
                    <a:pt x="267" y="949"/>
                  </a:lnTo>
                  <a:lnTo>
                    <a:pt x="274" y="949"/>
                  </a:lnTo>
                  <a:lnTo>
                    <a:pt x="274" y="949"/>
                  </a:lnTo>
                  <a:lnTo>
                    <a:pt x="274" y="949"/>
                  </a:lnTo>
                  <a:lnTo>
                    <a:pt x="277" y="949"/>
                  </a:lnTo>
                  <a:lnTo>
                    <a:pt x="277" y="949"/>
                  </a:lnTo>
                  <a:lnTo>
                    <a:pt x="282" y="949"/>
                  </a:lnTo>
                  <a:lnTo>
                    <a:pt x="289" y="949"/>
                  </a:lnTo>
                  <a:lnTo>
                    <a:pt x="293" y="949"/>
                  </a:lnTo>
                  <a:lnTo>
                    <a:pt x="298" y="952"/>
                  </a:lnTo>
                  <a:lnTo>
                    <a:pt x="300" y="954"/>
                  </a:lnTo>
                  <a:lnTo>
                    <a:pt x="303" y="959"/>
                  </a:lnTo>
                  <a:lnTo>
                    <a:pt x="305" y="963"/>
                  </a:lnTo>
                  <a:lnTo>
                    <a:pt x="305" y="968"/>
                  </a:lnTo>
                  <a:lnTo>
                    <a:pt x="305" y="975"/>
                  </a:lnTo>
                  <a:lnTo>
                    <a:pt x="305" y="982"/>
                  </a:lnTo>
                  <a:lnTo>
                    <a:pt x="305" y="987"/>
                  </a:lnTo>
                  <a:lnTo>
                    <a:pt x="303" y="992"/>
                  </a:lnTo>
                  <a:lnTo>
                    <a:pt x="303" y="997"/>
                  </a:lnTo>
                  <a:lnTo>
                    <a:pt x="305" y="994"/>
                  </a:lnTo>
                  <a:lnTo>
                    <a:pt x="308" y="994"/>
                  </a:lnTo>
                  <a:lnTo>
                    <a:pt x="308" y="994"/>
                  </a:lnTo>
                  <a:lnTo>
                    <a:pt x="312" y="994"/>
                  </a:lnTo>
                  <a:lnTo>
                    <a:pt x="315" y="992"/>
                  </a:lnTo>
                  <a:lnTo>
                    <a:pt x="315" y="992"/>
                  </a:lnTo>
                  <a:lnTo>
                    <a:pt x="317" y="992"/>
                  </a:lnTo>
                  <a:lnTo>
                    <a:pt x="322" y="989"/>
                  </a:lnTo>
                  <a:lnTo>
                    <a:pt x="326" y="987"/>
                  </a:lnTo>
                  <a:lnTo>
                    <a:pt x="329" y="987"/>
                  </a:lnTo>
                  <a:lnTo>
                    <a:pt x="333" y="982"/>
                  </a:lnTo>
                  <a:lnTo>
                    <a:pt x="336" y="982"/>
                  </a:lnTo>
                  <a:lnTo>
                    <a:pt x="338" y="980"/>
                  </a:lnTo>
                  <a:lnTo>
                    <a:pt x="338" y="980"/>
                  </a:lnTo>
                  <a:lnTo>
                    <a:pt x="341" y="978"/>
                  </a:lnTo>
                  <a:lnTo>
                    <a:pt x="343" y="973"/>
                  </a:lnTo>
                  <a:lnTo>
                    <a:pt x="348" y="968"/>
                  </a:lnTo>
                  <a:lnTo>
                    <a:pt x="350" y="963"/>
                  </a:lnTo>
                  <a:lnTo>
                    <a:pt x="355" y="961"/>
                  </a:lnTo>
                  <a:lnTo>
                    <a:pt x="359" y="961"/>
                  </a:lnTo>
                  <a:lnTo>
                    <a:pt x="376" y="961"/>
                  </a:lnTo>
                  <a:lnTo>
                    <a:pt x="376" y="968"/>
                  </a:lnTo>
                  <a:lnTo>
                    <a:pt x="378" y="973"/>
                  </a:lnTo>
                  <a:lnTo>
                    <a:pt x="381" y="985"/>
                  </a:lnTo>
                  <a:lnTo>
                    <a:pt x="383" y="987"/>
                  </a:lnTo>
                  <a:lnTo>
                    <a:pt x="383" y="987"/>
                  </a:lnTo>
                  <a:lnTo>
                    <a:pt x="409" y="989"/>
                  </a:lnTo>
                  <a:lnTo>
                    <a:pt x="409" y="989"/>
                  </a:lnTo>
                  <a:lnTo>
                    <a:pt x="411" y="989"/>
                  </a:lnTo>
                  <a:lnTo>
                    <a:pt x="414" y="989"/>
                  </a:lnTo>
                  <a:lnTo>
                    <a:pt x="416" y="989"/>
                  </a:lnTo>
                  <a:lnTo>
                    <a:pt x="416" y="989"/>
                  </a:lnTo>
                  <a:lnTo>
                    <a:pt x="419" y="987"/>
                  </a:lnTo>
                  <a:lnTo>
                    <a:pt x="419" y="987"/>
                  </a:lnTo>
                  <a:lnTo>
                    <a:pt x="419" y="985"/>
                  </a:lnTo>
                  <a:lnTo>
                    <a:pt x="421" y="985"/>
                  </a:lnTo>
                  <a:lnTo>
                    <a:pt x="421" y="982"/>
                  </a:lnTo>
                  <a:lnTo>
                    <a:pt x="421" y="982"/>
                  </a:lnTo>
                  <a:lnTo>
                    <a:pt x="423" y="980"/>
                  </a:lnTo>
                  <a:lnTo>
                    <a:pt x="426" y="978"/>
                  </a:lnTo>
                  <a:lnTo>
                    <a:pt x="428" y="978"/>
                  </a:lnTo>
                  <a:lnTo>
                    <a:pt x="430" y="978"/>
                  </a:lnTo>
                  <a:lnTo>
                    <a:pt x="430" y="980"/>
                  </a:lnTo>
                  <a:lnTo>
                    <a:pt x="430" y="982"/>
                  </a:lnTo>
                  <a:lnTo>
                    <a:pt x="430" y="985"/>
                  </a:lnTo>
                  <a:lnTo>
                    <a:pt x="433" y="992"/>
                  </a:lnTo>
                  <a:lnTo>
                    <a:pt x="433" y="992"/>
                  </a:lnTo>
                  <a:lnTo>
                    <a:pt x="433" y="994"/>
                  </a:lnTo>
                  <a:lnTo>
                    <a:pt x="435" y="994"/>
                  </a:lnTo>
                  <a:lnTo>
                    <a:pt x="435" y="994"/>
                  </a:lnTo>
                  <a:lnTo>
                    <a:pt x="435" y="994"/>
                  </a:lnTo>
                  <a:lnTo>
                    <a:pt x="445" y="994"/>
                  </a:lnTo>
                  <a:lnTo>
                    <a:pt x="449" y="992"/>
                  </a:lnTo>
                  <a:lnTo>
                    <a:pt x="454" y="992"/>
                  </a:lnTo>
                  <a:lnTo>
                    <a:pt x="470" y="989"/>
                  </a:lnTo>
                  <a:lnTo>
                    <a:pt x="473" y="992"/>
                  </a:lnTo>
                  <a:lnTo>
                    <a:pt x="478" y="992"/>
                  </a:lnTo>
                  <a:lnTo>
                    <a:pt x="485" y="997"/>
                  </a:lnTo>
                  <a:lnTo>
                    <a:pt x="489" y="997"/>
                  </a:lnTo>
                  <a:lnTo>
                    <a:pt x="496" y="997"/>
                  </a:lnTo>
                  <a:lnTo>
                    <a:pt x="499" y="994"/>
                  </a:lnTo>
                  <a:lnTo>
                    <a:pt x="504" y="992"/>
                  </a:lnTo>
                  <a:lnTo>
                    <a:pt x="506" y="989"/>
                  </a:lnTo>
                  <a:lnTo>
                    <a:pt x="506" y="989"/>
                  </a:lnTo>
                  <a:lnTo>
                    <a:pt x="506" y="989"/>
                  </a:lnTo>
                  <a:lnTo>
                    <a:pt x="508" y="987"/>
                  </a:lnTo>
                  <a:lnTo>
                    <a:pt x="515" y="980"/>
                  </a:lnTo>
                  <a:lnTo>
                    <a:pt x="520" y="978"/>
                  </a:lnTo>
                  <a:lnTo>
                    <a:pt x="525" y="975"/>
                  </a:lnTo>
                  <a:lnTo>
                    <a:pt x="532" y="973"/>
                  </a:lnTo>
                  <a:lnTo>
                    <a:pt x="539" y="973"/>
                  </a:lnTo>
                  <a:lnTo>
                    <a:pt x="563" y="975"/>
                  </a:lnTo>
                  <a:lnTo>
                    <a:pt x="591" y="978"/>
                  </a:lnTo>
                  <a:lnTo>
                    <a:pt x="591" y="978"/>
                  </a:lnTo>
                  <a:lnTo>
                    <a:pt x="596" y="980"/>
                  </a:lnTo>
                  <a:lnTo>
                    <a:pt x="607" y="989"/>
                  </a:lnTo>
                  <a:lnTo>
                    <a:pt x="615" y="994"/>
                  </a:lnTo>
                  <a:lnTo>
                    <a:pt x="622" y="999"/>
                  </a:lnTo>
                  <a:lnTo>
                    <a:pt x="626" y="1001"/>
                  </a:lnTo>
                  <a:lnTo>
                    <a:pt x="631" y="1001"/>
                  </a:lnTo>
                  <a:lnTo>
                    <a:pt x="636" y="1001"/>
                  </a:lnTo>
                  <a:lnTo>
                    <a:pt x="643" y="1004"/>
                  </a:lnTo>
                  <a:lnTo>
                    <a:pt x="643" y="1001"/>
                  </a:lnTo>
                  <a:lnTo>
                    <a:pt x="645" y="1001"/>
                  </a:lnTo>
                  <a:lnTo>
                    <a:pt x="645" y="999"/>
                  </a:lnTo>
                  <a:lnTo>
                    <a:pt x="648" y="999"/>
                  </a:lnTo>
                  <a:lnTo>
                    <a:pt x="652" y="992"/>
                  </a:lnTo>
                  <a:lnTo>
                    <a:pt x="657" y="987"/>
                  </a:lnTo>
                  <a:lnTo>
                    <a:pt x="664" y="982"/>
                  </a:lnTo>
                  <a:lnTo>
                    <a:pt x="671" y="982"/>
                  </a:lnTo>
                  <a:lnTo>
                    <a:pt x="676" y="982"/>
                  </a:lnTo>
                  <a:lnTo>
                    <a:pt x="678" y="982"/>
                  </a:lnTo>
                  <a:lnTo>
                    <a:pt x="683" y="982"/>
                  </a:lnTo>
                  <a:lnTo>
                    <a:pt x="685" y="982"/>
                  </a:lnTo>
                  <a:lnTo>
                    <a:pt x="690" y="982"/>
                  </a:lnTo>
                  <a:lnTo>
                    <a:pt x="697" y="982"/>
                  </a:lnTo>
                  <a:lnTo>
                    <a:pt x="700" y="982"/>
                  </a:lnTo>
                  <a:lnTo>
                    <a:pt x="704" y="982"/>
                  </a:lnTo>
                  <a:lnTo>
                    <a:pt x="709" y="982"/>
                  </a:lnTo>
                  <a:lnTo>
                    <a:pt x="711" y="982"/>
                  </a:lnTo>
                  <a:lnTo>
                    <a:pt x="716" y="982"/>
                  </a:lnTo>
                  <a:lnTo>
                    <a:pt x="721" y="980"/>
                  </a:lnTo>
                  <a:lnTo>
                    <a:pt x="728" y="980"/>
                  </a:lnTo>
                  <a:lnTo>
                    <a:pt x="733" y="978"/>
                  </a:lnTo>
                  <a:lnTo>
                    <a:pt x="737" y="978"/>
                  </a:lnTo>
                  <a:lnTo>
                    <a:pt x="740" y="980"/>
                  </a:lnTo>
                  <a:lnTo>
                    <a:pt x="742" y="980"/>
                  </a:lnTo>
                  <a:lnTo>
                    <a:pt x="744" y="982"/>
                  </a:lnTo>
                  <a:lnTo>
                    <a:pt x="747" y="985"/>
                  </a:lnTo>
                  <a:lnTo>
                    <a:pt x="749" y="989"/>
                  </a:lnTo>
                  <a:lnTo>
                    <a:pt x="749" y="994"/>
                  </a:lnTo>
                  <a:lnTo>
                    <a:pt x="749" y="994"/>
                  </a:lnTo>
                  <a:lnTo>
                    <a:pt x="749" y="994"/>
                  </a:lnTo>
                  <a:lnTo>
                    <a:pt x="749" y="999"/>
                  </a:lnTo>
                  <a:lnTo>
                    <a:pt x="747" y="1001"/>
                  </a:lnTo>
                  <a:lnTo>
                    <a:pt x="747" y="1004"/>
                  </a:lnTo>
                  <a:lnTo>
                    <a:pt x="744" y="1011"/>
                  </a:lnTo>
                  <a:lnTo>
                    <a:pt x="749" y="1004"/>
                  </a:lnTo>
                  <a:lnTo>
                    <a:pt x="752" y="999"/>
                  </a:lnTo>
                  <a:lnTo>
                    <a:pt x="752" y="997"/>
                  </a:lnTo>
                  <a:lnTo>
                    <a:pt x="754" y="994"/>
                  </a:lnTo>
                  <a:lnTo>
                    <a:pt x="756" y="994"/>
                  </a:lnTo>
                  <a:lnTo>
                    <a:pt x="759" y="989"/>
                  </a:lnTo>
                  <a:lnTo>
                    <a:pt x="761" y="987"/>
                  </a:lnTo>
                  <a:lnTo>
                    <a:pt x="763" y="985"/>
                  </a:lnTo>
                  <a:lnTo>
                    <a:pt x="766" y="982"/>
                  </a:lnTo>
                  <a:lnTo>
                    <a:pt x="759" y="992"/>
                  </a:lnTo>
                  <a:lnTo>
                    <a:pt x="754" y="1001"/>
                  </a:lnTo>
                  <a:lnTo>
                    <a:pt x="749" y="1006"/>
                  </a:lnTo>
                  <a:lnTo>
                    <a:pt x="744" y="1011"/>
                  </a:lnTo>
                  <a:lnTo>
                    <a:pt x="744" y="1015"/>
                  </a:lnTo>
                  <a:lnTo>
                    <a:pt x="744" y="1020"/>
                  </a:lnTo>
                  <a:lnTo>
                    <a:pt x="744" y="1025"/>
                  </a:lnTo>
                  <a:lnTo>
                    <a:pt x="747" y="1030"/>
                  </a:lnTo>
                  <a:lnTo>
                    <a:pt x="747" y="1032"/>
                  </a:lnTo>
                  <a:lnTo>
                    <a:pt x="749" y="1034"/>
                  </a:lnTo>
                  <a:lnTo>
                    <a:pt x="749" y="1037"/>
                  </a:lnTo>
                  <a:lnTo>
                    <a:pt x="752" y="1037"/>
                  </a:lnTo>
                  <a:lnTo>
                    <a:pt x="761" y="1039"/>
                  </a:lnTo>
                  <a:lnTo>
                    <a:pt x="770" y="1041"/>
                  </a:lnTo>
                  <a:lnTo>
                    <a:pt x="778" y="1044"/>
                  </a:lnTo>
                  <a:lnTo>
                    <a:pt x="782" y="1044"/>
                  </a:lnTo>
                  <a:lnTo>
                    <a:pt x="787" y="1044"/>
                  </a:lnTo>
                  <a:lnTo>
                    <a:pt x="796" y="1044"/>
                  </a:lnTo>
                  <a:lnTo>
                    <a:pt x="804" y="1041"/>
                  </a:lnTo>
                  <a:lnTo>
                    <a:pt x="808" y="1041"/>
                  </a:lnTo>
                  <a:lnTo>
                    <a:pt x="813" y="1039"/>
                  </a:lnTo>
                  <a:lnTo>
                    <a:pt x="820" y="1037"/>
                  </a:lnTo>
                  <a:lnTo>
                    <a:pt x="825" y="1034"/>
                  </a:lnTo>
                  <a:lnTo>
                    <a:pt x="827" y="1032"/>
                  </a:lnTo>
                  <a:lnTo>
                    <a:pt x="830" y="1032"/>
                  </a:lnTo>
                  <a:lnTo>
                    <a:pt x="853" y="1018"/>
                  </a:lnTo>
                  <a:lnTo>
                    <a:pt x="877" y="1001"/>
                  </a:lnTo>
                  <a:lnTo>
                    <a:pt x="893" y="992"/>
                  </a:lnTo>
                  <a:lnTo>
                    <a:pt x="905" y="985"/>
                  </a:lnTo>
                  <a:lnTo>
                    <a:pt x="910" y="982"/>
                  </a:lnTo>
                  <a:lnTo>
                    <a:pt x="917" y="980"/>
                  </a:lnTo>
                  <a:lnTo>
                    <a:pt x="924" y="978"/>
                  </a:lnTo>
                  <a:lnTo>
                    <a:pt x="929" y="980"/>
                  </a:lnTo>
                  <a:lnTo>
                    <a:pt x="936" y="980"/>
                  </a:lnTo>
                  <a:lnTo>
                    <a:pt x="943" y="982"/>
                  </a:lnTo>
                  <a:lnTo>
                    <a:pt x="948" y="985"/>
                  </a:lnTo>
                  <a:lnTo>
                    <a:pt x="955" y="987"/>
                  </a:lnTo>
                  <a:lnTo>
                    <a:pt x="962" y="992"/>
                  </a:lnTo>
                  <a:lnTo>
                    <a:pt x="964" y="997"/>
                  </a:lnTo>
                  <a:lnTo>
                    <a:pt x="967" y="1001"/>
                  </a:lnTo>
                  <a:lnTo>
                    <a:pt x="969" y="1004"/>
                  </a:lnTo>
                  <a:lnTo>
                    <a:pt x="971" y="1006"/>
                  </a:lnTo>
                  <a:lnTo>
                    <a:pt x="974" y="1008"/>
                  </a:lnTo>
                  <a:lnTo>
                    <a:pt x="981" y="1013"/>
                  </a:lnTo>
                  <a:lnTo>
                    <a:pt x="985" y="1015"/>
                  </a:lnTo>
                  <a:lnTo>
                    <a:pt x="990" y="1015"/>
                  </a:lnTo>
                  <a:lnTo>
                    <a:pt x="992" y="1013"/>
                  </a:lnTo>
                  <a:lnTo>
                    <a:pt x="992" y="1013"/>
                  </a:lnTo>
                  <a:lnTo>
                    <a:pt x="995" y="1011"/>
                  </a:lnTo>
                  <a:lnTo>
                    <a:pt x="995" y="1008"/>
                  </a:lnTo>
                  <a:lnTo>
                    <a:pt x="997" y="1006"/>
                  </a:lnTo>
                  <a:lnTo>
                    <a:pt x="997" y="1006"/>
                  </a:lnTo>
                  <a:lnTo>
                    <a:pt x="997" y="1006"/>
                  </a:lnTo>
                  <a:lnTo>
                    <a:pt x="1000" y="1001"/>
                  </a:lnTo>
                  <a:lnTo>
                    <a:pt x="1002" y="994"/>
                  </a:lnTo>
                  <a:lnTo>
                    <a:pt x="1004" y="985"/>
                  </a:lnTo>
                  <a:lnTo>
                    <a:pt x="1007" y="978"/>
                  </a:lnTo>
                  <a:lnTo>
                    <a:pt x="1011" y="968"/>
                  </a:lnTo>
                  <a:lnTo>
                    <a:pt x="1016" y="959"/>
                  </a:lnTo>
                  <a:lnTo>
                    <a:pt x="1021" y="954"/>
                  </a:lnTo>
                  <a:lnTo>
                    <a:pt x="1026" y="949"/>
                  </a:lnTo>
                  <a:lnTo>
                    <a:pt x="1030" y="945"/>
                  </a:lnTo>
                  <a:lnTo>
                    <a:pt x="1035" y="942"/>
                  </a:lnTo>
                  <a:lnTo>
                    <a:pt x="1042" y="940"/>
                  </a:lnTo>
                  <a:lnTo>
                    <a:pt x="1049" y="937"/>
                  </a:lnTo>
                  <a:lnTo>
                    <a:pt x="1059" y="937"/>
                  </a:lnTo>
                  <a:lnTo>
                    <a:pt x="1066" y="937"/>
                  </a:lnTo>
                  <a:lnTo>
                    <a:pt x="1070" y="937"/>
                  </a:lnTo>
                  <a:lnTo>
                    <a:pt x="1078" y="937"/>
                  </a:lnTo>
                  <a:lnTo>
                    <a:pt x="1087" y="937"/>
                  </a:lnTo>
                  <a:lnTo>
                    <a:pt x="1122" y="928"/>
                  </a:lnTo>
                  <a:lnTo>
                    <a:pt x="1125" y="926"/>
                  </a:lnTo>
                  <a:lnTo>
                    <a:pt x="1129" y="926"/>
                  </a:lnTo>
                  <a:lnTo>
                    <a:pt x="1132" y="923"/>
                  </a:lnTo>
                  <a:lnTo>
                    <a:pt x="1134" y="923"/>
                  </a:lnTo>
                  <a:lnTo>
                    <a:pt x="1137" y="921"/>
                  </a:lnTo>
                  <a:lnTo>
                    <a:pt x="1139" y="919"/>
                  </a:lnTo>
                  <a:lnTo>
                    <a:pt x="1139" y="919"/>
                  </a:lnTo>
                  <a:lnTo>
                    <a:pt x="1139" y="919"/>
                  </a:lnTo>
                  <a:lnTo>
                    <a:pt x="1139" y="919"/>
                  </a:lnTo>
                  <a:lnTo>
                    <a:pt x="1144" y="916"/>
                  </a:lnTo>
                  <a:lnTo>
                    <a:pt x="1146" y="914"/>
                  </a:lnTo>
                  <a:lnTo>
                    <a:pt x="1146" y="914"/>
                  </a:lnTo>
                  <a:lnTo>
                    <a:pt x="1146" y="914"/>
                  </a:lnTo>
                  <a:lnTo>
                    <a:pt x="1148" y="914"/>
                  </a:lnTo>
                  <a:lnTo>
                    <a:pt x="1148" y="914"/>
                  </a:lnTo>
                  <a:lnTo>
                    <a:pt x="1153" y="909"/>
                  </a:lnTo>
                  <a:lnTo>
                    <a:pt x="1163" y="902"/>
                  </a:lnTo>
                  <a:lnTo>
                    <a:pt x="1170" y="895"/>
                  </a:lnTo>
                  <a:lnTo>
                    <a:pt x="1174" y="890"/>
                  </a:lnTo>
                  <a:lnTo>
                    <a:pt x="1179" y="888"/>
                  </a:lnTo>
                  <a:lnTo>
                    <a:pt x="1181" y="888"/>
                  </a:lnTo>
                  <a:lnTo>
                    <a:pt x="1191" y="886"/>
                  </a:lnTo>
                  <a:lnTo>
                    <a:pt x="1200" y="886"/>
                  </a:lnTo>
                  <a:lnTo>
                    <a:pt x="1215" y="888"/>
                  </a:lnTo>
                  <a:lnTo>
                    <a:pt x="1219" y="886"/>
                  </a:lnTo>
                  <a:lnTo>
                    <a:pt x="1219" y="886"/>
                  </a:lnTo>
                  <a:lnTo>
                    <a:pt x="1222" y="886"/>
                  </a:lnTo>
                  <a:lnTo>
                    <a:pt x="1222" y="886"/>
                  </a:lnTo>
                  <a:lnTo>
                    <a:pt x="1224" y="886"/>
                  </a:lnTo>
                  <a:lnTo>
                    <a:pt x="1226" y="886"/>
                  </a:lnTo>
                  <a:lnTo>
                    <a:pt x="1241" y="883"/>
                  </a:lnTo>
                  <a:lnTo>
                    <a:pt x="1243" y="883"/>
                  </a:lnTo>
                  <a:lnTo>
                    <a:pt x="1245" y="883"/>
                  </a:lnTo>
                  <a:lnTo>
                    <a:pt x="1248" y="881"/>
                  </a:lnTo>
                  <a:lnTo>
                    <a:pt x="1255" y="878"/>
                  </a:lnTo>
                  <a:lnTo>
                    <a:pt x="1257" y="876"/>
                  </a:lnTo>
                  <a:lnTo>
                    <a:pt x="1259" y="876"/>
                  </a:lnTo>
                  <a:lnTo>
                    <a:pt x="1264" y="871"/>
                  </a:lnTo>
                  <a:lnTo>
                    <a:pt x="1264" y="869"/>
                  </a:lnTo>
                  <a:lnTo>
                    <a:pt x="1264" y="869"/>
                  </a:lnTo>
                  <a:lnTo>
                    <a:pt x="1264" y="867"/>
                  </a:lnTo>
                  <a:lnTo>
                    <a:pt x="1266" y="867"/>
                  </a:lnTo>
                  <a:lnTo>
                    <a:pt x="1266" y="867"/>
                  </a:lnTo>
                  <a:lnTo>
                    <a:pt x="1269" y="862"/>
                  </a:lnTo>
                  <a:lnTo>
                    <a:pt x="1269" y="857"/>
                  </a:lnTo>
                  <a:lnTo>
                    <a:pt x="1269" y="855"/>
                  </a:lnTo>
                  <a:lnTo>
                    <a:pt x="1269" y="848"/>
                  </a:lnTo>
                  <a:lnTo>
                    <a:pt x="1274" y="852"/>
                  </a:lnTo>
                  <a:lnTo>
                    <a:pt x="1278" y="855"/>
                  </a:lnTo>
                  <a:lnTo>
                    <a:pt x="1283" y="857"/>
                  </a:lnTo>
                  <a:lnTo>
                    <a:pt x="1290" y="857"/>
                  </a:lnTo>
                  <a:lnTo>
                    <a:pt x="1292" y="855"/>
                  </a:lnTo>
                  <a:lnTo>
                    <a:pt x="1297" y="857"/>
                  </a:lnTo>
                  <a:lnTo>
                    <a:pt x="1300" y="857"/>
                  </a:lnTo>
                  <a:lnTo>
                    <a:pt x="1302" y="860"/>
                  </a:lnTo>
                  <a:lnTo>
                    <a:pt x="1304" y="860"/>
                  </a:lnTo>
                  <a:lnTo>
                    <a:pt x="1307" y="862"/>
                  </a:lnTo>
                  <a:lnTo>
                    <a:pt x="1311" y="860"/>
                  </a:lnTo>
                  <a:lnTo>
                    <a:pt x="1314" y="860"/>
                  </a:lnTo>
                  <a:lnTo>
                    <a:pt x="1314" y="857"/>
                  </a:lnTo>
                  <a:lnTo>
                    <a:pt x="1314" y="857"/>
                  </a:lnTo>
                  <a:lnTo>
                    <a:pt x="1316" y="855"/>
                  </a:lnTo>
                  <a:lnTo>
                    <a:pt x="1318" y="852"/>
                  </a:lnTo>
                  <a:lnTo>
                    <a:pt x="1318" y="850"/>
                  </a:lnTo>
                  <a:lnTo>
                    <a:pt x="1318" y="848"/>
                  </a:lnTo>
                  <a:lnTo>
                    <a:pt x="1318" y="848"/>
                  </a:lnTo>
                  <a:lnTo>
                    <a:pt x="1321" y="848"/>
                  </a:lnTo>
                  <a:lnTo>
                    <a:pt x="1321" y="848"/>
                  </a:lnTo>
                  <a:lnTo>
                    <a:pt x="1323" y="841"/>
                  </a:lnTo>
                  <a:lnTo>
                    <a:pt x="1326" y="836"/>
                  </a:lnTo>
                  <a:lnTo>
                    <a:pt x="1328" y="831"/>
                  </a:lnTo>
                  <a:lnTo>
                    <a:pt x="1333" y="826"/>
                  </a:lnTo>
                  <a:lnTo>
                    <a:pt x="1340" y="822"/>
                  </a:lnTo>
                  <a:lnTo>
                    <a:pt x="1344" y="817"/>
                  </a:lnTo>
                  <a:lnTo>
                    <a:pt x="1354" y="812"/>
                  </a:lnTo>
                  <a:lnTo>
                    <a:pt x="1356" y="810"/>
                  </a:lnTo>
                  <a:lnTo>
                    <a:pt x="1361" y="805"/>
                  </a:lnTo>
                  <a:lnTo>
                    <a:pt x="1366" y="798"/>
                  </a:lnTo>
                  <a:lnTo>
                    <a:pt x="1370" y="791"/>
                  </a:lnTo>
                  <a:lnTo>
                    <a:pt x="1373" y="784"/>
                  </a:lnTo>
                  <a:lnTo>
                    <a:pt x="1373" y="779"/>
                  </a:lnTo>
                  <a:lnTo>
                    <a:pt x="1373" y="774"/>
                  </a:lnTo>
                  <a:lnTo>
                    <a:pt x="1368" y="767"/>
                  </a:lnTo>
                  <a:lnTo>
                    <a:pt x="1366" y="763"/>
                  </a:lnTo>
                  <a:lnTo>
                    <a:pt x="1359" y="760"/>
                  </a:lnTo>
                  <a:lnTo>
                    <a:pt x="1347" y="751"/>
                  </a:lnTo>
                  <a:lnTo>
                    <a:pt x="1342" y="748"/>
                  </a:lnTo>
                  <a:lnTo>
                    <a:pt x="1337" y="746"/>
                  </a:lnTo>
                  <a:lnTo>
                    <a:pt x="1333" y="741"/>
                  </a:lnTo>
                  <a:lnTo>
                    <a:pt x="1328" y="737"/>
                  </a:lnTo>
                  <a:lnTo>
                    <a:pt x="1326" y="734"/>
                  </a:lnTo>
                  <a:lnTo>
                    <a:pt x="1326" y="730"/>
                  </a:lnTo>
                  <a:lnTo>
                    <a:pt x="1321" y="715"/>
                  </a:lnTo>
                  <a:lnTo>
                    <a:pt x="1321" y="701"/>
                  </a:lnTo>
                  <a:lnTo>
                    <a:pt x="1321" y="687"/>
                  </a:lnTo>
                  <a:lnTo>
                    <a:pt x="1326" y="673"/>
                  </a:lnTo>
                  <a:lnTo>
                    <a:pt x="1333" y="661"/>
                  </a:lnTo>
                  <a:lnTo>
                    <a:pt x="1340" y="649"/>
                  </a:lnTo>
                  <a:lnTo>
                    <a:pt x="1352" y="637"/>
                  </a:lnTo>
                  <a:lnTo>
                    <a:pt x="1366" y="626"/>
                  </a:lnTo>
                  <a:lnTo>
                    <a:pt x="1363" y="626"/>
                  </a:lnTo>
                  <a:lnTo>
                    <a:pt x="1356" y="626"/>
                  </a:lnTo>
                  <a:lnTo>
                    <a:pt x="1354" y="623"/>
                  </a:lnTo>
                  <a:lnTo>
                    <a:pt x="1354" y="623"/>
                  </a:lnTo>
                  <a:lnTo>
                    <a:pt x="1352" y="621"/>
                  </a:lnTo>
                  <a:lnTo>
                    <a:pt x="1352" y="619"/>
                  </a:lnTo>
                  <a:lnTo>
                    <a:pt x="1349" y="609"/>
                  </a:lnTo>
                  <a:lnTo>
                    <a:pt x="1349" y="600"/>
                  </a:lnTo>
                  <a:lnTo>
                    <a:pt x="1349" y="593"/>
                  </a:lnTo>
                  <a:lnTo>
                    <a:pt x="1352" y="585"/>
                  </a:lnTo>
                  <a:lnTo>
                    <a:pt x="1352" y="578"/>
                  </a:lnTo>
                  <a:lnTo>
                    <a:pt x="1356" y="574"/>
                  </a:lnTo>
                  <a:lnTo>
                    <a:pt x="1359" y="569"/>
                  </a:lnTo>
                  <a:lnTo>
                    <a:pt x="1366" y="564"/>
                  </a:lnTo>
                  <a:lnTo>
                    <a:pt x="1366" y="562"/>
                  </a:lnTo>
                  <a:lnTo>
                    <a:pt x="1366" y="562"/>
                  </a:lnTo>
                  <a:lnTo>
                    <a:pt x="1366" y="562"/>
                  </a:lnTo>
                  <a:lnTo>
                    <a:pt x="1366" y="562"/>
                  </a:lnTo>
                  <a:lnTo>
                    <a:pt x="1368" y="559"/>
                  </a:lnTo>
                  <a:lnTo>
                    <a:pt x="1368" y="557"/>
                  </a:lnTo>
                  <a:lnTo>
                    <a:pt x="1368" y="555"/>
                  </a:lnTo>
                  <a:lnTo>
                    <a:pt x="1368" y="548"/>
                  </a:lnTo>
                  <a:lnTo>
                    <a:pt x="1368" y="543"/>
                  </a:lnTo>
                  <a:lnTo>
                    <a:pt x="1368" y="531"/>
                  </a:lnTo>
                  <a:lnTo>
                    <a:pt x="1363" y="522"/>
                  </a:lnTo>
                  <a:lnTo>
                    <a:pt x="1361" y="517"/>
                  </a:lnTo>
                  <a:lnTo>
                    <a:pt x="1361" y="512"/>
                  </a:lnTo>
                  <a:lnTo>
                    <a:pt x="1354" y="505"/>
                  </a:lnTo>
                  <a:lnTo>
                    <a:pt x="1349" y="500"/>
                  </a:lnTo>
                  <a:lnTo>
                    <a:pt x="1347" y="498"/>
                  </a:lnTo>
                  <a:lnTo>
                    <a:pt x="1342" y="496"/>
                  </a:lnTo>
                  <a:lnTo>
                    <a:pt x="1337" y="493"/>
                  </a:lnTo>
                  <a:lnTo>
                    <a:pt x="1328" y="489"/>
                  </a:lnTo>
                  <a:lnTo>
                    <a:pt x="1316" y="484"/>
                  </a:lnTo>
                  <a:lnTo>
                    <a:pt x="1307" y="482"/>
                  </a:lnTo>
                  <a:lnTo>
                    <a:pt x="1297" y="482"/>
                  </a:lnTo>
                  <a:lnTo>
                    <a:pt x="1288" y="482"/>
                  </a:lnTo>
                  <a:lnTo>
                    <a:pt x="1278" y="482"/>
                  </a:lnTo>
                  <a:lnTo>
                    <a:pt x="1269" y="484"/>
                  </a:lnTo>
                  <a:lnTo>
                    <a:pt x="1259" y="486"/>
                  </a:lnTo>
                  <a:lnTo>
                    <a:pt x="1250" y="491"/>
                  </a:lnTo>
                  <a:lnTo>
                    <a:pt x="1255" y="484"/>
                  </a:lnTo>
                  <a:lnTo>
                    <a:pt x="1257" y="479"/>
                  </a:lnTo>
                  <a:lnTo>
                    <a:pt x="1259" y="477"/>
                  </a:lnTo>
                  <a:lnTo>
                    <a:pt x="1264" y="470"/>
                  </a:lnTo>
                  <a:lnTo>
                    <a:pt x="1266" y="465"/>
                  </a:lnTo>
                  <a:lnTo>
                    <a:pt x="1266" y="463"/>
                  </a:lnTo>
                  <a:lnTo>
                    <a:pt x="1269" y="463"/>
                  </a:lnTo>
                  <a:lnTo>
                    <a:pt x="1269" y="463"/>
                  </a:lnTo>
                  <a:lnTo>
                    <a:pt x="1271" y="453"/>
                  </a:lnTo>
                  <a:lnTo>
                    <a:pt x="1276" y="446"/>
                  </a:lnTo>
                  <a:lnTo>
                    <a:pt x="1276" y="437"/>
                  </a:lnTo>
                  <a:lnTo>
                    <a:pt x="1278" y="427"/>
                  </a:lnTo>
                  <a:lnTo>
                    <a:pt x="1278" y="420"/>
                  </a:lnTo>
                  <a:lnTo>
                    <a:pt x="1278" y="415"/>
                  </a:lnTo>
                  <a:lnTo>
                    <a:pt x="1276" y="408"/>
                  </a:lnTo>
                  <a:lnTo>
                    <a:pt x="1274" y="404"/>
                  </a:lnTo>
                  <a:lnTo>
                    <a:pt x="1269" y="399"/>
                  </a:lnTo>
                  <a:lnTo>
                    <a:pt x="1266" y="394"/>
                  </a:lnTo>
                  <a:lnTo>
                    <a:pt x="1264" y="387"/>
                  </a:lnTo>
                  <a:lnTo>
                    <a:pt x="1259" y="382"/>
                  </a:lnTo>
                  <a:lnTo>
                    <a:pt x="1257" y="378"/>
                  </a:lnTo>
                  <a:lnTo>
                    <a:pt x="1252" y="375"/>
                  </a:lnTo>
                  <a:lnTo>
                    <a:pt x="1245" y="370"/>
                  </a:lnTo>
                  <a:lnTo>
                    <a:pt x="1241" y="368"/>
                  </a:lnTo>
                  <a:lnTo>
                    <a:pt x="1233" y="361"/>
                  </a:lnTo>
                  <a:lnTo>
                    <a:pt x="1229" y="354"/>
                  </a:lnTo>
                  <a:lnTo>
                    <a:pt x="1222" y="347"/>
                  </a:lnTo>
                  <a:lnTo>
                    <a:pt x="1219" y="337"/>
                  </a:lnTo>
                  <a:lnTo>
                    <a:pt x="1217" y="330"/>
                  </a:lnTo>
                  <a:lnTo>
                    <a:pt x="1215" y="321"/>
                  </a:lnTo>
                  <a:lnTo>
                    <a:pt x="1212" y="311"/>
                  </a:lnTo>
                  <a:lnTo>
                    <a:pt x="1215" y="302"/>
                  </a:lnTo>
                  <a:lnTo>
                    <a:pt x="1215" y="300"/>
                  </a:lnTo>
                  <a:lnTo>
                    <a:pt x="1215" y="295"/>
                  </a:lnTo>
                  <a:lnTo>
                    <a:pt x="1217" y="293"/>
                  </a:lnTo>
                  <a:lnTo>
                    <a:pt x="1222" y="290"/>
                  </a:lnTo>
                  <a:lnTo>
                    <a:pt x="1224" y="288"/>
                  </a:lnTo>
                  <a:lnTo>
                    <a:pt x="1226" y="288"/>
                  </a:lnTo>
                  <a:lnTo>
                    <a:pt x="1233" y="285"/>
                  </a:lnTo>
                  <a:lnTo>
                    <a:pt x="1233" y="283"/>
                  </a:lnTo>
                  <a:lnTo>
                    <a:pt x="1236" y="283"/>
                  </a:lnTo>
                  <a:lnTo>
                    <a:pt x="1238" y="281"/>
                  </a:lnTo>
                  <a:lnTo>
                    <a:pt x="1243" y="276"/>
                  </a:lnTo>
                  <a:lnTo>
                    <a:pt x="1250" y="269"/>
                  </a:lnTo>
                  <a:lnTo>
                    <a:pt x="1255" y="264"/>
                  </a:lnTo>
                  <a:lnTo>
                    <a:pt x="1259" y="257"/>
                  </a:lnTo>
                  <a:lnTo>
                    <a:pt x="1262" y="252"/>
                  </a:lnTo>
                  <a:lnTo>
                    <a:pt x="1266" y="245"/>
                  </a:lnTo>
                  <a:lnTo>
                    <a:pt x="1269" y="238"/>
                  </a:lnTo>
                  <a:lnTo>
                    <a:pt x="1269" y="231"/>
                  </a:lnTo>
                  <a:lnTo>
                    <a:pt x="1271" y="224"/>
                  </a:lnTo>
                  <a:lnTo>
                    <a:pt x="1269" y="217"/>
                  </a:lnTo>
                  <a:lnTo>
                    <a:pt x="1269" y="210"/>
                  </a:lnTo>
                  <a:lnTo>
                    <a:pt x="1266" y="203"/>
                  </a:lnTo>
                  <a:lnTo>
                    <a:pt x="1264" y="196"/>
                  </a:lnTo>
                  <a:lnTo>
                    <a:pt x="1262" y="191"/>
                  </a:lnTo>
                  <a:lnTo>
                    <a:pt x="1259" y="184"/>
                  </a:lnTo>
                  <a:lnTo>
                    <a:pt x="1255" y="179"/>
                  </a:lnTo>
                  <a:lnTo>
                    <a:pt x="1250" y="177"/>
                  </a:lnTo>
                  <a:lnTo>
                    <a:pt x="1238" y="172"/>
                  </a:lnTo>
                  <a:lnTo>
                    <a:pt x="1229" y="170"/>
                  </a:lnTo>
                  <a:lnTo>
                    <a:pt x="1219" y="165"/>
                  </a:lnTo>
                  <a:lnTo>
                    <a:pt x="1207" y="163"/>
                  </a:lnTo>
                  <a:lnTo>
                    <a:pt x="1205" y="163"/>
                  </a:lnTo>
                  <a:lnTo>
                    <a:pt x="1205" y="160"/>
                  </a:lnTo>
                  <a:lnTo>
                    <a:pt x="1203" y="160"/>
                  </a:lnTo>
                  <a:lnTo>
                    <a:pt x="1200" y="158"/>
                  </a:lnTo>
                  <a:lnTo>
                    <a:pt x="1198" y="158"/>
                  </a:lnTo>
                  <a:lnTo>
                    <a:pt x="1193" y="151"/>
                  </a:lnTo>
                  <a:lnTo>
                    <a:pt x="1189" y="146"/>
                  </a:lnTo>
                  <a:lnTo>
                    <a:pt x="1189" y="144"/>
                  </a:lnTo>
                  <a:lnTo>
                    <a:pt x="1189" y="139"/>
                  </a:lnTo>
                  <a:lnTo>
                    <a:pt x="1189" y="134"/>
                  </a:lnTo>
                  <a:lnTo>
                    <a:pt x="1189" y="130"/>
                  </a:lnTo>
                  <a:lnTo>
                    <a:pt x="1189" y="127"/>
                  </a:lnTo>
                  <a:lnTo>
                    <a:pt x="1186" y="125"/>
                  </a:lnTo>
                  <a:lnTo>
                    <a:pt x="1186" y="122"/>
                  </a:lnTo>
                  <a:lnTo>
                    <a:pt x="1184" y="120"/>
                  </a:lnTo>
                  <a:lnTo>
                    <a:pt x="1184" y="120"/>
                  </a:lnTo>
                  <a:lnTo>
                    <a:pt x="1181" y="120"/>
                  </a:lnTo>
                  <a:lnTo>
                    <a:pt x="1179" y="120"/>
                  </a:lnTo>
                  <a:lnTo>
                    <a:pt x="1172" y="120"/>
                  </a:lnTo>
                  <a:lnTo>
                    <a:pt x="1167" y="125"/>
                  </a:lnTo>
                  <a:lnTo>
                    <a:pt x="1163" y="127"/>
                  </a:lnTo>
                  <a:lnTo>
                    <a:pt x="1158" y="132"/>
                  </a:lnTo>
                  <a:lnTo>
                    <a:pt x="1155" y="139"/>
                  </a:lnTo>
                  <a:lnTo>
                    <a:pt x="1153" y="146"/>
                  </a:lnTo>
                  <a:lnTo>
                    <a:pt x="1153" y="153"/>
                  </a:lnTo>
                  <a:lnTo>
                    <a:pt x="1153" y="163"/>
                  </a:lnTo>
                  <a:lnTo>
                    <a:pt x="1153" y="170"/>
                  </a:lnTo>
                  <a:lnTo>
                    <a:pt x="1151" y="172"/>
                  </a:lnTo>
                  <a:lnTo>
                    <a:pt x="1151" y="177"/>
                  </a:lnTo>
                  <a:lnTo>
                    <a:pt x="1148" y="184"/>
                  </a:lnTo>
                  <a:lnTo>
                    <a:pt x="1148" y="186"/>
                  </a:lnTo>
                  <a:lnTo>
                    <a:pt x="1146" y="186"/>
                  </a:lnTo>
                  <a:lnTo>
                    <a:pt x="1146" y="189"/>
                  </a:lnTo>
                  <a:lnTo>
                    <a:pt x="1144" y="191"/>
                  </a:lnTo>
                  <a:lnTo>
                    <a:pt x="1144" y="191"/>
                  </a:lnTo>
                  <a:lnTo>
                    <a:pt x="1141" y="193"/>
                  </a:lnTo>
                  <a:lnTo>
                    <a:pt x="1139" y="196"/>
                  </a:lnTo>
                  <a:lnTo>
                    <a:pt x="1137" y="198"/>
                  </a:lnTo>
                  <a:lnTo>
                    <a:pt x="1137" y="198"/>
                  </a:lnTo>
                  <a:lnTo>
                    <a:pt x="1129" y="203"/>
                  </a:lnTo>
                  <a:lnTo>
                    <a:pt x="1129" y="203"/>
                  </a:lnTo>
                  <a:lnTo>
                    <a:pt x="1127" y="203"/>
                  </a:lnTo>
                  <a:lnTo>
                    <a:pt x="1125" y="205"/>
                  </a:lnTo>
                  <a:lnTo>
                    <a:pt x="1120" y="207"/>
                  </a:lnTo>
                  <a:lnTo>
                    <a:pt x="1118" y="212"/>
                  </a:lnTo>
                  <a:lnTo>
                    <a:pt x="1115" y="215"/>
                  </a:lnTo>
                  <a:lnTo>
                    <a:pt x="1115" y="217"/>
                  </a:lnTo>
                  <a:lnTo>
                    <a:pt x="1115" y="219"/>
                  </a:lnTo>
                  <a:lnTo>
                    <a:pt x="1113" y="219"/>
                  </a:lnTo>
                  <a:lnTo>
                    <a:pt x="1113" y="219"/>
                  </a:lnTo>
                  <a:lnTo>
                    <a:pt x="1111" y="222"/>
                  </a:lnTo>
                  <a:lnTo>
                    <a:pt x="1108" y="222"/>
                  </a:lnTo>
                  <a:lnTo>
                    <a:pt x="1106" y="219"/>
                  </a:lnTo>
                  <a:lnTo>
                    <a:pt x="1101" y="217"/>
                  </a:lnTo>
                  <a:lnTo>
                    <a:pt x="1099" y="217"/>
                  </a:lnTo>
                  <a:lnTo>
                    <a:pt x="1099" y="215"/>
                  </a:lnTo>
                  <a:lnTo>
                    <a:pt x="1099" y="215"/>
                  </a:lnTo>
                  <a:lnTo>
                    <a:pt x="1094" y="210"/>
                  </a:lnTo>
                  <a:lnTo>
                    <a:pt x="1092" y="205"/>
                  </a:lnTo>
                  <a:lnTo>
                    <a:pt x="1089" y="198"/>
                  </a:lnTo>
                  <a:lnTo>
                    <a:pt x="1087" y="196"/>
                  </a:lnTo>
                  <a:lnTo>
                    <a:pt x="1087" y="193"/>
                  </a:lnTo>
                  <a:lnTo>
                    <a:pt x="1080" y="191"/>
                  </a:lnTo>
                  <a:lnTo>
                    <a:pt x="1075" y="189"/>
                  </a:lnTo>
                  <a:lnTo>
                    <a:pt x="1073" y="182"/>
                  </a:lnTo>
                  <a:lnTo>
                    <a:pt x="1070" y="179"/>
                  </a:lnTo>
                  <a:lnTo>
                    <a:pt x="1068" y="174"/>
                  </a:lnTo>
                  <a:lnTo>
                    <a:pt x="1066" y="172"/>
                  </a:lnTo>
                  <a:lnTo>
                    <a:pt x="1061" y="170"/>
                  </a:lnTo>
                  <a:lnTo>
                    <a:pt x="1059" y="170"/>
                  </a:lnTo>
                  <a:lnTo>
                    <a:pt x="1056" y="167"/>
                  </a:lnTo>
                  <a:lnTo>
                    <a:pt x="1052" y="170"/>
                  </a:lnTo>
                  <a:lnTo>
                    <a:pt x="1044" y="177"/>
                  </a:lnTo>
                  <a:lnTo>
                    <a:pt x="1042" y="179"/>
                  </a:lnTo>
                  <a:lnTo>
                    <a:pt x="1040" y="184"/>
                  </a:lnTo>
                  <a:lnTo>
                    <a:pt x="1035" y="193"/>
                  </a:lnTo>
                  <a:lnTo>
                    <a:pt x="1033" y="200"/>
                  </a:lnTo>
                  <a:lnTo>
                    <a:pt x="1033" y="205"/>
                  </a:lnTo>
                  <a:lnTo>
                    <a:pt x="1033" y="207"/>
                  </a:lnTo>
                  <a:lnTo>
                    <a:pt x="1033" y="210"/>
                  </a:lnTo>
                  <a:lnTo>
                    <a:pt x="1035" y="215"/>
                  </a:lnTo>
                  <a:lnTo>
                    <a:pt x="1040" y="217"/>
                  </a:lnTo>
                  <a:lnTo>
                    <a:pt x="1047" y="222"/>
                  </a:lnTo>
                  <a:lnTo>
                    <a:pt x="1052" y="229"/>
                  </a:lnTo>
                  <a:lnTo>
                    <a:pt x="1056" y="236"/>
                  </a:lnTo>
                  <a:lnTo>
                    <a:pt x="1059" y="243"/>
                  </a:lnTo>
                  <a:lnTo>
                    <a:pt x="1061" y="250"/>
                  </a:lnTo>
                  <a:lnTo>
                    <a:pt x="1061" y="259"/>
                  </a:lnTo>
                  <a:lnTo>
                    <a:pt x="1061" y="269"/>
                  </a:lnTo>
                  <a:lnTo>
                    <a:pt x="1059" y="281"/>
                  </a:lnTo>
                  <a:lnTo>
                    <a:pt x="1049" y="281"/>
                  </a:lnTo>
                  <a:lnTo>
                    <a:pt x="1042" y="278"/>
                  </a:lnTo>
                  <a:lnTo>
                    <a:pt x="1033" y="276"/>
                  </a:lnTo>
                  <a:lnTo>
                    <a:pt x="1026" y="271"/>
                  </a:lnTo>
                  <a:lnTo>
                    <a:pt x="1021" y="267"/>
                  </a:lnTo>
                  <a:lnTo>
                    <a:pt x="1014" y="262"/>
                  </a:lnTo>
                  <a:lnTo>
                    <a:pt x="1009" y="255"/>
                  </a:lnTo>
                  <a:lnTo>
                    <a:pt x="1007" y="248"/>
                  </a:lnTo>
                  <a:lnTo>
                    <a:pt x="1002" y="238"/>
                  </a:lnTo>
                  <a:lnTo>
                    <a:pt x="997" y="231"/>
                  </a:lnTo>
                  <a:lnTo>
                    <a:pt x="995" y="229"/>
                  </a:lnTo>
                  <a:lnTo>
                    <a:pt x="990" y="226"/>
                  </a:lnTo>
                  <a:lnTo>
                    <a:pt x="985" y="222"/>
                  </a:lnTo>
                  <a:lnTo>
                    <a:pt x="978" y="219"/>
                  </a:lnTo>
                  <a:lnTo>
                    <a:pt x="971" y="217"/>
                  </a:lnTo>
                  <a:lnTo>
                    <a:pt x="964" y="217"/>
                  </a:lnTo>
                  <a:lnTo>
                    <a:pt x="957" y="219"/>
                  </a:lnTo>
                  <a:lnTo>
                    <a:pt x="952" y="219"/>
                  </a:lnTo>
                  <a:lnTo>
                    <a:pt x="948" y="222"/>
                  </a:lnTo>
                  <a:lnTo>
                    <a:pt x="941" y="226"/>
                  </a:lnTo>
                  <a:lnTo>
                    <a:pt x="938" y="226"/>
                  </a:lnTo>
                  <a:lnTo>
                    <a:pt x="936" y="229"/>
                  </a:lnTo>
                  <a:lnTo>
                    <a:pt x="933" y="229"/>
                  </a:lnTo>
                  <a:lnTo>
                    <a:pt x="912" y="229"/>
                  </a:lnTo>
                  <a:lnTo>
                    <a:pt x="891" y="231"/>
                  </a:lnTo>
                  <a:lnTo>
                    <a:pt x="848" y="231"/>
                  </a:lnTo>
                  <a:lnTo>
                    <a:pt x="853" y="222"/>
                  </a:lnTo>
                  <a:lnTo>
                    <a:pt x="855" y="212"/>
                  </a:lnTo>
                  <a:lnTo>
                    <a:pt x="860" y="205"/>
                  </a:lnTo>
                  <a:lnTo>
                    <a:pt x="867" y="200"/>
                  </a:lnTo>
                  <a:lnTo>
                    <a:pt x="874" y="196"/>
                  </a:lnTo>
                  <a:lnTo>
                    <a:pt x="881" y="191"/>
                  </a:lnTo>
                  <a:lnTo>
                    <a:pt x="889" y="189"/>
                  </a:lnTo>
                  <a:lnTo>
                    <a:pt x="898" y="189"/>
                  </a:lnTo>
                  <a:lnTo>
                    <a:pt x="903" y="189"/>
                  </a:lnTo>
                  <a:lnTo>
                    <a:pt x="905" y="189"/>
                  </a:lnTo>
                  <a:lnTo>
                    <a:pt x="905" y="189"/>
                  </a:lnTo>
                  <a:lnTo>
                    <a:pt x="907" y="189"/>
                  </a:lnTo>
                  <a:lnTo>
                    <a:pt x="912" y="186"/>
                  </a:lnTo>
                  <a:lnTo>
                    <a:pt x="917" y="186"/>
                  </a:lnTo>
                  <a:lnTo>
                    <a:pt x="919" y="184"/>
                  </a:lnTo>
                  <a:lnTo>
                    <a:pt x="922" y="182"/>
                  </a:lnTo>
                  <a:lnTo>
                    <a:pt x="924" y="179"/>
                  </a:lnTo>
                  <a:lnTo>
                    <a:pt x="924" y="177"/>
                  </a:lnTo>
                  <a:lnTo>
                    <a:pt x="924" y="174"/>
                  </a:lnTo>
                  <a:lnTo>
                    <a:pt x="926" y="165"/>
                  </a:lnTo>
                  <a:lnTo>
                    <a:pt x="926" y="160"/>
                  </a:lnTo>
                  <a:lnTo>
                    <a:pt x="926" y="156"/>
                  </a:lnTo>
                  <a:lnTo>
                    <a:pt x="926" y="151"/>
                  </a:lnTo>
                  <a:lnTo>
                    <a:pt x="926" y="148"/>
                  </a:lnTo>
                  <a:lnTo>
                    <a:pt x="929" y="141"/>
                  </a:lnTo>
                  <a:lnTo>
                    <a:pt x="933" y="139"/>
                  </a:lnTo>
                  <a:lnTo>
                    <a:pt x="938" y="137"/>
                  </a:lnTo>
                  <a:lnTo>
                    <a:pt x="943" y="134"/>
                  </a:lnTo>
                  <a:lnTo>
                    <a:pt x="943" y="134"/>
                  </a:lnTo>
                  <a:lnTo>
                    <a:pt x="945" y="132"/>
                  </a:lnTo>
                  <a:lnTo>
                    <a:pt x="945" y="132"/>
                  </a:lnTo>
                  <a:lnTo>
                    <a:pt x="950" y="130"/>
                  </a:lnTo>
                  <a:lnTo>
                    <a:pt x="952" y="125"/>
                  </a:lnTo>
                  <a:lnTo>
                    <a:pt x="952" y="122"/>
                  </a:lnTo>
                  <a:lnTo>
                    <a:pt x="955" y="120"/>
                  </a:lnTo>
                  <a:lnTo>
                    <a:pt x="955" y="115"/>
                  </a:lnTo>
                  <a:lnTo>
                    <a:pt x="955" y="113"/>
                  </a:lnTo>
                  <a:lnTo>
                    <a:pt x="952" y="108"/>
                  </a:lnTo>
                  <a:lnTo>
                    <a:pt x="952" y="104"/>
                  </a:lnTo>
                  <a:lnTo>
                    <a:pt x="948" y="94"/>
                  </a:lnTo>
                  <a:lnTo>
                    <a:pt x="941" y="87"/>
                  </a:lnTo>
                  <a:lnTo>
                    <a:pt x="936" y="82"/>
                  </a:lnTo>
                  <a:lnTo>
                    <a:pt x="929" y="80"/>
                  </a:lnTo>
                  <a:lnTo>
                    <a:pt x="929" y="78"/>
                  </a:lnTo>
                  <a:lnTo>
                    <a:pt x="926" y="75"/>
                  </a:lnTo>
                  <a:lnTo>
                    <a:pt x="926" y="73"/>
                  </a:lnTo>
                  <a:lnTo>
                    <a:pt x="926" y="70"/>
                  </a:lnTo>
                  <a:lnTo>
                    <a:pt x="926" y="70"/>
                  </a:lnTo>
                  <a:close/>
                </a:path>
              </a:pathLst>
            </a:custGeom>
            <a:solidFill>
              <a:schemeClr val="tx2"/>
            </a:solidFill>
            <a:ln w="9525">
              <a:noFill/>
              <a:round/>
              <a:headEnd/>
              <a:tailEnd/>
            </a:ln>
          </p:spPr>
          <p:txBody>
            <a:bodyPr/>
            <a:lstStyle/>
            <a:p>
              <a:pPr>
                <a:defRPr/>
              </a:pPr>
              <a:endParaRPr lang="en-GB">
                <a:solidFill>
                  <a:srgbClr val="004E69"/>
                </a:solidFill>
              </a:endParaRPr>
            </a:p>
          </p:txBody>
        </p:sp>
        <p:sp>
          <p:nvSpPr>
            <p:cNvPr id="16" name="Freeform 150"/>
            <p:cNvSpPr>
              <a:spLocks noEditPoints="1"/>
            </p:cNvSpPr>
            <p:nvPr/>
          </p:nvSpPr>
          <p:spPr bwMode="auto">
            <a:xfrm>
              <a:off x="3428930" y="2012578"/>
              <a:ext cx="2198133" cy="1112394"/>
            </a:xfrm>
            <a:custGeom>
              <a:avLst/>
              <a:gdLst/>
              <a:ahLst/>
              <a:cxnLst>
                <a:cxn ang="0">
                  <a:pos x="1271" y="198"/>
                </a:cxn>
                <a:cxn ang="0">
                  <a:pos x="1250" y="144"/>
                </a:cxn>
                <a:cxn ang="0">
                  <a:pos x="1165" y="165"/>
                </a:cxn>
                <a:cxn ang="0">
                  <a:pos x="1028" y="153"/>
                </a:cxn>
                <a:cxn ang="0">
                  <a:pos x="952" y="144"/>
                </a:cxn>
                <a:cxn ang="0">
                  <a:pos x="900" y="137"/>
                </a:cxn>
                <a:cxn ang="0">
                  <a:pos x="830" y="158"/>
                </a:cxn>
                <a:cxn ang="0">
                  <a:pos x="796" y="113"/>
                </a:cxn>
                <a:cxn ang="0">
                  <a:pos x="728" y="64"/>
                </a:cxn>
                <a:cxn ang="0">
                  <a:pos x="582" y="9"/>
                </a:cxn>
                <a:cxn ang="0">
                  <a:pos x="548" y="99"/>
                </a:cxn>
                <a:cxn ang="0">
                  <a:pos x="496" y="101"/>
                </a:cxn>
                <a:cxn ang="0">
                  <a:pos x="454" y="172"/>
                </a:cxn>
                <a:cxn ang="0">
                  <a:pos x="414" y="220"/>
                </a:cxn>
                <a:cxn ang="0">
                  <a:pos x="362" y="234"/>
                </a:cxn>
                <a:cxn ang="0">
                  <a:pos x="338" y="264"/>
                </a:cxn>
                <a:cxn ang="0">
                  <a:pos x="315" y="331"/>
                </a:cxn>
                <a:cxn ang="0">
                  <a:pos x="284" y="399"/>
                </a:cxn>
                <a:cxn ang="0">
                  <a:pos x="234" y="487"/>
                </a:cxn>
                <a:cxn ang="0">
                  <a:pos x="168" y="482"/>
                </a:cxn>
                <a:cxn ang="0">
                  <a:pos x="119" y="546"/>
                </a:cxn>
                <a:cxn ang="0">
                  <a:pos x="85" y="560"/>
                </a:cxn>
                <a:cxn ang="0">
                  <a:pos x="12" y="524"/>
                </a:cxn>
                <a:cxn ang="0">
                  <a:pos x="55" y="616"/>
                </a:cxn>
                <a:cxn ang="0">
                  <a:pos x="173" y="621"/>
                </a:cxn>
                <a:cxn ang="0">
                  <a:pos x="244" y="626"/>
                </a:cxn>
                <a:cxn ang="0">
                  <a:pos x="322" y="650"/>
                </a:cxn>
                <a:cxn ang="0">
                  <a:pos x="407" y="683"/>
                </a:cxn>
                <a:cxn ang="0">
                  <a:pos x="537" y="716"/>
                </a:cxn>
                <a:cxn ang="0">
                  <a:pos x="685" y="640"/>
                </a:cxn>
                <a:cxn ang="0">
                  <a:pos x="834" y="678"/>
                </a:cxn>
                <a:cxn ang="0">
                  <a:pos x="976" y="657"/>
                </a:cxn>
                <a:cxn ang="0">
                  <a:pos x="1007" y="588"/>
                </a:cxn>
                <a:cxn ang="0">
                  <a:pos x="1174" y="640"/>
                </a:cxn>
                <a:cxn ang="0">
                  <a:pos x="1326" y="753"/>
                </a:cxn>
                <a:cxn ang="0">
                  <a:pos x="1463" y="777"/>
                </a:cxn>
                <a:cxn ang="0">
                  <a:pos x="1467" y="860"/>
                </a:cxn>
                <a:cxn ang="0">
                  <a:pos x="1552" y="853"/>
                </a:cxn>
                <a:cxn ang="0">
                  <a:pos x="1559" y="782"/>
                </a:cxn>
                <a:cxn ang="0">
                  <a:pos x="1597" y="709"/>
                </a:cxn>
                <a:cxn ang="0">
                  <a:pos x="1630" y="671"/>
                </a:cxn>
                <a:cxn ang="0">
                  <a:pos x="1597" y="616"/>
                </a:cxn>
                <a:cxn ang="0">
                  <a:pos x="1677" y="524"/>
                </a:cxn>
                <a:cxn ang="0">
                  <a:pos x="1673" y="453"/>
                </a:cxn>
                <a:cxn ang="0">
                  <a:pos x="1569" y="425"/>
                </a:cxn>
                <a:cxn ang="0">
                  <a:pos x="1585" y="352"/>
                </a:cxn>
                <a:cxn ang="0">
                  <a:pos x="1644" y="298"/>
                </a:cxn>
                <a:cxn ang="0">
                  <a:pos x="1654" y="267"/>
                </a:cxn>
                <a:cxn ang="0">
                  <a:pos x="1720" y="231"/>
                </a:cxn>
                <a:cxn ang="0">
                  <a:pos x="1623" y="175"/>
                </a:cxn>
                <a:cxn ang="0">
                  <a:pos x="1559" y="220"/>
                </a:cxn>
                <a:cxn ang="0">
                  <a:pos x="1514" y="177"/>
                </a:cxn>
                <a:cxn ang="0">
                  <a:pos x="513" y="437"/>
                </a:cxn>
                <a:cxn ang="0">
                  <a:pos x="603" y="366"/>
                </a:cxn>
                <a:cxn ang="0">
                  <a:pos x="770" y="335"/>
                </a:cxn>
                <a:cxn ang="0">
                  <a:pos x="742" y="413"/>
                </a:cxn>
                <a:cxn ang="0">
                  <a:pos x="792" y="470"/>
                </a:cxn>
                <a:cxn ang="0">
                  <a:pos x="752" y="572"/>
                </a:cxn>
                <a:cxn ang="0">
                  <a:pos x="659" y="579"/>
                </a:cxn>
                <a:cxn ang="0">
                  <a:pos x="563" y="505"/>
                </a:cxn>
              </a:cxnLst>
              <a:rect l="0" t="0" r="r" b="b"/>
              <a:pathLst>
                <a:path w="1722" h="872">
                  <a:moveTo>
                    <a:pt x="1427" y="149"/>
                  </a:moveTo>
                  <a:lnTo>
                    <a:pt x="1415" y="156"/>
                  </a:lnTo>
                  <a:lnTo>
                    <a:pt x="1399" y="165"/>
                  </a:lnTo>
                  <a:lnTo>
                    <a:pt x="1375" y="182"/>
                  </a:lnTo>
                  <a:lnTo>
                    <a:pt x="1352" y="196"/>
                  </a:lnTo>
                  <a:lnTo>
                    <a:pt x="1349" y="196"/>
                  </a:lnTo>
                  <a:lnTo>
                    <a:pt x="1347" y="198"/>
                  </a:lnTo>
                  <a:lnTo>
                    <a:pt x="1342" y="201"/>
                  </a:lnTo>
                  <a:lnTo>
                    <a:pt x="1335" y="203"/>
                  </a:lnTo>
                  <a:lnTo>
                    <a:pt x="1330" y="205"/>
                  </a:lnTo>
                  <a:lnTo>
                    <a:pt x="1326" y="205"/>
                  </a:lnTo>
                  <a:lnTo>
                    <a:pt x="1318" y="208"/>
                  </a:lnTo>
                  <a:lnTo>
                    <a:pt x="1309" y="208"/>
                  </a:lnTo>
                  <a:lnTo>
                    <a:pt x="1304" y="208"/>
                  </a:lnTo>
                  <a:lnTo>
                    <a:pt x="1300" y="208"/>
                  </a:lnTo>
                  <a:lnTo>
                    <a:pt x="1292" y="205"/>
                  </a:lnTo>
                  <a:lnTo>
                    <a:pt x="1283" y="203"/>
                  </a:lnTo>
                  <a:lnTo>
                    <a:pt x="1274" y="201"/>
                  </a:lnTo>
                  <a:lnTo>
                    <a:pt x="1271" y="201"/>
                  </a:lnTo>
                  <a:lnTo>
                    <a:pt x="1271" y="198"/>
                  </a:lnTo>
                  <a:lnTo>
                    <a:pt x="1269" y="196"/>
                  </a:lnTo>
                  <a:lnTo>
                    <a:pt x="1269" y="194"/>
                  </a:lnTo>
                  <a:lnTo>
                    <a:pt x="1266" y="189"/>
                  </a:lnTo>
                  <a:lnTo>
                    <a:pt x="1266" y="184"/>
                  </a:lnTo>
                  <a:lnTo>
                    <a:pt x="1266" y="179"/>
                  </a:lnTo>
                  <a:lnTo>
                    <a:pt x="1266" y="175"/>
                  </a:lnTo>
                  <a:lnTo>
                    <a:pt x="1269" y="168"/>
                  </a:lnTo>
                  <a:lnTo>
                    <a:pt x="1269" y="165"/>
                  </a:lnTo>
                  <a:lnTo>
                    <a:pt x="1271" y="163"/>
                  </a:lnTo>
                  <a:lnTo>
                    <a:pt x="1271" y="158"/>
                  </a:lnTo>
                  <a:lnTo>
                    <a:pt x="1271" y="158"/>
                  </a:lnTo>
                  <a:lnTo>
                    <a:pt x="1271" y="158"/>
                  </a:lnTo>
                  <a:lnTo>
                    <a:pt x="1271" y="153"/>
                  </a:lnTo>
                  <a:lnTo>
                    <a:pt x="1269" y="149"/>
                  </a:lnTo>
                  <a:lnTo>
                    <a:pt x="1266" y="146"/>
                  </a:lnTo>
                  <a:lnTo>
                    <a:pt x="1264" y="144"/>
                  </a:lnTo>
                  <a:lnTo>
                    <a:pt x="1262" y="144"/>
                  </a:lnTo>
                  <a:lnTo>
                    <a:pt x="1259" y="142"/>
                  </a:lnTo>
                  <a:lnTo>
                    <a:pt x="1255" y="142"/>
                  </a:lnTo>
                  <a:lnTo>
                    <a:pt x="1250" y="144"/>
                  </a:lnTo>
                  <a:lnTo>
                    <a:pt x="1243" y="144"/>
                  </a:lnTo>
                  <a:lnTo>
                    <a:pt x="1238" y="146"/>
                  </a:lnTo>
                  <a:lnTo>
                    <a:pt x="1233" y="146"/>
                  </a:lnTo>
                  <a:lnTo>
                    <a:pt x="1231" y="146"/>
                  </a:lnTo>
                  <a:lnTo>
                    <a:pt x="1226" y="146"/>
                  </a:lnTo>
                  <a:lnTo>
                    <a:pt x="1222" y="146"/>
                  </a:lnTo>
                  <a:lnTo>
                    <a:pt x="1219" y="146"/>
                  </a:lnTo>
                  <a:lnTo>
                    <a:pt x="1212" y="146"/>
                  </a:lnTo>
                  <a:lnTo>
                    <a:pt x="1207" y="146"/>
                  </a:lnTo>
                  <a:lnTo>
                    <a:pt x="1205" y="146"/>
                  </a:lnTo>
                  <a:lnTo>
                    <a:pt x="1200" y="146"/>
                  </a:lnTo>
                  <a:lnTo>
                    <a:pt x="1198" y="146"/>
                  </a:lnTo>
                  <a:lnTo>
                    <a:pt x="1193" y="146"/>
                  </a:lnTo>
                  <a:lnTo>
                    <a:pt x="1186" y="146"/>
                  </a:lnTo>
                  <a:lnTo>
                    <a:pt x="1179" y="151"/>
                  </a:lnTo>
                  <a:lnTo>
                    <a:pt x="1174" y="156"/>
                  </a:lnTo>
                  <a:lnTo>
                    <a:pt x="1170" y="163"/>
                  </a:lnTo>
                  <a:lnTo>
                    <a:pt x="1167" y="163"/>
                  </a:lnTo>
                  <a:lnTo>
                    <a:pt x="1167" y="165"/>
                  </a:lnTo>
                  <a:lnTo>
                    <a:pt x="1165" y="165"/>
                  </a:lnTo>
                  <a:lnTo>
                    <a:pt x="1165" y="168"/>
                  </a:lnTo>
                  <a:lnTo>
                    <a:pt x="1158" y="165"/>
                  </a:lnTo>
                  <a:lnTo>
                    <a:pt x="1153" y="165"/>
                  </a:lnTo>
                  <a:lnTo>
                    <a:pt x="1148" y="165"/>
                  </a:lnTo>
                  <a:lnTo>
                    <a:pt x="1144" y="163"/>
                  </a:lnTo>
                  <a:lnTo>
                    <a:pt x="1137" y="158"/>
                  </a:lnTo>
                  <a:lnTo>
                    <a:pt x="1129" y="153"/>
                  </a:lnTo>
                  <a:lnTo>
                    <a:pt x="1118" y="144"/>
                  </a:lnTo>
                  <a:lnTo>
                    <a:pt x="1113" y="142"/>
                  </a:lnTo>
                  <a:lnTo>
                    <a:pt x="1113" y="142"/>
                  </a:lnTo>
                  <a:lnTo>
                    <a:pt x="1085" y="139"/>
                  </a:lnTo>
                  <a:lnTo>
                    <a:pt x="1061" y="137"/>
                  </a:lnTo>
                  <a:lnTo>
                    <a:pt x="1054" y="137"/>
                  </a:lnTo>
                  <a:lnTo>
                    <a:pt x="1047" y="139"/>
                  </a:lnTo>
                  <a:lnTo>
                    <a:pt x="1042" y="142"/>
                  </a:lnTo>
                  <a:lnTo>
                    <a:pt x="1037" y="144"/>
                  </a:lnTo>
                  <a:lnTo>
                    <a:pt x="1030" y="151"/>
                  </a:lnTo>
                  <a:lnTo>
                    <a:pt x="1028" y="153"/>
                  </a:lnTo>
                  <a:lnTo>
                    <a:pt x="1028" y="153"/>
                  </a:lnTo>
                  <a:lnTo>
                    <a:pt x="1028" y="153"/>
                  </a:lnTo>
                  <a:lnTo>
                    <a:pt x="1026" y="156"/>
                  </a:lnTo>
                  <a:lnTo>
                    <a:pt x="1021" y="158"/>
                  </a:lnTo>
                  <a:lnTo>
                    <a:pt x="1018" y="161"/>
                  </a:lnTo>
                  <a:lnTo>
                    <a:pt x="1011" y="161"/>
                  </a:lnTo>
                  <a:lnTo>
                    <a:pt x="1007" y="161"/>
                  </a:lnTo>
                  <a:lnTo>
                    <a:pt x="1000" y="156"/>
                  </a:lnTo>
                  <a:lnTo>
                    <a:pt x="995" y="156"/>
                  </a:lnTo>
                  <a:lnTo>
                    <a:pt x="992" y="153"/>
                  </a:lnTo>
                  <a:lnTo>
                    <a:pt x="976" y="156"/>
                  </a:lnTo>
                  <a:lnTo>
                    <a:pt x="971" y="156"/>
                  </a:lnTo>
                  <a:lnTo>
                    <a:pt x="967" y="158"/>
                  </a:lnTo>
                  <a:lnTo>
                    <a:pt x="957" y="158"/>
                  </a:lnTo>
                  <a:lnTo>
                    <a:pt x="957" y="158"/>
                  </a:lnTo>
                  <a:lnTo>
                    <a:pt x="957" y="158"/>
                  </a:lnTo>
                  <a:lnTo>
                    <a:pt x="955" y="158"/>
                  </a:lnTo>
                  <a:lnTo>
                    <a:pt x="955" y="156"/>
                  </a:lnTo>
                  <a:lnTo>
                    <a:pt x="955" y="156"/>
                  </a:lnTo>
                  <a:lnTo>
                    <a:pt x="952" y="149"/>
                  </a:lnTo>
                  <a:lnTo>
                    <a:pt x="952" y="146"/>
                  </a:lnTo>
                  <a:lnTo>
                    <a:pt x="952" y="144"/>
                  </a:lnTo>
                  <a:lnTo>
                    <a:pt x="952" y="142"/>
                  </a:lnTo>
                  <a:lnTo>
                    <a:pt x="950" y="142"/>
                  </a:lnTo>
                  <a:lnTo>
                    <a:pt x="948" y="142"/>
                  </a:lnTo>
                  <a:lnTo>
                    <a:pt x="945" y="144"/>
                  </a:lnTo>
                  <a:lnTo>
                    <a:pt x="943" y="146"/>
                  </a:lnTo>
                  <a:lnTo>
                    <a:pt x="943" y="146"/>
                  </a:lnTo>
                  <a:lnTo>
                    <a:pt x="943" y="149"/>
                  </a:lnTo>
                  <a:lnTo>
                    <a:pt x="941" y="149"/>
                  </a:lnTo>
                  <a:lnTo>
                    <a:pt x="941" y="151"/>
                  </a:lnTo>
                  <a:lnTo>
                    <a:pt x="941" y="151"/>
                  </a:lnTo>
                  <a:lnTo>
                    <a:pt x="938" y="153"/>
                  </a:lnTo>
                  <a:lnTo>
                    <a:pt x="938" y="153"/>
                  </a:lnTo>
                  <a:lnTo>
                    <a:pt x="936" y="153"/>
                  </a:lnTo>
                  <a:lnTo>
                    <a:pt x="933" y="153"/>
                  </a:lnTo>
                  <a:lnTo>
                    <a:pt x="931" y="153"/>
                  </a:lnTo>
                  <a:lnTo>
                    <a:pt x="931" y="153"/>
                  </a:lnTo>
                  <a:lnTo>
                    <a:pt x="905" y="151"/>
                  </a:lnTo>
                  <a:lnTo>
                    <a:pt x="905" y="151"/>
                  </a:lnTo>
                  <a:lnTo>
                    <a:pt x="903" y="149"/>
                  </a:lnTo>
                  <a:lnTo>
                    <a:pt x="900" y="137"/>
                  </a:lnTo>
                  <a:lnTo>
                    <a:pt x="898" y="132"/>
                  </a:lnTo>
                  <a:lnTo>
                    <a:pt x="898" y="125"/>
                  </a:lnTo>
                  <a:lnTo>
                    <a:pt x="881" y="125"/>
                  </a:lnTo>
                  <a:lnTo>
                    <a:pt x="877" y="125"/>
                  </a:lnTo>
                  <a:lnTo>
                    <a:pt x="872" y="127"/>
                  </a:lnTo>
                  <a:lnTo>
                    <a:pt x="870" y="132"/>
                  </a:lnTo>
                  <a:lnTo>
                    <a:pt x="865" y="137"/>
                  </a:lnTo>
                  <a:lnTo>
                    <a:pt x="863" y="142"/>
                  </a:lnTo>
                  <a:lnTo>
                    <a:pt x="860" y="144"/>
                  </a:lnTo>
                  <a:lnTo>
                    <a:pt x="860" y="144"/>
                  </a:lnTo>
                  <a:lnTo>
                    <a:pt x="858" y="146"/>
                  </a:lnTo>
                  <a:lnTo>
                    <a:pt x="855" y="146"/>
                  </a:lnTo>
                  <a:lnTo>
                    <a:pt x="851" y="151"/>
                  </a:lnTo>
                  <a:lnTo>
                    <a:pt x="848" y="151"/>
                  </a:lnTo>
                  <a:lnTo>
                    <a:pt x="844" y="153"/>
                  </a:lnTo>
                  <a:lnTo>
                    <a:pt x="839" y="156"/>
                  </a:lnTo>
                  <a:lnTo>
                    <a:pt x="837" y="156"/>
                  </a:lnTo>
                  <a:lnTo>
                    <a:pt x="837" y="156"/>
                  </a:lnTo>
                  <a:lnTo>
                    <a:pt x="834" y="158"/>
                  </a:lnTo>
                  <a:lnTo>
                    <a:pt x="830" y="158"/>
                  </a:lnTo>
                  <a:lnTo>
                    <a:pt x="830" y="158"/>
                  </a:lnTo>
                  <a:lnTo>
                    <a:pt x="827" y="158"/>
                  </a:lnTo>
                  <a:lnTo>
                    <a:pt x="825" y="161"/>
                  </a:lnTo>
                  <a:lnTo>
                    <a:pt x="825" y="156"/>
                  </a:lnTo>
                  <a:lnTo>
                    <a:pt x="827" y="151"/>
                  </a:lnTo>
                  <a:lnTo>
                    <a:pt x="827" y="146"/>
                  </a:lnTo>
                  <a:lnTo>
                    <a:pt x="827" y="139"/>
                  </a:lnTo>
                  <a:lnTo>
                    <a:pt x="827" y="132"/>
                  </a:lnTo>
                  <a:lnTo>
                    <a:pt x="827" y="127"/>
                  </a:lnTo>
                  <a:lnTo>
                    <a:pt x="825" y="123"/>
                  </a:lnTo>
                  <a:lnTo>
                    <a:pt x="822" y="118"/>
                  </a:lnTo>
                  <a:lnTo>
                    <a:pt x="820" y="116"/>
                  </a:lnTo>
                  <a:lnTo>
                    <a:pt x="815" y="113"/>
                  </a:lnTo>
                  <a:lnTo>
                    <a:pt x="811" y="113"/>
                  </a:lnTo>
                  <a:lnTo>
                    <a:pt x="804" y="113"/>
                  </a:lnTo>
                  <a:lnTo>
                    <a:pt x="799" y="113"/>
                  </a:lnTo>
                  <a:lnTo>
                    <a:pt x="799" y="113"/>
                  </a:lnTo>
                  <a:lnTo>
                    <a:pt x="796" y="113"/>
                  </a:lnTo>
                  <a:lnTo>
                    <a:pt x="796" y="113"/>
                  </a:lnTo>
                  <a:lnTo>
                    <a:pt x="796" y="113"/>
                  </a:lnTo>
                  <a:lnTo>
                    <a:pt x="789" y="113"/>
                  </a:lnTo>
                  <a:lnTo>
                    <a:pt x="782" y="116"/>
                  </a:lnTo>
                  <a:lnTo>
                    <a:pt x="780" y="116"/>
                  </a:lnTo>
                  <a:lnTo>
                    <a:pt x="775" y="116"/>
                  </a:lnTo>
                  <a:lnTo>
                    <a:pt x="770" y="111"/>
                  </a:lnTo>
                  <a:lnTo>
                    <a:pt x="768" y="106"/>
                  </a:lnTo>
                  <a:lnTo>
                    <a:pt x="766" y="101"/>
                  </a:lnTo>
                  <a:lnTo>
                    <a:pt x="763" y="97"/>
                  </a:lnTo>
                  <a:lnTo>
                    <a:pt x="763" y="90"/>
                  </a:lnTo>
                  <a:lnTo>
                    <a:pt x="761" y="83"/>
                  </a:lnTo>
                  <a:lnTo>
                    <a:pt x="759" y="78"/>
                  </a:lnTo>
                  <a:lnTo>
                    <a:pt x="756" y="73"/>
                  </a:lnTo>
                  <a:lnTo>
                    <a:pt x="754" y="68"/>
                  </a:lnTo>
                  <a:lnTo>
                    <a:pt x="749" y="66"/>
                  </a:lnTo>
                  <a:lnTo>
                    <a:pt x="744" y="64"/>
                  </a:lnTo>
                  <a:lnTo>
                    <a:pt x="740" y="64"/>
                  </a:lnTo>
                  <a:lnTo>
                    <a:pt x="737" y="61"/>
                  </a:lnTo>
                  <a:lnTo>
                    <a:pt x="733" y="61"/>
                  </a:lnTo>
                  <a:lnTo>
                    <a:pt x="730" y="61"/>
                  </a:lnTo>
                  <a:lnTo>
                    <a:pt x="728" y="64"/>
                  </a:lnTo>
                  <a:lnTo>
                    <a:pt x="726" y="66"/>
                  </a:lnTo>
                  <a:lnTo>
                    <a:pt x="723" y="68"/>
                  </a:lnTo>
                  <a:lnTo>
                    <a:pt x="721" y="71"/>
                  </a:lnTo>
                  <a:lnTo>
                    <a:pt x="721" y="75"/>
                  </a:lnTo>
                  <a:lnTo>
                    <a:pt x="716" y="66"/>
                  </a:lnTo>
                  <a:lnTo>
                    <a:pt x="711" y="59"/>
                  </a:lnTo>
                  <a:lnTo>
                    <a:pt x="700" y="42"/>
                  </a:lnTo>
                  <a:lnTo>
                    <a:pt x="688" y="28"/>
                  </a:lnTo>
                  <a:lnTo>
                    <a:pt x="676" y="16"/>
                  </a:lnTo>
                  <a:lnTo>
                    <a:pt x="674" y="14"/>
                  </a:lnTo>
                  <a:lnTo>
                    <a:pt x="671" y="12"/>
                  </a:lnTo>
                  <a:lnTo>
                    <a:pt x="664" y="12"/>
                  </a:lnTo>
                  <a:lnTo>
                    <a:pt x="645" y="12"/>
                  </a:lnTo>
                  <a:lnTo>
                    <a:pt x="629" y="9"/>
                  </a:lnTo>
                  <a:lnTo>
                    <a:pt x="610" y="5"/>
                  </a:lnTo>
                  <a:lnTo>
                    <a:pt x="593" y="0"/>
                  </a:lnTo>
                  <a:lnTo>
                    <a:pt x="589" y="0"/>
                  </a:lnTo>
                  <a:lnTo>
                    <a:pt x="584" y="2"/>
                  </a:lnTo>
                  <a:lnTo>
                    <a:pt x="582" y="5"/>
                  </a:lnTo>
                  <a:lnTo>
                    <a:pt x="582" y="9"/>
                  </a:lnTo>
                  <a:lnTo>
                    <a:pt x="582" y="12"/>
                  </a:lnTo>
                  <a:lnTo>
                    <a:pt x="579" y="19"/>
                  </a:lnTo>
                  <a:lnTo>
                    <a:pt x="577" y="24"/>
                  </a:lnTo>
                  <a:lnTo>
                    <a:pt x="574" y="28"/>
                  </a:lnTo>
                  <a:lnTo>
                    <a:pt x="565" y="47"/>
                  </a:lnTo>
                  <a:lnTo>
                    <a:pt x="556" y="64"/>
                  </a:lnTo>
                  <a:lnTo>
                    <a:pt x="553" y="68"/>
                  </a:lnTo>
                  <a:lnTo>
                    <a:pt x="553" y="75"/>
                  </a:lnTo>
                  <a:lnTo>
                    <a:pt x="553" y="80"/>
                  </a:lnTo>
                  <a:lnTo>
                    <a:pt x="553" y="83"/>
                  </a:lnTo>
                  <a:lnTo>
                    <a:pt x="553" y="83"/>
                  </a:lnTo>
                  <a:lnTo>
                    <a:pt x="553" y="85"/>
                  </a:lnTo>
                  <a:lnTo>
                    <a:pt x="553" y="85"/>
                  </a:lnTo>
                  <a:lnTo>
                    <a:pt x="553" y="87"/>
                  </a:lnTo>
                  <a:lnTo>
                    <a:pt x="553" y="90"/>
                  </a:lnTo>
                  <a:lnTo>
                    <a:pt x="551" y="94"/>
                  </a:lnTo>
                  <a:lnTo>
                    <a:pt x="551" y="97"/>
                  </a:lnTo>
                  <a:lnTo>
                    <a:pt x="548" y="97"/>
                  </a:lnTo>
                  <a:lnTo>
                    <a:pt x="548" y="97"/>
                  </a:lnTo>
                  <a:lnTo>
                    <a:pt x="548" y="99"/>
                  </a:lnTo>
                  <a:lnTo>
                    <a:pt x="548" y="99"/>
                  </a:lnTo>
                  <a:lnTo>
                    <a:pt x="548" y="101"/>
                  </a:lnTo>
                  <a:lnTo>
                    <a:pt x="546" y="104"/>
                  </a:lnTo>
                  <a:lnTo>
                    <a:pt x="544" y="106"/>
                  </a:lnTo>
                  <a:lnTo>
                    <a:pt x="541" y="109"/>
                  </a:lnTo>
                  <a:lnTo>
                    <a:pt x="539" y="109"/>
                  </a:lnTo>
                  <a:lnTo>
                    <a:pt x="534" y="111"/>
                  </a:lnTo>
                  <a:lnTo>
                    <a:pt x="532" y="111"/>
                  </a:lnTo>
                  <a:lnTo>
                    <a:pt x="532" y="111"/>
                  </a:lnTo>
                  <a:lnTo>
                    <a:pt x="527" y="113"/>
                  </a:lnTo>
                  <a:lnTo>
                    <a:pt x="525" y="113"/>
                  </a:lnTo>
                  <a:lnTo>
                    <a:pt x="515" y="116"/>
                  </a:lnTo>
                  <a:lnTo>
                    <a:pt x="513" y="116"/>
                  </a:lnTo>
                  <a:lnTo>
                    <a:pt x="508" y="116"/>
                  </a:lnTo>
                  <a:lnTo>
                    <a:pt x="506" y="116"/>
                  </a:lnTo>
                  <a:lnTo>
                    <a:pt x="504" y="113"/>
                  </a:lnTo>
                  <a:lnTo>
                    <a:pt x="501" y="113"/>
                  </a:lnTo>
                  <a:lnTo>
                    <a:pt x="501" y="111"/>
                  </a:lnTo>
                  <a:lnTo>
                    <a:pt x="499" y="104"/>
                  </a:lnTo>
                  <a:lnTo>
                    <a:pt x="496" y="101"/>
                  </a:lnTo>
                  <a:lnTo>
                    <a:pt x="494" y="97"/>
                  </a:lnTo>
                  <a:lnTo>
                    <a:pt x="492" y="94"/>
                  </a:lnTo>
                  <a:lnTo>
                    <a:pt x="487" y="92"/>
                  </a:lnTo>
                  <a:lnTo>
                    <a:pt x="485" y="90"/>
                  </a:lnTo>
                  <a:lnTo>
                    <a:pt x="482" y="90"/>
                  </a:lnTo>
                  <a:lnTo>
                    <a:pt x="478" y="90"/>
                  </a:lnTo>
                  <a:lnTo>
                    <a:pt x="475" y="92"/>
                  </a:lnTo>
                  <a:lnTo>
                    <a:pt x="468" y="92"/>
                  </a:lnTo>
                  <a:lnTo>
                    <a:pt x="463" y="97"/>
                  </a:lnTo>
                  <a:lnTo>
                    <a:pt x="459" y="99"/>
                  </a:lnTo>
                  <a:lnTo>
                    <a:pt x="456" y="104"/>
                  </a:lnTo>
                  <a:lnTo>
                    <a:pt x="454" y="109"/>
                  </a:lnTo>
                  <a:lnTo>
                    <a:pt x="452" y="116"/>
                  </a:lnTo>
                  <a:lnTo>
                    <a:pt x="452" y="123"/>
                  </a:lnTo>
                  <a:lnTo>
                    <a:pt x="452" y="132"/>
                  </a:lnTo>
                  <a:lnTo>
                    <a:pt x="454" y="139"/>
                  </a:lnTo>
                  <a:lnTo>
                    <a:pt x="454" y="149"/>
                  </a:lnTo>
                  <a:lnTo>
                    <a:pt x="454" y="158"/>
                  </a:lnTo>
                  <a:lnTo>
                    <a:pt x="454" y="168"/>
                  </a:lnTo>
                  <a:lnTo>
                    <a:pt x="454" y="172"/>
                  </a:lnTo>
                  <a:lnTo>
                    <a:pt x="452" y="175"/>
                  </a:lnTo>
                  <a:lnTo>
                    <a:pt x="452" y="177"/>
                  </a:lnTo>
                  <a:lnTo>
                    <a:pt x="452" y="184"/>
                  </a:lnTo>
                  <a:lnTo>
                    <a:pt x="449" y="189"/>
                  </a:lnTo>
                  <a:lnTo>
                    <a:pt x="449" y="194"/>
                  </a:lnTo>
                  <a:lnTo>
                    <a:pt x="447" y="201"/>
                  </a:lnTo>
                  <a:lnTo>
                    <a:pt x="445" y="201"/>
                  </a:lnTo>
                  <a:lnTo>
                    <a:pt x="445" y="203"/>
                  </a:lnTo>
                  <a:lnTo>
                    <a:pt x="445" y="205"/>
                  </a:lnTo>
                  <a:lnTo>
                    <a:pt x="442" y="208"/>
                  </a:lnTo>
                  <a:lnTo>
                    <a:pt x="440" y="210"/>
                  </a:lnTo>
                  <a:lnTo>
                    <a:pt x="437" y="215"/>
                  </a:lnTo>
                  <a:lnTo>
                    <a:pt x="433" y="217"/>
                  </a:lnTo>
                  <a:lnTo>
                    <a:pt x="428" y="220"/>
                  </a:lnTo>
                  <a:lnTo>
                    <a:pt x="423" y="222"/>
                  </a:lnTo>
                  <a:lnTo>
                    <a:pt x="419" y="222"/>
                  </a:lnTo>
                  <a:lnTo>
                    <a:pt x="416" y="222"/>
                  </a:lnTo>
                  <a:lnTo>
                    <a:pt x="416" y="220"/>
                  </a:lnTo>
                  <a:lnTo>
                    <a:pt x="414" y="220"/>
                  </a:lnTo>
                  <a:lnTo>
                    <a:pt x="414" y="220"/>
                  </a:lnTo>
                  <a:lnTo>
                    <a:pt x="411" y="220"/>
                  </a:lnTo>
                  <a:lnTo>
                    <a:pt x="404" y="215"/>
                  </a:lnTo>
                  <a:lnTo>
                    <a:pt x="402" y="213"/>
                  </a:lnTo>
                  <a:lnTo>
                    <a:pt x="400" y="208"/>
                  </a:lnTo>
                  <a:lnTo>
                    <a:pt x="397" y="205"/>
                  </a:lnTo>
                  <a:lnTo>
                    <a:pt x="395" y="203"/>
                  </a:lnTo>
                  <a:lnTo>
                    <a:pt x="393" y="201"/>
                  </a:lnTo>
                  <a:lnTo>
                    <a:pt x="388" y="198"/>
                  </a:lnTo>
                  <a:lnTo>
                    <a:pt x="385" y="196"/>
                  </a:lnTo>
                  <a:lnTo>
                    <a:pt x="381" y="196"/>
                  </a:lnTo>
                  <a:lnTo>
                    <a:pt x="378" y="198"/>
                  </a:lnTo>
                  <a:lnTo>
                    <a:pt x="376" y="198"/>
                  </a:lnTo>
                  <a:lnTo>
                    <a:pt x="371" y="201"/>
                  </a:lnTo>
                  <a:lnTo>
                    <a:pt x="367" y="205"/>
                  </a:lnTo>
                  <a:lnTo>
                    <a:pt x="364" y="208"/>
                  </a:lnTo>
                  <a:lnTo>
                    <a:pt x="362" y="213"/>
                  </a:lnTo>
                  <a:lnTo>
                    <a:pt x="359" y="217"/>
                  </a:lnTo>
                  <a:lnTo>
                    <a:pt x="359" y="222"/>
                  </a:lnTo>
                  <a:lnTo>
                    <a:pt x="362" y="231"/>
                  </a:lnTo>
                  <a:lnTo>
                    <a:pt x="362" y="234"/>
                  </a:lnTo>
                  <a:lnTo>
                    <a:pt x="362" y="236"/>
                  </a:lnTo>
                  <a:lnTo>
                    <a:pt x="362" y="238"/>
                  </a:lnTo>
                  <a:lnTo>
                    <a:pt x="362" y="238"/>
                  </a:lnTo>
                  <a:lnTo>
                    <a:pt x="362" y="238"/>
                  </a:lnTo>
                  <a:lnTo>
                    <a:pt x="362" y="238"/>
                  </a:lnTo>
                  <a:lnTo>
                    <a:pt x="362" y="238"/>
                  </a:lnTo>
                  <a:lnTo>
                    <a:pt x="362" y="241"/>
                  </a:lnTo>
                  <a:lnTo>
                    <a:pt x="362" y="243"/>
                  </a:lnTo>
                  <a:lnTo>
                    <a:pt x="362" y="246"/>
                  </a:lnTo>
                  <a:lnTo>
                    <a:pt x="359" y="246"/>
                  </a:lnTo>
                  <a:lnTo>
                    <a:pt x="359" y="248"/>
                  </a:lnTo>
                  <a:lnTo>
                    <a:pt x="357" y="248"/>
                  </a:lnTo>
                  <a:lnTo>
                    <a:pt x="357" y="250"/>
                  </a:lnTo>
                  <a:lnTo>
                    <a:pt x="355" y="250"/>
                  </a:lnTo>
                  <a:lnTo>
                    <a:pt x="352" y="253"/>
                  </a:lnTo>
                  <a:lnTo>
                    <a:pt x="350" y="253"/>
                  </a:lnTo>
                  <a:lnTo>
                    <a:pt x="345" y="255"/>
                  </a:lnTo>
                  <a:lnTo>
                    <a:pt x="343" y="257"/>
                  </a:lnTo>
                  <a:lnTo>
                    <a:pt x="338" y="260"/>
                  </a:lnTo>
                  <a:lnTo>
                    <a:pt x="338" y="264"/>
                  </a:lnTo>
                  <a:lnTo>
                    <a:pt x="336" y="267"/>
                  </a:lnTo>
                  <a:lnTo>
                    <a:pt x="336" y="272"/>
                  </a:lnTo>
                  <a:lnTo>
                    <a:pt x="338" y="274"/>
                  </a:lnTo>
                  <a:lnTo>
                    <a:pt x="341" y="279"/>
                  </a:lnTo>
                  <a:lnTo>
                    <a:pt x="343" y="281"/>
                  </a:lnTo>
                  <a:lnTo>
                    <a:pt x="350" y="286"/>
                  </a:lnTo>
                  <a:lnTo>
                    <a:pt x="369" y="300"/>
                  </a:lnTo>
                  <a:lnTo>
                    <a:pt x="367" y="305"/>
                  </a:lnTo>
                  <a:lnTo>
                    <a:pt x="362" y="309"/>
                  </a:lnTo>
                  <a:lnTo>
                    <a:pt x="357" y="312"/>
                  </a:lnTo>
                  <a:lnTo>
                    <a:pt x="352" y="316"/>
                  </a:lnTo>
                  <a:lnTo>
                    <a:pt x="348" y="319"/>
                  </a:lnTo>
                  <a:lnTo>
                    <a:pt x="341" y="321"/>
                  </a:lnTo>
                  <a:lnTo>
                    <a:pt x="336" y="324"/>
                  </a:lnTo>
                  <a:lnTo>
                    <a:pt x="329" y="324"/>
                  </a:lnTo>
                  <a:lnTo>
                    <a:pt x="326" y="324"/>
                  </a:lnTo>
                  <a:lnTo>
                    <a:pt x="324" y="326"/>
                  </a:lnTo>
                  <a:lnTo>
                    <a:pt x="319" y="328"/>
                  </a:lnTo>
                  <a:lnTo>
                    <a:pt x="317" y="328"/>
                  </a:lnTo>
                  <a:lnTo>
                    <a:pt x="315" y="331"/>
                  </a:lnTo>
                  <a:lnTo>
                    <a:pt x="315" y="331"/>
                  </a:lnTo>
                  <a:lnTo>
                    <a:pt x="315" y="331"/>
                  </a:lnTo>
                  <a:lnTo>
                    <a:pt x="305" y="335"/>
                  </a:lnTo>
                  <a:lnTo>
                    <a:pt x="298" y="338"/>
                  </a:lnTo>
                  <a:lnTo>
                    <a:pt x="291" y="340"/>
                  </a:lnTo>
                  <a:lnTo>
                    <a:pt x="289" y="340"/>
                  </a:lnTo>
                  <a:lnTo>
                    <a:pt x="286" y="340"/>
                  </a:lnTo>
                  <a:lnTo>
                    <a:pt x="282" y="342"/>
                  </a:lnTo>
                  <a:lnTo>
                    <a:pt x="279" y="345"/>
                  </a:lnTo>
                  <a:lnTo>
                    <a:pt x="277" y="347"/>
                  </a:lnTo>
                  <a:lnTo>
                    <a:pt x="274" y="347"/>
                  </a:lnTo>
                  <a:lnTo>
                    <a:pt x="272" y="352"/>
                  </a:lnTo>
                  <a:lnTo>
                    <a:pt x="270" y="357"/>
                  </a:lnTo>
                  <a:lnTo>
                    <a:pt x="272" y="359"/>
                  </a:lnTo>
                  <a:lnTo>
                    <a:pt x="272" y="364"/>
                  </a:lnTo>
                  <a:lnTo>
                    <a:pt x="277" y="371"/>
                  </a:lnTo>
                  <a:lnTo>
                    <a:pt x="282" y="378"/>
                  </a:lnTo>
                  <a:lnTo>
                    <a:pt x="286" y="385"/>
                  </a:lnTo>
                  <a:lnTo>
                    <a:pt x="286" y="394"/>
                  </a:lnTo>
                  <a:lnTo>
                    <a:pt x="284" y="399"/>
                  </a:lnTo>
                  <a:lnTo>
                    <a:pt x="284" y="404"/>
                  </a:lnTo>
                  <a:lnTo>
                    <a:pt x="279" y="418"/>
                  </a:lnTo>
                  <a:lnTo>
                    <a:pt x="279" y="425"/>
                  </a:lnTo>
                  <a:lnTo>
                    <a:pt x="277" y="430"/>
                  </a:lnTo>
                  <a:lnTo>
                    <a:pt x="277" y="435"/>
                  </a:lnTo>
                  <a:lnTo>
                    <a:pt x="277" y="439"/>
                  </a:lnTo>
                  <a:lnTo>
                    <a:pt x="279" y="444"/>
                  </a:lnTo>
                  <a:lnTo>
                    <a:pt x="279" y="446"/>
                  </a:lnTo>
                  <a:lnTo>
                    <a:pt x="282" y="451"/>
                  </a:lnTo>
                  <a:lnTo>
                    <a:pt x="286" y="453"/>
                  </a:lnTo>
                  <a:lnTo>
                    <a:pt x="279" y="458"/>
                  </a:lnTo>
                  <a:lnTo>
                    <a:pt x="274" y="463"/>
                  </a:lnTo>
                  <a:lnTo>
                    <a:pt x="270" y="465"/>
                  </a:lnTo>
                  <a:lnTo>
                    <a:pt x="267" y="470"/>
                  </a:lnTo>
                  <a:lnTo>
                    <a:pt x="263" y="475"/>
                  </a:lnTo>
                  <a:lnTo>
                    <a:pt x="256" y="477"/>
                  </a:lnTo>
                  <a:lnTo>
                    <a:pt x="251" y="482"/>
                  </a:lnTo>
                  <a:lnTo>
                    <a:pt x="246" y="484"/>
                  </a:lnTo>
                  <a:lnTo>
                    <a:pt x="241" y="484"/>
                  </a:lnTo>
                  <a:lnTo>
                    <a:pt x="234" y="487"/>
                  </a:lnTo>
                  <a:lnTo>
                    <a:pt x="230" y="487"/>
                  </a:lnTo>
                  <a:lnTo>
                    <a:pt x="225" y="484"/>
                  </a:lnTo>
                  <a:lnTo>
                    <a:pt x="222" y="484"/>
                  </a:lnTo>
                  <a:lnTo>
                    <a:pt x="220" y="482"/>
                  </a:lnTo>
                  <a:lnTo>
                    <a:pt x="220" y="482"/>
                  </a:lnTo>
                  <a:lnTo>
                    <a:pt x="220" y="482"/>
                  </a:lnTo>
                  <a:lnTo>
                    <a:pt x="215" y="482"/>
                  </a:lnTo>
                  <a:lnTo>
                    <a:pt x="213" y="482"/>
                  </a:lnTo>
                  <a:lnTo>
                    <a:pt x="211" y="484"/>
                  </a:lnTo>
                  <a:lnTo>
                    <a:pt x="211" y="484"/>
                  </a:lnTo>
                  <a:lnTo>
                    <a:pt x="211" y="484"/>
                  </a:lnTo>
                  <a:lnTo>
                    <a:pt x="211" y="484"/>
                  </a:lnTo>
                  <a:lnTo>
                    <a:pt x="208" y="487"/>
                  </a:lnTo>
                  <a:lnTo>
                    <a:pt x="206" y="487"/>
                  </a:lnTo>
                  <a:lnTo>
                    <a:pt x="204" y="489"/>
                  </a:lnTo>
                  <a:lnTo>
                    <a:pt x="201" y="489"/>
                  </a:lnTo>
                  <a:lnTo>
                    <a:pt x="199" y="489"/>
                  </a:lnTo>
                  <a:lnTo>
                    <a:pt x="197" y="489"/>
                  </a:lnTo>
                  <a:lnTo>
                    <a:pt x="182" y="487"/>
                  </a:lnTo>
                  <a:lnTo>
                    <a:pt x="168" y="482"/>
                  </a:lnTo>
                  <a:lnTo>
                    <a:pt x="156" y="477"/>
                  </a:lnTo>
                  <a:lnTo>
                    <a:pt x="142" y="470"/>
                  </a:lnTo>
                  <a:lnTo>
                    <a:pt x="140" y="468"/>
                  </a:lnTo>
                  <a:lnTo>
                    <a:pt x="135" y="468"/>
                  </a:lnTo>
                  <a:lnTo>
                    <a:pt x="126" y="470"/>
                  </a:lnTo>
                  <a:lnTo>
                    <a:pt x="123" y="472"/>
                  </a:lnTo>
                  <a:lnTo>
                    <a:pt x="121" y="477"/>
                  </a:lnTo>
                  <a:lnTo>
                    <a:pt x="119" y="479"/>
                  </a:lnTo>
                  <a:lnTo>
                    <a:pt x="116" y="484"/>
                  </a:lnTo>
                  <a:lnTo>
                    <a:pt x="116" y="487"/>
                  </a:lnTo>
                  <a:lnTo>
                    <a:pt x="116" y="494"/>
                  </a:lnTo>
                  <a:lnTo>
                    <a:pt x="116" y="508"/>
                  </a:lnTo>
                  <a:lnTo>
                    <a:pt x="119" y="522"/>
                  </a:lnTo>
                  <a:lnTo>
                    <a:pt x="119" y="524"/>
                  </a:lnTo>
                  <a:lnTo>
                    <a:pt x="119" y="529"/>
                  </a:lnTo>
                  <a:lnTo>
                    <a:pt x="121" y="534"/>
                  </a:lnTo>
                  <a:lnTo>
                    <a:pt x="119" y="539"/>
                  </a:lnTo>
                  <a:lnTo>
                    <a:pt x="119" y="541"/>
                  </a:lnTo>
                  <a:lnTo>
                    <a:pt x="119" y="543"/>
                  </a:lnTo>
                  <a:lnTo>
                    <a:pt x="119" y="546"/>
                  </a:lnTo>
                  <a:lnTo>
                    <a:pt x="116" y="548"/>
                  </a:lnTo>
                  <a:lnTo>
                    <a:pt x="116" y="548"/>
                  </a:lnTo>
                  <a:lnTo>
                    <a:pt x="114" y="548"/>
                  </a:lnTo>
                  <a:lnTo>
                    <a:pt x="114" y="550"/>
                  </a:lnTo>
                  <a:lnTo>
                    <a:pt x="114" y="550"/>
                  </a:lnTo>
                  <a:lnTo>
                    <a:pt x="111" y="555"/>
                  </a:lnTo>
                  <a:lnTo>
                    <a:pt x="111" y="555"/>
                  </a:lnTo>
                  <a:lnTo>
                    <a:pt x="109" y="555"/>
                  </a:lnTo>
                  <a:lnTo>
                    <a:pt x="109" y="555"/>
                  </a:lnTo>
                  <a:lnTo>
                    <a:pt x="109" y="555"/>
                  </a:lnTo>
                  <a:lnTo>
                    <a:pt x="107" y="557"/>
                  </a:lnTo>
                  <a:lnTo>
                    <a:pt x="104" y="557"/>
                  </a:lnTo>
                  <a:lnTo>
                    <a:pt x="102" y="557"/>
                  </a:lnTo>
                  <a:lnTo>
                    <a:pt x="102" y="557"/>
                  </a:lnTo>
                  <a:lnTo>
                    <a:pt x="102" y="560"/>
                  </a:lnTo>
                  <a:lnTo>
                    <a:pt x="102" y="560"/>
                  </a:lnTo>
                  <a:lnTo>
                    <a:pt x="97" y="560"/>
                  </a:lnTo>
                  <a:lnTo>
                    <a:pt x="93" y="562"/>
                  </a:lnTo>
                  <a:lnTo>
                    <a:pt x="88" y="560"/>
                  </a:lnTo>
                  <a:lnTo>
                    <a:pt x="85" y="560"/>
                  </a:lnTo>
                  <a:lnTo>
                    <a:pt x="78" y="555"/>
                  </a:lnTo>
                  <a:lnTo>
                    <a:pt x="69" y="550"/>
                  </a:lnTo>
                  <a:lnTo>
                    <a:pt x="55" y="539"/>
                  </a:lnTo>
                  <a:lnTo>
                    <a:pt x="50" y="534"/>
                  </a:lnTo>
                  <a:lnTo>
                    <a:pt x="48" y="531"/>
                  </a:lnTo>
                  <a:lnTo>
                    <a:pt x="48" y="529"/>
                  </a:lnTo>
                  <a:lnTo>
                    <a:pt x="43" y="524"/>
                  </a:lnTo>
                  <a:lnTo>
                    <a:pt x="41" y="520"/>
                  </a:lnTo>
                  <a:lnTo>
                    <a:pt x="34" y="515"/>
                  </a:lnTo>
                  <a:lnTo>
                    <a:pt x="29" y="510"/>
                  </a:lnTo>
                  <a:lnTo>
                    <a:pt x="24" y="510"/>
                  </a:lnTo>
                  <a:lnTo>
                    <a:pt x="12" y="505"/>
                  </a:lnTo>
                  <a:lnTo>
                    <a:pt x="0" y="503"/>
                  </a:lnTo>
                  <a:lnTo>
                    <a:pt x="0" y="503"/>
                  </a:lnTo>
                  <a:lnTo>
                    <a:pt x="3" y="510"/>
                  </a:lnTo>
                  <a:lnTo>
                    <a:pt x="3" y="513"/>
                  </a:lnTo>
                  <a:lnTo>
                    <a:pt x="5" y="517"/>
                  </a:lnTo>
                  <a:lnTo>
                    <a:pt x="8" y="520"/>
                  </a:lnTo>
                  <a:lnTo>
                    <a:pt x="10" y="522"/>
                  </a:lnTo>
                  <a:lnTo>
                    <a:pt x="12" y="524"/>
                  </a:lnTo>
                  <a:lnTo>
                    <a:pt x="15" y="529"/>
                  </a:lnTo>
                  <a:lnTo>
                    <a:pt x="15" y="534"/>
                  </a:lnTo>
                  <a:lnTo>
                    <a:pt x="15" y="539"/>
                  </a:lnTo>
                  <a:lnTo>
                    <a:pt x="15" y="546"/>
                  </a:lnTo>
                  <a:lnTo>
                    <a:pt x="15" y="553"/>
                  </a:lnTo>
                  <a:lnTo>
                    <a:pt x="15" y="555"/>
                  </a:lnTo>
                  <a:lnTo>
                    <a:pt x="15" y="560"/>
                  </a:lnTo>
                  <a:lnTo>
                    <a:pt x="15" y="565"/>
                  </a:lnTo>
                  <a:lnTo>
                    <a:pt x="17" y="569"/>
                  </a:lnTo>
                  <a:lnTo>
                    <a:pt x="19" y="572"/>
                  </a:lnTo>
                  <a:lnTo>
                    <a:pt x="22" y="576"/>
                  </a:lnTo>
                  <a:lnTo>
                    <a:pt x="26" y="579"/>
                  </a:lnTo>
                  <a:lnTo>
                    <a:pt x="31" y="583"/>
                  </a:lnTo>
                  <a:lnTo>
                    <a:pt x="34" y="586"/>
                  </a:lnTo>
                  <a:lnTo>
                    <a:pt x="36" y="588"/>
                  </a:lnTo>
                  <a:lnTo>
                    <a:pt x="41" y="593"/>
                  </a:lnTo>
                  <a:lnTo>
                    <a:pt x="48" y="602"/>
                  </a:lnTo>
                  <a:lnTo>
                    <a:pt x="52" y="609"/>
                  </a:lnTo>
                  <a:lnTo>
                    <a:pt x="52" y="614"/>
                  </a:lnTo>
                  <a:lnTo>
                    <a:pt x="55" y="616"/>
                  </a:lnTo>
                  <a:lnTo>
                    <a:pt x="55" y="616"/>
                  </a:lnTo>
                  <a:lnTo>
                    <a:pt x="55" y="619"/>
                  </a:lnTo>
                  <a:lnTo>
                    <a:pt x="60" y="626"/>
                  </a:lnTo>
                  <a:lnTo>
                    <a:pt x="60" y="628"/>
                  </a:lnTo>
                  <a:lnTo>
                    <a:pt x="62" y="631"/>
                  </a:lnTo>
                  <a:lnTo>
                    <a:pt x="64" y="633"/>
                  </a:lnTo>
                  <a:lnTo>
                    <a:pt x="69" y="635"/>
                  </a:lnTo>
                  <a:lnTo>
                    <a:pt x="78" y="638"/>
                  </a:lnTo>
                  <a:lnTo>
                    <a:pt x="90" y="640"/>
                  </a:lnTo>
                  <a:lnTo>
                    <a:pt x="102" y="642"/>
                  </a:lnTo>
                  <a:lnTo>
                    <a:pt x="114" y="642"/>
                  </a:lnTo>
                  <a:lnTo>
                    <a:pt x="123" y="642"/>
                  </a:lnTo>
                  <a:lnTo>
                    <a:pt x="135" y="640"/>
                  </a:lnTo>
                  <a:lnTo>
                    <a:pt x="147" y="638"/>
                  </a:lnTo>
                  <a:lnTo>
                    <a:pt x="159" y="633"/>
                  </a:lnTo>
                  <a:lnTo>
                    <a:pt x="161" y="633"/>
                  </a:lnTo>
                  <a:lnTo>
                    <a:pt x="163" y="631"/>
                  </a:lnTo>
                  <a:lnTo>
                    <a:pt x="166" y="628"/>
                  </a:lnTo>
                  <a:lnTo>
                    <a:pt x="171" y="626"/>
                  </a:lnTo>
                  <a:lnTo>
                    <a:pt x="173" y="621"/>
                  </a:lnTo>
                  <a:lnTo>
                    <a:pt x="175" y="619"/>
                  </a:lnTo>
                  <a:lnTo>
                    <a:pt x="178" y="619"/>
                  </a:lnTo>
                  <a:lnTo>
                    <a:pt x="180" y="619"/>
                  </a:lnTo>
                  <a:lnTo>
                    <a:pt x="182" y="619"/>
                  </a:lnTo>
                  <a:lnTo>
                    <a:pt x="182" y="621"/>
                  </a:lnTo>
                  <a:lnTo>
                    <a:pt x="185" y="624"/>
                  </a:lnTo>
                  <a:lnTo>
                    <a:pt x="185" y="628"/>
                  </a:lnTo>
                  <a:lnTo>
                    <a:pt x="187" y="635"/>
                  </a:lnTo>
                  <a:lnTo>
                    <a:pt x="187" y="638"/>
                  </a:lnTo>
                  <a:lnTo>
                    <a:pt x="189" y="638"/>
                  </a:lnTo>
                  <a:lnTo>
                    <a:pt x="192" y="640"/>
                  </a:lnTo>
                  <a:lnTo>
                    <a:pt x="194" y="640"/>
                  </a:lnTo>
                  <a:lnTo>
                    <a:pt x="206" y="640"/>
                  </a:lnTo>
                  <a:lnTo>
                    <a:pt x="208" y="640"/>
                  </a:lnTo>
                  <a:lnTo>
                    <a:pt x="208" y="640"/>
                  </a:lnTo>
                  <a:lnTo>
                    <a:pt x="211" y="640"/>
                  </a:lnTo>
                  <a:lnTo>
                    <a:pt x="218" y="640"/>
                  </a:lnTo>
                  <a:lnTo>
                    <a:pt x="227" y="635"/>
                  </a:lnTo>
                  <a:lnTo>
                    <a:pt x="239" y="631"/>
                  </a:lnTo>
                  <a:lnTo>
                    <a:pt x="244" y="626"/>
                  </a:lnTo>
                  <a:lnTo>
                    <a:pt x="248" y="624"/>
                  </a:lnTo>
                  <a:lnTo>
                    <a:pt x="253" y="624"/>
                  </a:lnTo>
                  <a:lnTo>
                    <a:pt x="260" y="621"/>
                  </a:lnTo>
                  <a:lnTo>
                    <a:pt x="265" y="621"/>
                  </a:lnTo>
                  <a:lnTo>
                    <a:pt x="270" y="624"/>
                  </a:lnTo>
                  <a:lnTo>
                    <a:pt x="274" y="626"/>
                  </a:lnTo>
                  <a:lnTo>
                    <a:pt x="279" y="628"/>
                  </a:lnTo>
                  <a:lnTo>
                    <a:pt x="284" y="633"/>
                  </a:lnTo>
                  <a:lnTo>
                    <a:pt x="291" y="635"/>
                  </a:lnTo>
                  <a:lnTo>
                    <a:pt x="298" y="635"/>
                  </a:lnTo>
                  <a:lnTo>
                    <a:pt x="308" y="635"/>
                  </a:lnTo>
                  <a:lnTo>
                    <a:pt x="305" y="642"/>
                  </a:lnTo>
                  <a:lnTo>
                    <a:pt x="305" y="650"/>
                  </a:lnTo>
                  <a:lnTo>
                    <a:pt x="305" y="652"/>
                  </a:lnTo>
                  <a:lnTo>
                    <a:pt x="305" y="652"/>
                  </a:lnTo>
                  <a:lnTo>
                    <a:pt x="300" y="664"/>
                  </a:lnTo>
                  <a:lnTo>
                    <a:pt x="305" y="659"/>
                  </a:lnTo>
                  <a:lnTo>
                    <a:pt x="310" y="654"/>
                  </a:lnTo>
                  <a:lnTo>
                    <a:pt x="315" y="652"/>
                  </a:lnTo>
                  <a:lnTo>
                    <a:pt x="322" y="650"/>
                  </a:lnTo>
                  <a:lnTo>
                    <a:pt x="334" y="647"/>
                  </a:lnTo>
                  <a:lnTo>
                    <a:pt x="341" y="650"/>
                  </a:lnTo>
                  <a:lnTo>
                    <a:pt x="348" y="652"/>
                  </a:lnTo>
                  <a:lnTo>
                    <a:pt x="355" y="652"/>
                  </a:lnTo>
                  <a:lnTo>
                    <a:pt x="364" y="654"/>
                  </a:lnTo>
                  <a:lnTo>
                    <a:pt x="364" y="654"/>
                  </a:lnTo>
                  <a:lnTo>
                    <a:pt x="367" y="654"/>
                  </a:lnTo>
                  <a:lnTo>
                    <a:pt x="371" y="659"/>
                  </a:lnTo>
                  <a:lnTo>
                    <a:pt x="374" y="661"/>
                  </a:lnTo>
                  <a:lnTo>
                    <a:pt x="374" y="664"/>
                  </a:lnTo>
                  <a:lnTo>
                    <a:pt x="376" y="666"/>
                  </a:lnTo>
                  <a:lnTo>
                    <a:pt x="376" y="671"/>
                  </a:lnTo>
                  <a:lnTo>
                    <a:pt x="378" y="671"/>
                  </a:lnTo>
                  <a:lnTo>
                    <a:pt x="383" y="673"/>
                  </a:lnTo>
                  <a:lnTo>
                    <a:pt x="395" y="678"/>
                  </a:lnTo>
                  <a:lnTo>
                    <a:pt x="400" y="680"/>
                  </a:lnTo>
                  <a:lnTo>
                    <a:pt x="402" y="680"/>
                  </a:lnTo>
                  <a:lnTo>
                    <a:pt x="402" y="680"/>
                  </a:lnTo>
                  <a:lnTo>
                    <a:pt x="404" y="680"/>
                  </a:lnTo>
                  <a:lnTo>
                    <a:pt x="407" y="683"/>
                  </a:lnTo>
                  <a:lnTo>
                    <a:pt x="426" y="687"/>
                  </a:lnTo>
                  <a:lnTo>
                    <a:pt x="428" y="687"/>
                  </a:lnTo>
                  <a:lnTo>
                    <a:pt x="430" y="690"/>
                  </a:lnTo>
                  <a:lnTo>
                    <a:pt x="433" y="690"/>
                  </a:lnTo>
                  <a:lnTo>
                    <a:pt x="452" y="694"/>
                  </a:lnTo>
                  <a:lnTo>
                    <a:pt x="468" y="702"/>
                  </a:lnTo>
                  <a:lnTo>
                    <a:pt x="485" y="709"/>
                  </a:lnTo>
                  <a:lnTo>
                    <a:pt x="501" y="716"/>
                  </a:lnTo>
                  <a:lnTo>
                    <a:pt x="504" y="716"/>
                  </a:lnTo>
                  <a:lnTo>
                    <a:pt x="506" y="718"/>
                  </a:lnTo>
                  <a:lnTo>
                    <a:pt x="508" y="720"/>
                  </a:lnTo>
                  <a:lnTo>
                    <a:pt x="511" y="723"/>
                  </a:lnTo>
                  <a:lnTo>
                    <a:pt x="513" y="725"/>
                  </a:lnTo>
                  <a:lnTo>
                    <a:pt x="515" y="725"/>
                  </a:lnTo>
                  <a:lnTo>
                    <a:pt x="520" y="725"/>
                  </a:lnTo>
                  <a:lnTo>
                    <a:pt x="522" y="725"/>
                  </a:lnTo>
                  <a:lnTo>
                    <a:pt x="527" y="723"/>
                  </a:lnTo>
                  <a:lnTo>
                    <a:pt x="532" y="720"/>
                  </a:lnTo>
                  <a:lnTo>
                    <a:pt x="537" y="718"/>
                  </a:lnTo>
                  <a:lnTo>
                    <a:pt x="537" y="716"/>
                  </a:lnTo>
                  <a:lnTo>
                    <a:pt x="539" y="713"/>
                  </a:lnTo>
                  <a:lnTo>
                    <a:pt x="544" y="709"/>
                  </a:lnTo>
                  <a:lnTo>
                    <a:pt x="553" y="699"/>
                  </a:lnTo>
                  <a:lnTo>
                    <a:pt x="563" y="692"/>
                  </a:lnTo>
                  <a:lnTo>
                    <a:pt x="572" y="683"/>
                  </a:lnTo>
                  <a:lnTo>
                    <a:pt x="582" y="676"/>
                  </a:lnTo>
                  <a:lnTo>
                    <a:pt x="593" y="668"/>
                  </a:lnTo>
                  <a:lnTo>
                    <a:pt x="598" y="666"/>
                  </a:lnTo>
                  <a:lnTo>
                    <a:pt x="600" y="664"/>
                  </a:lnTo>
                  <a:lnTo>
                    <a:pt x="605" y="659"/>
                  </a:lnTo>
                  <a:lnTo>
                    <a:pt x="610" y="654"/>
                  </a:lnTo>
                  <a:lnTo>
                    <a:pt x="615" y="652"/>
                  </a:lnTo>
                  <a:lnTo>
                    <a:pt x="622" y="650"/>
                  </a:lnTo>
                  <a:lnTo>
                    <a:pt x="629" y="647"/>
                  </a:lnTo>
                  <a:lnTo>
                    <a:pt x="636" y="647"/>
                  </a:lnTo>
                  <a:lnTo>
                    <a:pt x="643" y="645"/>
                  </a:lnTo>
                  <a:lnTo>
                    <a:pt x="650" y="647"/>
                  </a:lnTo>
                  <a:lnTo>
                    <a:pt x="657" y="645"/>
                  </a:lnTo>
                  <a:lnTo>
                    <a:pt x="664" y="645"/>
                  </a:lnTo>
                  <a:lnTo>
                    <a:pt x="685" y="640"/>
                  </a:lnTo>
                  <a:lnTo>
                    <a:pt x="709" y="635"/>
                  </a:lnTo>
                  <a:lnTo>
                    <a:pt x="730" y="633"/>
                  </a:lnTo>
                  <a:lnTo>
                    <a:pt x="754" y="633"/>
                  </a:lnTo>
                  <a:lnTo>
                    <a:pt x="766" y="631"/>
                  </a:lnTo>
                  <a:lnTo>
                    <a:pt x="770" y="631"/>
                  </a:lnTo>
                  <a:lnTo>
                    <a:pt x="775" y="631"/>
                  </a:lnTo>
                  <a:lnTo>
                    <a:pt x="778" y="631"/>
                  </a:lnTo>
                  <a:lnTo>
                    <a:pt x="778" y="635"/>
                  </a:lnTo>
                  <a:lnTo>
                    <a:pt x="780" y="640"/>
                  </a:lnTo>
                  <a:lnTo>
                    <a:pt x="780" y="645"/>
                  </a:lnTo>
                  <a:lnTo>
                    <a:pt x="785" y="650"/>
                  </a:lnTo>
                  <a:lnTo>
                    <a:pt x="787" y="654"/>
                  </a:lnTo>
                  <a:lnTo>
                    <a:pt x="792" y="657"/>
                  </a:lnTo>
                  <a:lnTo>
                    <a:pt x="796" y="661"/>
                  </a:lnTo>
                  <a:lnTo>
                    <a:pt x="804" y="666"/>
                  </a:lnTo>
                  <a:lnTo>
                    <a:pt x="820" y="676"/>
                  </a:lnTo>
                  <a:lnTo>
                    <a:pt x="825" y="678"/>
                  </a:lnTo>
                  <a:lnTo>
                    <a:pt x="832" y="678"/>
                  </a:lnTo>
                  <a:lnTo>
                    <a:pt x="832" y="678"/>
                  </a:lnTo>
                  <a:lnTo>
                    <a:pt x="834" y="678"/>
                  </a:lnTo>
                  <a:lnTo>
                    <a:pt x="837" y="678"/>
                  </a:lnTo>
                  <a:lnTo>
                    <a:pt x="841" y="676"/>
                  </a:lnTo>
                  <a:lnTo>
                    <a:pt x="858" y="666"/>
                  </a:lnTo>
                  <a:lnTo>
                    <a:pt x="870" y="659"/>
                  </a:lnTo>
                  <a:lnTo>
                    <a:pt x="874" y="657"/>
                  </a:lnTo>
                  <a:lnTo>
                    <a:pt x="881" y="657"/>
                  </a:lnTo>
                  <a:lnTo>
                    <a:pt x="903" y="657"/>
                  </a:lnTo>
                  <a:lnTo>
                    <a:pt x="922" y="659"/>
                  </a:lnTo>
                  <a:lnTo>
                    <a:pt x="926" y="659"/>
                  </a:lnTo>
                  <a:lnTo>
                    <a:pt x="931" y="661"/>
                  </a:lnTo>
                  <a:lnTo>
                    <a:pt x="948" y="664"/>
                  </a:lnTo>
                  <a:lnTo>
                    <a:pt x="964" y="664"/>
                  </a:lnTo>
                  <a:lnTo>
                    <a:pt x="967" y="664"/>
                  </a:lnTo>
                  <a:lnTo>
                    <a:pt x="967" y="664"/>
                  </a:lnTo>
                  <a:lnTo>
                    <a:pt x="969" y="664"/>
                  </a:lnTo>
                  <a:lnTo>
                    <a:pt x="969" y="664"/>
                  </a:lnTo>
                  <a:lnTo>
                    <a:pt x="971" y="661"/>
                  </a:lnTo>
                  <a:lnTo>
                    <a:pt x="974" y="661"/>
                  </a:lnTo>
                  <a:lnTo>
                    <a:pt x="976" y="659"/>
                  </a:lnTo>
                  <a:lnTo>
                    <a:pt x="976" y="657"/>
                  </a:lnTo>
                  <a:lnTo>
                    <a:pt x="978" y="654"/>
                  </a:lnTo>
                  <a:lnTo>
                    <a:pt x="978" y="652"/>
                  </a:lnTo>
                  <a:lnTo>
                    <a:pt x="978" y="647"/>
                  </a:lnTo>
                  <a:lnTo>
                    <a:pt x="981" y="645"/>
                  </a:lnTo>
                  <a:lnTo>
                    <a:pt x="983" y="640"/>
                  </a:lnTo>
                  <a:lnTo>
                    <a:pt x="983" y="638"/>
                  </a:lnTo>
                  <a:lnTo>
                    <a:pt x="985" y="635"/>
                  </a:lnTo>
                  <a:lnTo>
                    <a:pt x="985" y="633"/>
                  </a:lnTo>
                  <a:lnTo>
                    <a:pt x="985" y="633"/>
                  </a:lnTo>
                  <a:lnTo>
                    <a:pt x="985" y="631"/>
                  </a:lnTo>
                  <a:lnTo>
                    <a:pt x="985" y="631"/>
                  </a:lnTo>
                  <a:lnTo>
                    <a:pt x="985" y="628"/>
                  </a:lnTo>
                  <a:lnTo>
                    <a:pt x="985" y="624"/>
                  </a:lnTo>
                  <a:lnTo>
                    <a:pt x="985" y="616"/>
                  </a:lnTo>
                  <a:lnTo>
                    <a:pt x="985" y="609"/>
                  </a:lnTo>
                  <a:lnTo>
                    <a:pt x="988" y="605"/>
                  </a:lnTo>
                  <a:lnTo>
                    <a:pt x="988" y="600"/>
                  </a:lnTo>
                  <a:lnTo>
                    <a:pt x="992" y="595"/>
                  </a:lnTo>
                  <a:lnTo>
                    <a:pt x="1000" y="590"/>
                  </a:lnTo>
                  <a:lnTo>
                    <a:pt x="1007" y="588"/>
                  </a:lnTo>
                  <a:lnTo>
                    <a:pt x="1011" y="588"/>
                  </a:lnTo>
                  <a:lnTo>
                    <a:pt x="1016" y="588"/>
                  </a:lnTo>
                  <a:lnTo>
                    <a:pt x="1028" y="590"/>
                  </a:lnTo>
                  <a:lnTo>
                    <a:pt x="1035" y="590"/>
                  </a:lnTo>
                  <a:lnTo>
                    <a:pt x="1042" y="590"/>
                  </a:lnTo>
                  <a:lnTo>
                    <a:pt x="1044" y="590"/>
                  </a:lnTo>
                  <a:lnTo>
                    <a:pt x="1047" y="590"/>
                  </a:lnTo>
                  <a:lnTo>
                    <a:pt x="1052" y="590"/>
                  </a:lnTo>
                  <a:lnTo>
                    <a:pt x="1061" y="590"/>
                  </a:lnTo>
                  <a:lnTo>
                    <a:pt x="1080" y="588"/>
                  </a:lnTo>
                  <a:lnTo>
                    <a:pt x="1096" y="586"/>
                  </a:lnTo>
                  <a:lnTo>
                    <a:pt x="1113" y="583"/>
                  </a:lnTo>
                  <a:lnTo>
                    <a:pt x="1120" y="583"/>
                  </a:lnTo>
                  <a:lnTo>
                    <a:pt x="1122" y="586"/>
                  </a:lnTo>
                  <a:lnTo>
                    <a:pt x="1125" y="588"/>
                  </a:lnTo>
                  <a:lnTo>
                    <a:pt x="1137" y="598"/>
                  </a:lnTo>
                  <a:lnTo>
                    <a:pt x="1148" y="607"/>
                  </a:lnTo>
                  <a:lnTo>
                    <a:pt x="1160" y="621"/>
                  </a:lnTo>
                  <a:lnTo>
                    <a:pt x="1170" y="633"/>
                  </a:lnTo>
                  <a:lnTo>
                    <a:pt x="1174" y="640"/>
                  </a:lnTo>
                  <a:lnTo>
                    <a:pt x="1181" y="645"/>
                  </a:lnTo>
                  <a:lnTo>
                    <a:pt x="1196" y="657"/>
                  </a:lnTo>
                  <a:lnTo>
                    <a:pt x="1207" y="666"/>
                  </a:lnTo>
                  <a:lnTo>
                    <a:pt x="1217" y="678"/>
                  </a:lnTo>
                  <a:lnTo>
                    <a:pt x="1222" y="685"/>
                  </a:lnTo>
                  <a:lnTo>
                    <a:pt x="1226" y="690"/>
                  </a:lnTo>
                  <a:lnTo>
                    <a:pt x="1229" y="692"/>
                  </a:lnTo>
                  <a:lnTo>
                    <a:pt x="1231" y="694"/>
                  </a:lnTo>
                  <a:lnTo>
                    <a:pt x="1238" y="699"/>
                  </a:lnTo>
                  <a:lnTo>
                    <a:pt x="1259" y="709"/>
                  </a:lnTo>
                  <a:lnTo>
                    <a:pt x="1281" y="716"/>
                  </a:lnTo>
                  <a:lnTo>
                    <a:pt x="1288" y="718"/>
                  </a:lnTo>
                  <a:lnTo>
                    <a:pt x="1295" y="720"/>
                  </a:lnTo>
                  <a:lnTo>
                    <a:pt x="1300" y="723"/>
                  </a:lnTo>
                  <a:lnTo>
                    <a:pt x="1307" y="728"/>
                  </a:lnTo>
                  <a:lnTo>
                    <a:pt x="1311" y="732"/>
                  </a:lnTo>
                  <a:lnTo>
                    <a:pt x="1316" y="737"/>
                  </a:lnTo>
                  <a:lnTo>
                    <a:pt x="1318" y="742"/>
                  </a:lnTo>
                  <a:lnTo>
                    <a:pt x="1323" y="746"/>
                  </a:lnTo>
                  <a:lnTo>
                    <a:pt x="1326" y="753"/>
                  </a:lnTo>
                  <a:lnTo>
                    <a:pt x="1328" y="758"/>
                  </a:lnTo>
                  <a:lnTo>
                    <a:pt x="1330" y="761"/>
                  </a:lnTo>
                  <a:lnTo>
                    <a:pt x="1333" y="761"/>
                  </a:lnTo>
                  <a:lnTo>
                    <a:pt x="1337" y="763"/>
                  </a:lnTo>
                  <a:lnTo>
                    <a:pt x="1340" y="763"/>
                  </a:lnTo>
                  <a:lnTo>
                    <a:pt x="1344" y="761"/>
                  </a:lnTo>
                  <a:lnTo>
                    <a:pt x="1361" y="756"/>
                  </a:lnTo>
                  <a:lnTo>
                    <a:pt x="1377" y="753"/>
                  </a:lnTo>
                  <a:lnTo>
                    <a:pt x="1396" y="751"/>
                  </a:lnTo>
                  <a:lnTo>
                    <a:pt x="1413" y="751"/>
                  </a:lnTo>
                  <a:lnTo>
                    <a:pt x="1422" y="753"/>
                  </a:lnTo>
                  <a:lnTo>
                    <a:pt x="1448" y="763"/>
                  </a:lnTo>
                  <a:lnTo>
                    <a:pt x="1451" y="765"/>
                  </a:lnTo>
                  <a:lnTo>
                    <a:pt x="1453" y="768"/>
                  </a:lnTo>
                  <a:lnTo>
                    <a:pt x="1453" y="768"/>
                  </a:lnTo>
                  <a:lnTo>
                    <a:pt x="1453" y="768"/>
                  </a:lnTo>
                  <a:lnTo>
                    <a:pt x="1455" y="768"/>
                  </a:lnTo>
                  <a:lnTo>
                    <a:pt x="1458" y="770"/>
                  </a:lnTo>
                  <a:lnTo>
                    <a:pt x="1460" y="772"/>
                  </a:lnTo>
                  <a:lnTo>
                    <a:pt x="1463" y="777"/>
                  </a:lnTo>
                  <a:lnTo>
                    <a:pt x="1465" y="782"/>
                  </a:lnTo>
                  <a:lnTo>
                    <a:pt x="1467" y="787"/>
                  </a:lnTo>
                  <a:lnTo>
                    <a:pt x="1467" y="791"/>
                  </a:lnTo>
                  <a:lnTo>
                    <a:pt x="1470" y="798"/>
                  </a:lnTo>
                  <a:lnTo>
                    <a:pt x="1470" y="803"/>
                  </a:lnTo>
                  <a:lnTo>
                    <a:pt x="1470" y="810"/>
                  </a:lnTo>
                  <a:lnTo>
                    <a:pt x="1470" y="817"/>
                  </a:lnTo>
                  <a:lnTo>
                    <a:pt x="1467" y="820"/>
                  </a:lnTo>
                  <a:lnTo>
                    <a:pt x="1467" y="820"/>
                  </a:lnTo>
                  <a:lnTo>
                    <a:pt x="1467" y="822"/>
                  </a:lnTo>
                  <a:lnTo>
                    <a:pt x="1467" y="822"/>
                  </a:lnTo>
                  <a:lnTo>
                    <a:pt x="1467" y="824"/>
                  </a:lnTo>
                  <a:lnTo>
                    <a:pt x="1465" y="831"/>
                  </a:lnTo>
                  <a:lnTo>
                    <a:pt x="1463" y="841"/>
                  </a:lnTo>
                  <a:lnTo>
                    <a:pt x="1463" y="848"/>
                  </a:lnTo>
                  <a:lnTo>
                    <a:pt x="1463" y="850"/>
                  </a:lnTo>
                  <a:lnTo>
                    <a:pt x="1463" y="853"/>
                  </a:lnTo>
                  <a:lnTo>
                    <a:pt x="1465" y="855"/>
                  </a:lnTo>
                  <a:lnTo>
                    <a:pt x="1465" y="857"/>
                  </a:lnTo>
                  <a:lnTo>
                    <a:pt x="1467" y="860"/>
                  </a:lnTo>
                  <a:lnTo>
                    <a:pt x="1470" y="862"/>
                  </a:lnTo>
                  <a:lnTo>
                    <a:pt x="1472" y="862"/>
                  </a:lnTo>
                  <a:lnTo>
                    <a:pt x="1474" y="865"/>
                  </a:lnTo>
                  <a:lnTo>
                    <a:pt x="1479" y="865"/>
                  </a:lnTo>
                  <a:lnTo>
                    <a:pt x="1481" y="865"/>
                  </a:lnTo>
                  <a:lnTo>
                    <a:pt x="1486" y="865"/>
                  </a:lnTo>
                  <a:lnTo>
                    <a:pt x="1491" y="867"/>
                  </a:lnTo>
                  <a:lnTo>
                    <a:pt x="1503" y="865"/>
                  </a:lnTo>
                  <a:lnTo>
                    <a:pt x="1512" y="867"/>
                  </a:lnTo>
                  <a:lnTo>
                    <a:pt x="1524" y="867"/>
                  </a:lnTo>
                  <a:lnTo>
                    <a:pt x="1533" y="869"/>
                  </a:lnTo>
                  <a:lnTo>
                    <a:pt x="1536" y="872"/>
                  </a:lnTo>
                  <a:lnTo>
                    <a:pt x="1538" y="872"/>
                  </a:lnTo>
                  <a:lnTo>
                    <a:pt x="1538" y="867"/>
                  </a:lnTo>
                  <a:lnTo>
                    <a:pt x="1540" y="865"/>
                  </a:lnTo>
                  <a:lnTo>
                    <a:pt x="1543" y="862"/>
                  </a:lnTo>
                  <a:lnTo>
                    <a:pt x="1545" y="860"/>
                  </a:lnTo>
                  <a:lnTo>
                    <a:pt x="1545" y="857"/>
                  </a:lnTo>
                  <a:lnTo>
                    <a:pt x="1548" y="855"/>
                  </a:lnTo>
                  <a:lnTo>
                    <a:pt x="1552" y="853"/>
                  </a:lnTo>
                  <a:lnTo>
                    <a:pt x="1555" y="850"/>
                  </a:lnTo>
                  <a:lnTo>
                    <a:pt x="1555" y="850"/>
                  </a:lnTo>
                  <a:lnTo>
                    <a:pt x="1557" y="848"/>
                  </a:lnTo>
                  <a:lnTo>
                    <a:pt x="1559" y="846"/>
                  </a:lnTo>
                  <a:lnTo>
                    <a:pt x="1559" y="843"/>
                  </a:lnTo>
                  <a:lnTo>
                    <a:pt x="1559" y="841"/>
                  </a:lnTo>
                  <a:lnTo>
                    <a:pt x="1562" y="836"/>
                  </a:lnTo>
                  <a:lnTo>
                    <a:pt x="1562" y="834"/>
                  </a:lnTo>
                  <a:lnTo>
                    <a:pt x="1562" y="834"/>
                  </a:lnTo>
                  <a:lnTo>
                    <a:pt x="1562" y="834"/>
                  </a:lnTo>
                  <a:lnTo>
                    <a:pt x="1562" y="834"/>
                  </a:lnTo>
                  <a:lnTo>
                    <a:pt x="1559" y="827"/>
                  </a:lnTo>
                  <a:lnTo>
                    <a:pt x="1559" y="820"/>
                  </a:lnTo>
                  <a:lnTo>
                    <a:pt x="1552" y="798"/>
                  </a:lnTo>
                  <a:lnTo>
                    <a:pt x="1552" y="796"/>
                  </a:lnTo>
                  <a:lnTo>
                    <a:pt x="1552" y="796"/>
                  </a:lnTo>
                  <a:lnTo>
                    <a:pt x="1555" y="794"/>
                  </a:lnTo>
                  <a:lnTo>
                    <a:pt x="1557" y="789"/>
                  </a:lnTo>
                  <a:lnTo>
                    <a:pt x="1559" y="787"/>
                  </a:lnTo>
                  <a:lnTo>
                    <a:pt x="1559" y="782"/>
                  </a:lnTo>
                  <a:lnTo>
                    <a:pt x="1559" y="779"/>
                  </a:lnTo>
                  <a:lnTo>
                    <a:pt x="1559" y="779"/>
                  </a:lnTo>
                  <a:lnTo>
                    <a:pt x="1559" y="779"/>
                  </a:lnTo>
                  <a:lnTo>
                    <a:pt x="1559" y="777"/>
                  </a:lnTo>
                  <a:lnTo>
                    <a:pt x="1557" y="772"/>
                  </a:lnTo>
                  <a:lnTo>
                    <a:pt x="1557" y="768"/>
                  </a:lnTo>
                  <a:lnTo>
                    <a:pt x="1555" y="763"/>
                  </a:lnTo>
                  <a:lnTo>
                    <a:pt x="1552" y="756"/>
                  </a:lnTo>
                  <a:lnTo>
                    <a:pt x="1552" y="753"/>
                  </a:lnTo>
                  <a:lnTo>
                    <a:pt x="1555" y="749"/>
                  </a:lnTo>
                  <a:lnTo>
                    <a:pt x="1566" y="735"/>
                  </a:lnTo>
                  <a:lnTo>
                    <a:pt x="1571" y="725"/>
                  </a:lnTo>
                  <a:lnTo>
                    <a:pt x="1581" y="720"/>
                  </a:lnTo>
                  <a:lnTo>
                    <a:pt x="1583" y="718"/>
                  </a:lnTo>
                  <a:lnTo>
                    <a:pt x="1585" y="716"/>
                  </a:lnTo>
                  <a:lnTo>
                    <a:pt x="1588" y="716"/>
                  </a:lnTo>
                  <a:lnTo>
                    <a:pt x="1590" y="716"/>
                  </a:lnTo>
                  <a:lnTo>
                    <a:pt x="1592" y="713"/>
                  </a:lnTo>
                  <a:lnTo>
                    <a:pt x="1595" y="713"/>
                  </a:lnTo>
                  <a:lnTo>
                    <a:pt x="1597" y="709"/>
                  </a:lnTo>
                  <a:lnTo>
                    <a:pt x="1597" y="709"/>
                  </a:lnTo>
                  <a:lnTo>
                    <a:pt x="1597" y="706"/>
                  </a:lnTo>
                  <a:lnTo>
                    <a:pt x="1600" y="706"/>
                  </a:lnTo>
                  <a:lnTo>
                    <a:pt x="1600" y="706"/>
                  </a:lnTo>
                  <a:lnTo>
                    <a:pt x="1602" y="704"/>
                  </a:lnTo>
                  <a:lnTo>
                    <a:pt x="1602" y="702"/>
                  </a:lnTo>
                  <a:lnTo>
                    <a:pt x="1604" y="699"/>
                  </a:lnTo>
                  <a:lnTo>
                    <a:pt x="1604" y="699"/>
                  </a:lnTo>
                  <a:lnTo>
                    <a:pt x="1607" y="699"/>
                  </a:lnTo>
                  <a:lnTo>
                    <a:pt x="1607" y="699"/>
                  </a:lnTo>
                  <a:lnTo>
                    <a:pt x="1611" y="697"/>
                  </a:lnTo>
                  <a:lnTo>
                    <a:pt x="1614" y="694"/>
                  </a:lnTo>
                  <a:lnTo>
                    <a:pt x="1616" y="690"/>
                  </a:lnTo>
                  <a:lnTo>
                    <a:pt x="1621" y="687"/>
                  </a:lnTo>
                  <a:lnTo>
                    <a:pt x="1623" y="685"/>
                  </a:lnTo>
                  <a:lnTo>
                    <a:pt x="1626" y="680"/>
                  </a:lnTo>
                  <a:lnTo>
                    <a:pt x="1628" y="680"/>
                  </a:lnTo>
                  <a:lnTo>
                    <a:pt x="1630" y="676"/>
                  </a:lnTo>
                  <a:lnTo>
                    <a:pt x="1630" y="676"/>
                  </a:lnTo>
                  <a:lnTo>
                    <a:pt x="1630" y="671"/>
                  </a:lnTo>
                  <a:lnTo>
                    <a:pt x="1630" y="668"/>
                  </a:lnTo>
                  <a:lnTo>
                    <a:pt x="1628" y="666"/>
                  </a:lnTo>
                  <a:lnTo>
                    <a:pt x="1628" y="666"/>
                  </a:lnTo>
                  <a:lnTo>
                    <a:pt x="1626" y="666"/>
                  </a:lnTo>
                  <a:lnTo>
                    <a:pt x="1626" y="664"/>
                  </a:lnTo>
                  <a:lnTo>
                    <a:pt x="1618" y="657"/>
                  </a:lnTo>
                  <a:lnTo>
                    <a:pt x="1614" y="650"/>
                  </a:lnTo>
                  <a:lnTo>
                    <a:pt x="1609" y="640"/>
                  </a:lnTo>
                  <a:lnTo>
                    <a:pt x="1609" y="635"/>
                  </a:lnTo>
                  <a:lnTo>
                    <a:pt x="1607" y="631"/>
                  </a:lnTo>
                  <a:lnTo>
                    <a:pt x="1607" y="628"/>
                  </a:lnTo>
                  <a:lnTo>
                    <a:pt x="1604" y="626"/>
                  </a:lnTo>
                  <a:lnTo>
                    <a:pt x="1604" y="624"/>
                  </a:lnTo>
                  <a:lnTo>
                    <a:pt x="1602" y="624"/>
                  </a:lnTo>
                  <a:lnTo>
                    <a:pt x="1600" y="621"/>
                  </a:lnTo>
                  <a:lnTo>
                    <a:pt x="1600" y="621"/>
                  </a:lnTo>
                  <a:lnTo>
                    <a:pt x="1597" y="619"/>
                  </a:lnTo>
                  <a:lnTo>
                    <a:pt x="1597" y="619"/>
                  </a:lnTo>
                  <a:lnTo>
                    <a:pt x="1597" y="616"/>
                  </a:lnTo>
                  <a:lnTo>
                    <a:pt x="1597" y="616"/>
                  </a:lnTo>
                  <a:lnTo>
                    <a:pt x="1600" y="612"/>
                  </a:lnTo>
                  <a:lnTo>
                    <a:pt x="1607" y="598"/>
                  </a:lnTo>
                  <a:lnTo>
                    <a:pt x="1614" y="583"/>
                  </a:lnTo>
                  <a:lnTo>
                    <a:pt x="1626" y="560"/>
                  </a:lnTo>
                  <a:lnTo>
                    <a:pt x="1630" y="548"/>
                  </a:lnTo>
                  <a:lnTo>
                    <a:pt x="1637" y="536"/>
                  </a:lnTo>
                  <a:lnTo>
                    <a:pt x="1640" y="536"/>
                  </a:lnTo>
                  <a:lnTo>
                    <a:pt x="1644" y="536"/>
                  </a:lnTo>
                  <a:lnTo>
                    <a:pt x="1649" y="536"/>
                  </a:lnTo>
                  <a:lnTo>
                    <a:pt x="1656" y="539"/>
                  </a:lnTo>
                  <a:lnTo>
                    <a:pt x="1659" y="539"/>
                  </a:lnTo>
                  <a:lnTo>
                    <a:pt x="1659" y="536"/>
                  </a:lnTo>
                  <a:lnTo>
                    <a:pt x="1659" y="536"/>
                  </a:lnTo>
                  <a:lnTo>
                    <a:pt x="1659" y="536"/>
                  </a:lnTo>
                  <a:lnTo>
                    <a:pt x="1661" y="536"/>
                  </a:lnTo>
                  <a:lnTo>
                    <a:pt x="1668" y="536"/>
                  </a:lnTo>
                  <a:lnTo>
                    <a:pt x="1668" y="534"/>
                  </a:lnTo>
                  <a:lnTo>
                    <a:pt x="1670" y="534"/>
                  </a:lnTo>
                  <a:lnTo>
                    <a:pt x="1673" y="531"/>
                  </a:lnTo>
                  <a:lnTo>
                    <a:pt x="1677" y="524"/>
                  </a:lnTo>
                  <a:lnTo>
                    <a:pt x="1680" y="520"/>
                  </a:lnTo>
                  <a:lnTo>
                    <a:pt x="1682" y="517"/>
                  </a:lnTo>
                  <a:lnTo>
                    <a:pt x="1685" y="513"/>
                  </a:lnTo>
                  <a:lnTo>
                    <a:pt x="1689" y="513"/>
                  </a:lnTo>
                  <a:lnTo>
                    <a:pt x="1692" y="508"/>
                  </a:lnTo>
                  <a:lnTo>
                    <a:pt x="1692" y="508"/>
                  </a:lnTo>
                  <a:lnTo>
                    <a:pt x="1692" y="508"/>
                  </a:lnTo>
                  <a:lnTo>
                    <a:pt x="1694" y="505"/>
                  </a:lnTo>
                  <a:lnTo>
                    <a:pt x="1699" y="501"/>
                  </a:lnTo>
                  <a:lnTo>
                    <a:pt x="1699" y="498"/>
                  </a:lnTo>
                  <a:lnTo>
                    <a:pt x="1701" y="498"/>
                  </a:lnTo>
                  <a:lnTo>
                    <a:pt x="1701" y="494"/>
                  </a:lnTo>
                  <a:lnTo>
                    <a:pt x="1703" y="489"/>
                  </a:lnTo>
                  <a:lnTo>
                    <a:pt x="1703" y="482"/>
                  </a:lnTo>
                  <a:lnTo>
                    <a:pt x="1703" y="477"/>
                  </a:lnTo>
                  <a:lnTo>
                    <a:pt x="1701" y="472"/>
                  </a:lnTo>
                  <a:lnTo>
                    <a:pt x="1696" y="470"/>
                  </a:lnTo>
                  <a:lnTo>
                    <a:pt x="1680" y="458"/>
                  </a:lnTo>
                  <a:lnTo>
                    <a:pt x="1677" y="456"/>
                  </a:lnTo>
                  <a:lnTo>
                    <a:pt x="1673" y="453"/>
                  </a:lnTo>
                  <a:lnTo>
                    <a:pt x="1668" y="453"/>
                  </a:lnTo>
                  <a:lnTo>
                    <a:pt x="1666" y="451"/>
                  </a:lnTo>
                  <a:lnTo>
                    <a:pt x="1659" y="446"/>
                  </a:lnTo>
                  <a:lnTo>
                    <a:pt x="1656" y="442"/>
                  </a:lnTo>
                  <a:lnTo>
                    <a:pt x="1654" y="439"/>
                  </a:lnTo>
                  <a:lnTo>
                    <a:pt x="1651" y="439"/>
                  </a:lnTo>
                  <a:lnTo>
                    <a:pt x="1647" y="437"/>
                  </a:lnTo>
                  <a:lnTo>
                    <a:pt x="1642" y="437"/>
                  </a:lnTo>
                  <a:lnTo>
                    <a:pt x="1628" y="439"/>
                  </a:lnTo>
                  <a:lnTo>
                    <a:pt x="1623" y="442"/>
                  </a:lnTo>
                  <a:lnTo>
                    <a:pt x="1621" y="444"/>
                  </a:lnTo>
                  <a:lnTo>
                    <a:pt x="1616" y="449"/>
                  </a:lnTo>
                  <a:lnTo>
                    <a:pt x="1609" y="453"/>
                  </a:lnTo>
                  <a:lnTo>
                    <a:pt x="1607" y="456"/>
                  </a:lnTo>
                  <a:lnTo>
                    <a:pt x="1602" y="461"/>
                  </a:lnTo>
                  <a:lnTo>
                    <a:pt x="1595" y="465"/>
                  </a:lnTo>
                  <a:lnTo>
                    <a:pt x="1588" y="453"/>
                  </a:lnTo>
                  <a:lnTo>
                    <a:pt x="1583" y="444"/>
                  </a:lnTo>
                  <a:lnTo>
                    <a:pt x="1576" y="432"/>
                  </a:lnTo>
                  <a:lnTo>
                    <a:pt x="1569" y="425"/>
                  </a:lnTo>
                  <a:lnTo>
                    <a:pt x="1559" y="416"/>
                  </a:lnTo>
                  <a:lnTo>
                    <a:pt x="1550" y="409"/>
                  </a:lnTo>
                  <a:lnTo>
                    <a:pt x="1538" y="399"/>
                  </a:lnTo>
                  <a:lnTo>
                    <a:pt x="1529" y="394"/>
                  </a:lnTo>
                  <a:lnTo>
                    <a:pt x="1529" y="392"/>
                  </a:lnTo>
                  <a:lnTo>
                    <a:pt x="1531" y="392"/>
                  </a:lnTo>
                  <a:lnTo>
                    <a:pt x="1533" y="390"/>
                  </a:lnTo>
                  <a:lnTo>
                    <a:pt x="1536" y="390"/>
                  </a:lnTo>
                  <a:lnTo>
                    <a:pt x="1536" y="387"/>
                  </a:lnTo>
                  <a:lnTo>
                    <a:pt x="1538" y="385"/>
                  </a:lnTo>
                  <a:lnTo>
                    <a:pt x="1540" y="380"/>
                  </a:lnTo>
                  <a:lnTo>
                    <a:pt x="1543" y="376"/>
                  </a:lnTo>
                  <a:lnTo>
                    <a:pt x="1548" y="371"/>
                  </a:lnTo>
                  <a:lnTo>
                    <a:pt x="1555" y="366"/>
                  </a:lnTo>
                  <a:lnTo>
                    <a:pt x="1559" y="361"/>
                  </a:lnTo>
                  <a:lnTo>
                    <a:pt x="1566" y="361"/>
                  </a:lnTo>
                  <a:lnTo>
                    <a:pt x="1574" y="359"/>
                  </a:lnTo>
                  <a:lnTo>
                    <a:pt x="1576" y="357"/>
                  </a:lnTo>
                  <a:lnTo>
                    <a:pt x="1581" y="354"/>
                  </a:lnTo>
                  <a:lnTo>
                    <a:pt x="1585" y="352"/>
                  </a:lnTo>
                  <a:lnTo>
                    <a:pt x="1590" y="350"/>
                  </a:lnTo>
                  <a:lnTo>
                    <a:pt x="1592" y="347"/>
                  </a:lnTo>
                  <a:lnTo>
                    <a:pt x="1597" y="342"/>
                  </a:lnTo>
                  <a:lnTo>
                    <a:pt x="1602" y="335"/>
                  </a:lnTo>
                  <a:lnTo>
                    <a:pt x="1604" y="331"/>
                  </a:lnTo>
                  <a:lnTo>
                    <a:pt x="1607" y="326"/>
                  </a:lnTo>
                  <a:lnTo>
                    <a:pt x="1609" y="324"/>
                  </a:lnTo>
                  <a:lnTo>
                    <a:pt x="1611" y="314"/>
                  </a:lnTo>
                  <a:lnTo>
                    <a:pt x="1614" y="307"/>
                  </a:lnTo>
                  <a:lnTo>
                    <a:pt x="1618" y="305"/>
                  </a:lnTo>
                  <a:lnTo>
                    <a:pt x="1621" y="302"/>
                  </a:lnTo>
                  <a:lnTo>
                    <a:pt x="1628" y="302"/>
                  </a:lnTo>
                  <a:lnTo>
                    <a:pt x="1630" y="300"/>
                  </a:lnTo>
                  <a:lnTo>
                    <a:pt x="1635" y="300"/>
                  </a:lnTo>
                  <a:lnTo>
                    <a:pt x="1637" y="300"/>
                  </a:lnTo>
                  <a:lnTo>
                    <a:pt x="1637" y="300"/>
                  </a:lnTo>
                  <a:lnTo>
                    <a:pt x="1637" y="300"/>
                  </a:lnTo>
                  <a:lnTo>
                    <a:pt x="1640" y="300"/>
                  </a:lnTo>
                  <a:lnTo>
                    <a:pt x="1642" y="300"/>
                  </a:lnTo>
                  <a:lnTo>
                    <a:pt x="1644" y="298"/>
                  </a:lnTo>
                  <a:lnTo>
                    <a:pt x="1647" y="295"/>
                  </a:lnTo>
                  <a:lnTo>
                    <a:pt x="1649" y="293"/>
                  </a:lnTo>
                  <a:lnTo>
                    <a:pt x="1649" y="293"/>
                  </a:lnTo>
                  <a:lnTo>
                    <a:pt x="1649" y="293"/>
                  </a:lnTo>
                  <a:lnTo>
                    <a:pt x="1649" y="293"/>
                  </a:lnTo>
                  <a:lnTo>
                    <a:pt x="1651" y="293"/>
                  </a:lnTo>
                  <a:lnTo>
                    <a:pt x="1651" y="290"/>
                  </a:lnTo>
                  <a:lnTo>
                    <a:pt x="1651" y="288"/>
                  </a:lnTo>
                  <a:lnTo>
                    <a:pt x="1651" y="288"/>
                  </a:lnTo>
                  <a:lnTo>
                    <a:pt x="1651" y="288"/>
                  </a:lnTo>
                  <a:lnTo>
                    <a:pt x="1654" y="288"/>
                  </a:lnTo>
                  <a:lnTo>
                    <a:pt x="1654" y="283"/>
                  </a:lnTo>
                  <a:lnTo>
                    <a:pt x="1654" y="281"/>
                  </a:lnTo>
                  <a:lnTo>
                    <a:pt x="1654" y="276"/>
                  </a:lnTo>
                  <a:lnTo>
                    <a:pt x="1654" y="274"/>
                  </a:lnTo>
                  <a:lnTo>
                    <a:pt x="1654" y="274"/>
                  </a:lnTo>
                  <a:lnTo>
                    <a:pt x="1654" y="272"/>
                  </a:lnTo>
                  <a:lnTo>
                    <a:pt x="1654" y="272"/>
                  </a:lnTo>
                  <a:lnTo>
                    <a:pt x="1654" y="269"/>
                  </a:lnTo>
                  <a:lnTo>
                    <a:pt x="1654" y="267"/>
                  </a:lnTo>
                  <a:lnTo>
                    <a:pt x="1654" y="262"/>
                  </a:lnTo>
                  <a:lnTo>
                    <a:pt x="1654" y="260"/>
                  </a:lnTo>
                  <a:lnTo>
                    <a:pt x="1654" y="257"/>
                  </a:lnTo>
                  <a:lnTo>
                    <a:pt x="1656" y="257"/>
                  </a:lnTo>
                  <a:lnTo>
                    <a:pt x="1661" y="257"/>
                  </a:lnTo>
                  <a:lnTo>
                    <a:pt x="1663" y="257"/>
                  </a:lnTo>
                  <a:lnTo>
                    <a:pt x="1668" y="257"/>
                  </a:lnTo>
                  <a:lnTo>
                    <a:pt x="1677" y="257"/>
                  </a:lnTo>
                  <a:lnTo>
                    <a:pt x="1682" y="255"/>
                  </a:lnTo>
                  <a:lnTo>
                    <a:pt x="1685" y="255"/>
                  </a:lnTo>
                  <a:lnTo>
                    <a:pt x="1694" y="253"/>
                  </a:lnTo>
                  <a:lnTo>
                    <a:pt x="1703" y="248"/>
                  </a:lnTo>
                  <a:lnTo>
                    <a:pt x="1703" y="248"/>
                  </a:lnTo>
                  <a:lnTo>
                    <a:pt x="1706" y="248"/>
                  </a:lnTo>
                  <a:lnTo>
                    <a:pt x="1711" y="246"/>
                  </a:lnTo>
                  <a:lnTo>
                    <a:pt x="1715" y="243"/>
                  </a:lnTo>
                  <a:lnTo>
                    <a:pt x="1718" y="241"/>
                  </a:lnTo>
                  <a:lnTo>
                    <a:pt x="1720" y="238"/>
                  </a:lnTo>
                  <a:lnTo>
                    <a:pt x="1722" y="234"/>
                  </a:lnTo>
                  <a:lnTo>
                    <a:pt x="1720" y="231"/>
                  </a:lnTo>
                  <a:lnTo>
                    <a:pt x="1718" y="227"/>
                  </a:lnTo>
                  <a:lnTo>
                    <a:pt x="1718" y="224"/>
                  </a:lnTo>
                  <a:lnTo>
                    <a:pt x="1715" y="224"/>
                  </a:lnTo>
                  <a:lnTo>
                    <a:pt x="1715" y="224"/>
                  </a:lnTo>
                  <a:lnTo>
                    <a:pt x="1713" y="222"/>
                  </a:lnTo>
                  <a:lnTo>
                    <a:pt x="1706" y="215"/>
                  </a:lnTo>
                  <a:lnTo>
                    <a:pt x="1703" y="210"/>
                  </a:lnTo>
                  <a:lnTo>
                    <a:pt x="1699" y="208"/>
                  </a:lnTo>
                  <a:lnTo>
                    <a:pt x="1692" y="198"/>
                  </a:lnTo>
                  <a:lnTo>
                    <a:pt x="1687" y="191"/>
                  </a:lnTo>
                  <a:lnTo>
                    <a:pt x="1680" y="184"/>
                  </a:lnTo>
                  <a:lnTo>
                    <a:pt x="1677" y="182"/>
                  </a:lnTo>
                  <a:lnTo>
                    <a:pt x="1673" y="179"/>
                  </a:lnTo>
                  <a:lnTo>
                    <a:pt x="1661" y="175"/>
                  </a:lnTo>
                  <a:lnTo>
                    <a:pt x="1647" y="170"/>
                  </a:lnTo>
                  <a:lnTo>
                    <a:pt x="1633" y="168"/>
                  </a:lnTo>
                  <a:lnTo>
                    <a:pt x="1628" y="168"/>
                  </a:lnTo>
                  <a:lnTo>
                    <a:pt x="1626" y="168"/>
                  </a:lnTo>
                  <a:lnTo>
                    <a:pt x="1626" y="170"/>
                  </a:lnTo>
                  <a:lnTo>
                    <a:pt x="1623" y="175"/>
                  </a:lnTo>
                  <a:lnTo>
                    <a:pt x="1623" y="182"/>
                  </a:lnTo>
                  <a:lnTo>
                    <a:pt x="1623" y="196"/>
                  </a:lnTo>
                  <a:lnTo>
                    <a:pt x="1623" y="205"/>
                  </a:lnTo>
                  <a:lnTo>
                    <a:pt x="1626" y="213"/>
                  </a:lnTo>
                  <a:lnTo>
                    <a:pt x="1626" y="217"/>
                  </a:lnTo>
                  <a:lnTo>
                    <a:pt x="1626" y="222"/>
                  </a:lnTo>
                  <a:lnTo>
                    <a:pt x="1623" y="224"/>
                  </a:lnTo>
                  <a:lnTo>
                    <a:pt x="1623" y="227"/>
                  </a:lnTo>
                  <a:lnTo>
                    <a:pt x="1621" y="229"/>
                  </a:lnTo>
                  <a:lnTo>
                    <a:pt x="1618" y="231"/>
                  </a:lnTo>
                  <a:lnTo>
                    <a:pt x="1616" y="231"/>
                  </a:lnTo>
                  <a:lnTo>
                    <a:pt x="1614" y="234"/>
                  </a:lnTo>
                  <a:lnTo>
                    <a:pt x="1609" y="231"/>
                  </a:lnTo>
                  <a:lnTo>
                    <a:pt x="1604" y="231"/>
                  </a:lnTo>
                  <a:lnTo>
                    <a:pt x="1597" y="227"/>
                  </a:lnTo>
                  <a:lnTo>
                    <a:pt x="1592" y="224"/>
                  </a:lnTo>
                  <a:lnTo>
                    <a:pt x="1585" y="224"/>
                  </a:lnTo>
                  <a:lnTo>
                    <a:pt x="1581" y="222"/>
                  </a:lnTo>
                  <a:lnTo>
                    <a:pt x="1566" y="220"/>
                  </a:lnTo>
                  <a:lnTo>
                    <a:pt x="1559" y="220"/>
                  </a:lnTo>
                  <a:lnTo>
                    <a:pt x="1557" y="217"/>
                  </a:lnTo>
                  <a:lnTo>
                    <a:pt x="1552" y="215"/>
                  </a:lnTo>
                  <a:lnTo>
                    <a:pt x="1548" y="213"/>
                  </a:lnTo>
                  <a:lnTo>
                    <a:pt x="1545" y="208"/>
                  </a:lnTo>
                  <a:lnTo>
                    <a:pt x="1543" y="205"/>
                  </a:lnTo>
                  <a:lnTo>
                    <a:pt x="1540" y="201"/>
                  </a:lnTo>
                  <a:lnTo>
                    <a:pt x="1540" y="196"/>
                  </a:lnTo>
                  <a:lnTo>
                    <a:pt x="1538" y="189"/>
                  </a:lnTo>
                  <a:lnTo>
                    <a:pt x="1536" y="187"/>
                  </a:lnTo>
                  <a:lnTo>
                    <a:pt x="1536" y="184"/>
                  </a:lnTo>
                  <a:lnTo>
                    <a:pt x="1531" y="182"/>
                  </a:lnTo>
                  <a:lnTo>
                    <a:pt x="1526" y="179"/>
                  </a:lnTo>
                  <a:lnTo>
                    <a:pt x="1524" y="175"/>
                  </a:lnTo>
                  <a:lnTo>
                    <a:pt x="1519" y="170"/>
                  </a:lnTo>
                  <a:lnTo>
                    <a:pt x="1519" y="170"/>
                  </a:lnTo>
                  <a:lnTo>
                    <a:pt x="1519" y="170"/>
                  </a:lnTo>
                  <a:lnTo>
                    <a:pt x="1517" y="172"/>
                  </a:lnTo>
                  <a:lnTo>
                    <a:pt x="1517" y="175"/>
                  </a:lnTo>
                  <a:lnTo>
                    <a:pt x="1514" y="177"/>
                  </a:lnTo>
                  <a:lnTo>
                    <a:pt x="1514" y="177"/>
                  </a:lnTo>
                  <a:lnTo>
                    <a:pt x="1512" y="179"/>
                  </a:lnTo>
                  <a:lnTo>
                    <a:pt x="1507" y="179"/>
                  </a:lnTo>
                  <a:lnTo>
                    <a:pt x="1503" y="177"/>
                  </a:lnTo>
                  <a:lnTo>
                    <a:pt x="1496" y="172"/>
                  </a:lnTo>
                  <a:lnTo>
                    <a:pt x="1493" y="170"/>
                  </a:lnTo>
                  <a:lnTo>
                    <a:pt x="1491" y="168"/>
                  </a:lnTo>
                  <a:lnTo>
                    <a:pt x="1489" y="165"/>
                  </a:lnTo>
                  <a:lnTo>
                    <a:pt x="1486" y="161"/>
                  </a:lnTo>
                  <a:lnTo>
                    <a:pt x="1484" y="156"/>
                  </a:lnTo>
                  <a:lnTo>
                    <a:pt x="1477" y="151"/>
                  </a:lnTo>
                  <a:lnTo>
                    <a:pt x="1470" y="149"/>
                  </a:lnTo>
                  <a:lnTo>
                    <a:pt x="1465" y="146"/>
                  </a:lnTo>
                  <a:lnTo>
                    <a:pt x="1458" y="144"/>
                  </a:lnTo>
                  <a:lnTo>
                    <a:pt x="1451" y="144"/>
                  </a:lnTo>
                  <a:lnTo>
                    <a:pt x="1446" y="142"/>
                  </a:lnTo>
                  <a:lnTo>
                    <a:pt x="1439" y="144"/>
                  </a:lnTo>
                  <a:lnTo>
                    <a:pt x="1432" y="146"/>
                  </a:lnTo>
                  <a:lnTo>
                    <a:pt x="1427" y="149"/>
                  </a:lnTo>
                  <a:lnTo>
                    <a:pt x="1427" y="149"/>
                  </a:lnTo>
                  <a:close/>
                  <a:moveTo>
                    <a:pt x="513" y="437"/>
                  </a:moveTo>
                  <a:lnTo>
                    <a:pt x="515" y="435"/>
                  </a:lnTo>
                  <a:lnTo>
                    <a:pt x="515" y="435"/>
                  </a:lnTo>
                  <a:lnTo>
                    <a:pt x="515" y="435"/>
                  </a:lnTo>
                  <a:lnTo>
                    <a:pt x="518" y="432"/>
                  </a:lnTo>
                  <a:lnTo>
                    <a:pt x="520" y="430"/>
                  </a:lnTo>
                  <a:lnTo>
                    <a:pt x="520" y="427"/>
                  </a:lnTo>
                  <a:lnTo>
                    <a:pt x="520" y="427"/>
                  </a:lnTo>
                  <a:lnTo>
                    <a:pt x="522" y="425"/>
                  </a:lnTo>
                  <a:lnTo>
                    <a:pt x="527" y="418"/>
                  </a:lnTo>
                  <a:lnTo>
                    <a:pt x="530" y="411"/>
                  </a:lnTo>
                  <a:lnTo>
                    <a:pt x="532" y="409"/>
                  </a:lnTo>
                  <a:lnTo>
                    <a:pt x="534" y="406"/>
                  </a:lnTo>
                  <a:lnTo>
                    <a:pt x="541" y="397"/>
                  </a:lnTo>
                  <a:lnTo>
                    <a:pt x="551" y="392"/>
                  </a:lnTo>
                  <a:lnTo>
                    <a:pt x="563" y="385"/>
                  </a:lnTo>
                  <a:lnTo>
                    <a:pt x="574" y="380"/>
                  </a:lnTo>
                  <a:lnTo>
                    <a:pt x="584" y="376"/>
                  </a:lnTo>
                  <a:lnTo>
                    <a:pt x="593" y="371"/>
                  </a:lnTo>
                  <a:lnTo>
                    <a:pt x="598" y="368"/>
                  </a:lnTo>
                  <a:lnTo>
                    <a:pt x="603" y="366"/>
                  </a:lnTo>
                  <a:lnTo>
                    <a:pt x="612" y="361"/>
                  </a:lnTo>
                  <a:lnTo>
                    <a:pt x="615" y="357"/>
                  </a:lnTo>
                  <a:lnTo>
                    <a:pt x="617" y="357"/>
                  </a:lnTo>
                  <a:lnTo>
                    <a:pt x="619" y="354"/>
                  </a:lnTo>
                  <a:lnTo>
                    <a:pt x="626" y="347"/>
                  </a:lnTo>
                  <a:lnTo>
                    <a:pt x="633" y="342"/>
                  </a:lnTo>
                  <a:lnTo>
                    <a:pt x="643" y="340"/>
                  </a:lnTo>
                  <a:lnTo>
                    <a:pt x="655" y="342"/>
                  </a:lnTo>
                  <a:lnTo>
                    <a:pt x="664" y="333"/>
                  </a:lnTo>
                  <a:lnTo>
                    <a:pt x="678" y="326"/>
                  </a:lnTo>
                  <a:lnTo>
                    <a:pt x="683" y="324"/>
                  </a:lnTo>
                  <a:lnTo>
                    <a:pt x="690" y="324"/>
                  </a:lnTo>
                  <a:lnTo>
                    <a:pt x="707" y="324"/>
                  </a:lnTo>
                  <a:lnTo>
                    <a:pt x="721" y="326"/>
                  </a:lnTo>
                  <a:lnTo>
                    <a:pt x="744" y="328"/>
                  </a:lnTo>
                  <a:lnTo>
                    <a:pt x="754" y="331"/>
                  </a:lnTo>
                  <a:lnTo>
                    <a:pt x="759" y="331"/>
                  </a:lnTo>
                  <a:lnTo>
                    <a:pt x="763" y="333"/>
                  </a:lnTo>
                  <a:lnTo>
                    <a:pt x="766" y="333"/>
                  </a:lnTo>
                  <a:lnTo>
                    <a:pt x="770" y="335"/>
                  </a:lnTo>
                  <a:lnTo>
                    <a:pt x="773" y="338"/>
                  </a:lnTo>
                  <a:lnTo>
                    <a:pt x="775" y="342"/>
                  </a:lnTo>
                  <a:lnTo>
                    <a:pt x="778" y="347"/>
                  </a:lnTo>
                  <a:lnTo>
                    <a:pt x="778" y="352"/>
                  </a:lnTo>
                  <a:lnTo>
                    <a:pt x="778" y="354"/>
                  </a:lnTo>
                  <a:lnTo>
                    <a:pt x="778" y="357"/>
                  </a:lnTo>
                  <a:lnTo>
                    <a:pt x="778" y="359"/>
                  </a:lnTo>
                  <a:lnTo>
                    <a:pt x="775" y="366"/>
                  </a:lnTo>
                  <a:lnTo>
                    <a:pt x="773" y="371"/>
                  </a:lnTo>
                  <a:lnTo>
                    <a:pt x="770" y="373"/>
                  </a:lnTo>
                  <a:lnTo>
                    <a:pt x="768" y="380"/>
                  </a:lnTo>
                  <a:lnTo>
                    <a:pt x="766" y="383"/>
                  </a:lnTo>
                  <a:lnTo>
                    <a:pt x="766" y="385"/>
                  </a:lnTo>
                  <a:lnTo>
                    <a:pt x="763" y="385"/>
                  </a:lnTo>
                  <a:lnTo>
                    <a:pt x="761" y="392"/>
                  </a:lnTo>
                  <a:lnTo>
                    <a:pt x="756" y="397"/>
                  </a:lnTo>
                  <a:lnTo>
                    <a:pt x="752" y="404"/>
                  </a:lnTo>
                  <a:lnTo>
                    <a:pt x="747" y="406"/>
                  </a:lnTo>
                  <a:lnTo>
                    <a:pt x="747" y="409"/>
                  </a:lnTo>
                  <a:lnTo>
                    <a:pt x="742" y="413"/>
                  </a:lnTo>
                  <a:lnTo>
                    <a:pt x="737" y="418"/>
                  </a:lnTo>
                  <a:lnTo>
                    <a:pt x="735" y="420"/>
                  </a:lnTo>
                  <a:lnTo>
                    <a:pt x="735" y="427"/>
                  </a:lnTo>
                  <a:lnTo>
                    <a:pt x="735" y="430"/>
                  </a:lnTo>
                  <a:lnTo>
                    <a:pt x="737" y="435"/>
                  </a:lnTo>
                  <a:lnTo>
                    <a:pt x="740" y="442"/>
                  </a:lnTo>
                  <a:lnTo>
                    <a:pt x="744" y="446"/>
                  </a:lnTo>
                  <a:lnTo>
                    <a:pt x="747" y="449"/>
                  </a:lnTo>
                  <a:lnTo>
                    <a:pt x="756" y="453"/>
                  </a:lnTo>
                  <a:lnTo>
                    <a:pt x="766" y="456"/>
                  </a:lnTo>
                  <a:lnTo>
                    <a:pt x="768" y="456"/>
                  </a:lnTo>
                  <a:lnTo>
                    <a:pt x="773" y="458"/>
                  </a:lnTo>
                  <a:lnTo>
                    <a:pt x="775" y="456"/>
                  </a:lnTo>
                  <a:lnTo>
                    <a:pt x="780" y="458"/>
                  </a:lnTo>
                  <a:lnTo>
                    <a:pt x="782" y="458"/>
                  </a:lnTo>
                  <a:lnTo>
                    <a:pt x="785" y="458"/>
                  </a:lnTo>
                  <a:lnTo>
                    <a:pt x="787" y="461"/>
                  </a:lnTo>
                  <a:lnTo>
                    <a:pt x="789" y="463"/>
                  </a:lnTo>
                  <a:lnTo>
                    <a:pt x="789" y="465"/>
                  </a:lnTo>
                  <a:lnTo>
                    <a:pt x="792" y="470"/>
                  </a:lnTo>
                  <a:lnTo>
                    <a:pt x="787" y="472"/>
                  </a:lnTo>
                  <a:lnTo>
                    <a:pt x="780" y="475"/>
                  </a:lnTo>
                  <a:lnTo>
                    <a:pt x="775" y="479"/>
                  </a:lnTo>
                  <a:lnTo>
                    <a:pt x="768" y="484"/>
                  </a:lnTo>
                  <a:lnTo>
                    <a:pt x="759" y="487"/>
                  </a:lnTo>
                  <a:lnTo>
                    <a:pt x="754" y="491"/>
                  </a:lnTo>
                  <a:lnTo>
                    <a:pt x="752" y="496"/>
                  </a:lnTo>
                  <a:lnTo>
                    <a:pt x="749" y="503"/>
                  </a:lnTo>
                  <a:lnTo>
                    <a:pt x="749" y="517"/>
                  </a:lnTo>
                  <a:lnTo>
                    <a:pt x="749" y="536"/>
                  </a:lnTo>
                  <a:lnTo>
                    <a:pt x="749" y="539"/>
                  </a:lnTo>
                  <a:lnTo>
                    <a:pt x="749" y="543"/>
                  </a:lnTo>
                  <a:lnTo>
                    <a:pt x="754" y="550"/>
                  </a:lnTo>
                  <a:lnTo>
                    <a:pt x="759" y="557"/>
                  </a:lnTo>
                  <a:lnTo>
                    <a:pt x="761" y="562"/>
                  </a:lnTo>
                  <a:lnTo>
                    <a:pt x="768" y="569"/>
                  </a:lnTo>
                  <a:lnTo>
                    <a:pt x="759" y="569"/>
                  </a:lnTo>
                  <a:lnTo>
                    <a:pt x="754" y="569"/>
                  </a:lnTo>
                  <a:lnTo>
                    <a:pt x="752" y="569"/>
                  </a:lnTo>
                  <a:lnTo>
                    <a:pt x="752" y="572"/>
                  </a:lnTo>
                  <a:lnTo>
                    <a:pt x="749" y="574"/>
                  </a:lnTo>
                  <a:lnTo>
                    <a:pt x="749" y="576"/>
                  </a:lnTo>
                  <a:lnTo>
                    <a:pt x="744" y="581"/>
                  </a:lnTo>
                  <a:lnTo>
                    <a:pt x="742" y="583"/>
                  </a:lnTo>
                  <a:lnTo>
                    <a:pt x="742" y="586"/>
                  </a:lnTo>
                  <a:lnTo>
                    <a:pt x="737" y="588"/>
                  </a:lnTo>
                  <a:lnTo>
                    <a:pt x="730" y="590"/>
                  </a:lnTo>
                  <a:lnTo>
                    <a:pt x="728" y="590"/>
                  </a:lnTo>
                  <a:lnTo>
                    <a:pt x="728" y="590"/>
                  </a:lnTo>
                  <a:lnTo>
                    <a:pt x="728" y="590"/>
                  </a:lnTo>
                  <a:lnTo>
                    <a:pt x="728" y="590"/>
                  </a:lnTo>
                  <a:lnTo>
                    <a:pt x="726" y="593"/>
                  </a:lnTo>
                  <a:lnTo>
                    <a:pt x="721" y="593"/>
                  </a:lnTo>
                  <a:lnTo>
                    <a:pt x="719" y="593"/>
                  </a:lnTo>
                  <a:lnTo>
                    <a:pt x="714" y="590"/>
                  </a:lnTo>
                  <a:lnTo>
                    <a:pt x="711" y="590"/>
                  </a:lnTo>
                  <a:lnTo>
                    <a:pt x="688" y="588"/>
                  </a:lnTo>
                  <a:lnTo>
                    <a:pt x="678" y="586"/>
                  </a:lnTo>
                  <a:lnTo>
                    <a:pt x="669" y="583"/>
                  </a:lnTo>
                  <a:lnTo>
                    <a:pt x="659" y="579"/>
                  </a:lnTo>
                  <a:lnTo>
                    <a:pt x="655" y="576"/>
                  </a:lnTo>
                  <a:lnTo>
                    <a:pt x="650" y="576"/>
                  </a:lnTo>
                  <a:lnTo>
                    <a:pt x="622" y="569"/>
                  </a:lnTo>
                  <a:lnTo>
                    <a:pt x="593" y="565"/>
                  </a:lnTo>
                  <a:lnTo>
                    <a:pt x="584" y="560"/>
                  </a:lnTo>
                  <a:lnTo>
                    <a:pt x="579" y="557"/>
                  </a:lnTo>
                  <a:lnTo>
                    <a:pt x="574" y="555"/>
                  </a:lnTo>
                  <a:lnTo>
                    <a:pt x="574" y="550"/>
                  </a:lnTo>
                  <a:lnTo>
                    <a:pt x="570" y="543"/>
                  </a:lnTo>
                  <a:lnTo>
                    <a:pt x="570" y="541"/>
                  </a:lnTo>
                  <a:lnTo>
                    <a:pt x="572" y="536"/>
                  </a:lnTo>
                  <a:lnTo>
                    <a:pt x="574" y="534"/>
                  </a:lnTo>
                  <a:lnTo>
                    <a:pt x="574" y="529"/>
                  </a:lnTo>
                  <a:lnTo>
                    <a:pt x="577" y="524"/>
                  </a:lnTo>
                  <a:lnTo>
                    <a:pt x="577" y="517"/>
                  </a:lnTo>
                  <a:lnTo>
                    <a:pt x="574" y="515"/>
                  </a:lnTo>
                  <a:lnTo>
                    <a:pt x="572" y="513"/>
                  </a:lnTo>
                  <a:lnTo>
                    <a:pt x="567" y="508"/>
                  </a:lnTo>
                  <a:lnTo>
                    <a:pt x="565" y="505"/>
                  </a:lnTo>
                  <a:lnTo>
                    <a:pt x="563" y="505"/>
                  </a:lnTo>
                  <a:lnTo>
                    <a:pt x="551" y="501"/>
                  </a:lnTo>
                  <a:lnTo>
                    <a:pt x="546" y="498"/>
                  </a:lnTo>
                  <a:lnTo>
                    <a:pt x="539" y="494"/>
                  </a:lnTo>
                  <a:lnTo>
                    <a:pt x="527" y="484"/>
                  </a:lnTo>
                  <a:lnTo>
                    <a:pt x="513" y="477"/>
                  </a:lnTo>
                  <a:lnTo>
                    <a:pt x="506" y="475"/>
                  </a:lnTo>
                  <a:lnTo>
                    <a:pt x="504" y="472"/>
                  </a:lnTo>
                  <a:lnTo>
                    <a:pt x="501" y="470"/>
                  </a:lnTo>
                  <a:lnTo>
                    <a:pt x="499" y="468"/>
                  </a:lnTo>
                  <a:lnTo>
                    <a:pt x="499" y="465"/>
                  </a:lnTo>
                  <a:lnTo>
                    <a:pt x="499" y="461"/>
                  </a:lnTo>
                  <a:lnTo>
                    <a:pt x="499" y="456"/>
                  </a:lnTo>
                  <a:lnTo>
                    <a:pt x="501" y="451"/>
                  </a:lnTo>
                  <a:lnTo>
                    <a:pt x="506" y="444"/>
                  </a:lnTo>
                  <a:lnTo>
                    <a:pt x="513" y="437"/>
                  </a:lnTo>
                  <a:lnTo>
                    <a:pt x="513" y="437"/>
                  </a:lnTo>
                  <a:close/>
                </a:path>
              </a:pathLst>
            </a:custGeom>
            <a:solidFill>
              <a:schemeClr val="tx2"/>
            </a:solidFill>
            <a:ln w="9525">
              <a:noFill/>
              <a:round/>
              <a:headEnd/>
              <a:tailEnd/>
            </a:ln>
          </p:spPr>
          <p:txBody>
            <a:bodyPr/>
            <a:lstStyle/>
            <a:p>
              <a:pPr>
                <a:defRPr/>
              </a:pPr>
              <a:endParaRPr lang="en-GB">
                <a:solidFill>
                  <a:srgbClr val="004E69"/>
                </a:solidFill>
              </a:endParaRPr>
            </a:p>
          </p:txBody>
        </p:sp>
        <p:sp>
          <p:nvSpPr>
            <p:cNvPr id="17" name="Freeform 151"/>
            <p:cNvSpPr>
              <a:spLocks/>
            </p:cNvSpPr>
            <p:nvPr/>
          </p:nvSpPr>
          <p:spPr bwMode="auto">
            <a:xfrm>
              <a:off x="5367623" y="1715820"/>
              <a:ext cx="1387826" cy="1466014"/>
            </a:xfrm>
            <a:custGeom>
              <a:avLst/>
              <a:gdLst/>
              <a:ahLst/>
              <a:cxnLst>
                <a:cxn ang="0">
                  <a:pos x="749" y="156"/>
                </a:cxn>
                <a:cxn ang="0">
                  <a:pos x="751" y="59"/>
                </a:cxn>
                <a:cxn ang="0">
                  <a:pos x="685" y="7"/>
                </a:cxn>
                <a:cxn ang="0">
                  <a:pos x="562" y="43"/>
                </a:cxn>
                <a:cxn ang="0">
                  <a:pos x="482" y="33"/>
                </a:cxn>
                <a:cxn ang="0">
                  <a:pos x="432" y="29"/>
                </a:cxn>
                <a:cxn ang="0">
                  <a:pos x="331" y="133"/>
                </a:cxn>
                <a:cxn ang="0">
                  <a:pos x="357" y="208"/>
                </a:cxn>
                <a:cxn ang="0">
                  <a:pos x="317" y="253"/>
                </a:cxn>
                <a:cxn ang="0">
                  <a:pos x="272" y="253"/>
                </a:cxn>
                <a:cxn ang="0">
                  <a:pos x="229" y="282"/>
                </a:cxn>
                <a:cxn ang="0">
                  <a:pos x="151" y="310"/>
                </a:cxn>
                <a:cxn ang="0">
                  <a:pos x="125" y="324"/>
                </a:cxn>
                <a:cxn ang="0">
                  <a:pos x="7" y="381"/>
                </a:cxn>
                <a:cxn ang="0">
                  <a:pos x="33" y="447"/>
                </a:cxn>
                <a:cxn ang="0">
                  <a:pos x="104" y="456"/>
                </a:cxn>
                <a:cxn ang="0">
                  <a:pos x="158" y="414"/>
                </a:cxn>
                <a:cxn ang="0">
                  <a:pos x="199" y="473"/>
                </a:cxn>
                <a:cxn ang="0">
                  <a:pos x="135" y="492"/>
                </a:cxn>
                <a:cxn ang="0">
                  <a:pos x="132" y="522"/>
                </a:cxn>
                <a:cxn ang="0">
                  <a:pos x="109" y="534"/>
                </a:cxn>
                <a:cxn ang="0">
                  <a:pos x="55" y="591"/>
                </a:cxn>
                <a:cxn ang="0">
                  <a:pos x="31" y="641"/>
                </a:cxn>
                <a:cxn ang="0">
                  <a:pos x="128" y="669"/>
                </a:cxn>
                <a:cxn ang="0">
                  <a:pos x="182" y="726"/>
                </a:cxn>
                <a:cxn ang="0">
                  <a:pos x="149" y="766"/>
                </a:cxn>
                <a:cxn ang="0">
                  <a:pos x="88" y="830"/>
                </a:cxn>
                <a:cxn ang="0">
                  <a:pos x="95" y="882"/>
                </a:cxn>
                <a:cxn ang="0">
                  <a:pos x="95" y="926"/>
                </a:cxn>
                <a:cxn ang="0">
                  <a:pos x="71" y="948"/>
                </a:cxn>
                <a:cxn ang="0">
                  <a:pos x="40" y="1011"/>
                </a:cxn>
                <a:cxn ang="0">
                  <a:pos x="43" y="1068"/>
                </a:cxn>
                <a:cxn ang="0">
                  <a:pos x="17" y="1104"/>
                </a:cxn>
                <a:cxn ang="0">
                  <a:pos x="97" y="1137"/>
                </a:cxn>
                <a:cxn ang="0">
                  <a:pos x="114" y="1082"/>
                </a:cxn>
                <a:cxn ang="0">
                  <a:pos x="149" y="1101"/>
                </a:cxn>
                <a:cxn ang="0">
                  <a:pos x="229" y="1080"/>
                </a:cxn>
                <a:cxn ang="0">
                  <a:pos x="281" y="1111"/>
                </a:cxn>
                <a:cxn ang="0">
                  <a:pos x="383" y="1078"/>
                </a:cxn>
                <a:cxn ang="0">
                  <a:pos x="404" y="1141"/>
                </a:cxn>
                <a:cxn ang="0">
                  <a:pos x="463" y="1144"/>
                </a:cxn>
                <a:cxn ang="0">
                  <a:pos x="484" y="1134"/>
                </a:cxn>
                <a:cxn ang="0">
                  <a:pos x="546" y="1132"/>
                </a:cxn>
                <a:cxn ang="0">
                  <a:pos x="572" y="1087"/>
                </a:cxn>
                <a:cxn ang="0">
                  <a:pos x="690" y="1061"/>
                </a:cxn>
                <a:cxn ang="0">
                  <a:pos x="763" y="993"/>
                </a:cxn>
                <a:cxn ang="0">
                  <a:pos x="721" y="919"/>
                </a:cxn>
                <a:cxn ang="0">
                  <a:pos x="799" y="853"/>
                </a:cxn>
                <a:cxn ang="0">
                  <a:pos x="846" y="830"/>
                </a:cxn>
                <a:cxn ang="0">
                  <a:pos x="862" y="801"/>
                </a:cxn>
                <a:cxn ang="0">
                  <a:pos x="881" y="737"/>
                </a:cxn>
                <a:cxn ang="0">
                  <a:pos x="855" y="711"/>
                </a:cxn>
                <a:cxn ang="0">
                  <a:pos x="924" y="655"/>
                </a:cxn>
                <a:cxn ang="0">
                  <a:pos x="928" y="579"/>
                </a:cxn>
                <a:cxn ang="0">
                  <a:pos x="988" y="539"/>
                </a:cxn>
                <a:cxn ang="0">
                  <a:pos x="999" y="470"/>
                </a:cxn>
                <a:cxn ang="0">
                  <a:pos x="1047" y="416"/>
                </a:cxn>
                <a:cxn ang="0">
                  <a:pos x="1068" y="378"/>
                </a:cxn>
                <a:cxn ang="0">
                  <a:pos x="1056" y="331"/>
                </a:cxn>
                <a:cxn ang="0">
                  <a:pos x="990" y="286"/>
                </a:cxn>
                <a:cxn ang="0">
                  <a:pos x="872" y="265"/>
                </a:cxn>
                <a:cxn ang="0">
                  <a:pos x="853" y="220"/>
                </a:cxn>
              </a:cxnLst>
              <a:rect l="0" t="0" r="r" b="b"/>
              <a:pathLst>
                <a:path w="1087" h="1149">
                  <a:moveTo>
                    <a:pt x="827" y="213"/>
                  </a:moveTo>
                  <a:lnTo>
                    <a:pt x="822" y="213"/>
                  </a:lnTo>
                  <a:lnTo>
                    <a:pt x="820" y="213"/>
                  </a:lnTo>
                  <a:lnTo>
                    <a:pt x="815" y="211"/>
                  </a:lnTo>
                  <a:lnTo>
                    <a:pt x="813" y="211"/>
                  </a:lnTo>
                  <a:lnTo>
                    <a:pt x="813" y="211"/>
                  </a:lnTo>
                  <a:lnTo>
                    <a:pt x="791" y="204"/>
                  </a:lnTo>
                  <a:lnTo>
                    <a:pt x="780" y="199"/>
                  </a:lnTo>
                  <a:lnTo>
                    <a:pt x="770" y="194"/>
                  </a:lnTo>
                  <a:lnTo>
                    <a:pt x="768" y="192"/>
                  </a:lnTo>
                  <a:lnTo>
                    <a:pt x="763" y="187"/>
                  </a:lnTo>
                  <a:lnTo>
                    <a:pt x="758" y="180"/>
                  </a:lnTo>
                  <a:lnTo>
                    <a:pt x="754" y="170"/>
                  </a:lnTo>
                  <a:lnTo>
                    <a:pt x="751" y="161"/>
                  </a:lnTo>
                  <a:lnTo>
                    <a:pt x="749" y="156"/>
                  </a:lnTo>
                  <a:lnTo>
                    <a:pt x="749" y="152"/>
                  </a:lnTo>
                  <a:lnTo>
                    <a:pt x="749" y="142"/>
                  </a:lnTo>
                  <a:lnTo>
                    <a:pt x="747" y="137"/>
                  </a:lnTo>
                  <a:lnTo>
                    <a:pt x="749" y="133"/>
                  </a:lnTo>
                  <a:lnTo>
                    <a:pt x="749" y="123"/>
                  </a:lnTo>
                  <a:lnTo>
                    <a:pt x="751" y="111"/>
                  </a:lnTo>
                  <a:lnTo>
                    <a:pt x="751" y="107"/>
                  </a:lnTo>
                  <a:lnTo>
                    <a:pt x="751" y="102"/>
                  </a:lnTo>
                  <a:lnTo>
                    <a:pt x="754" y="90"/>
                  </a:lnTo>
                  <a:lnTo>
                    <a:pt x="754" y="85"/>
                  </a:lnTo>
                  <a:lnTo>
                    <a:pt x="754" y="83"/>
                  </a:lnTo>
                  <a:lnTo>
                    <a:pt x="754" y="81"/>
                  </a:lnTo>
                  <a:lnTo>
                    <a:pt x="754" y="81"/>
                  </a:lnTo>
                  <a:lnTo>
                    <a:pt x="754" y="69"/>
                  </a:lnTo>
                  <a:lnTo>
                    <a:pt x="751" y="59"/>
                  </a:lnTo>
                  <a:lnTo>
                    <a:pt x="751" y="52"/>
                  </a:lnTo>
                  <a:lnTo>
                    <a:pt x="749" y="43"/>
                  </a:lnTo>
                  <a:lnTo>
                    <a:pt x="744" y="36"/>
                  </a:lnTo>
                  <a:lnTo>
                    <a:pt x="742" y="33"/>
                  </a:lnTo>
                  <a:lnTo>
                    <a:pt x="742" y="31"/>
                  </a:lnTo>
                  <a:lnTo>
                    <a:pt x="737" y="29"/>
                  </a:lnTo>
                  <a:lnTo>
                    <a:pt x="735" y="29"/>
                  </a:lnTo>
                  <a:lnTo>
                    <a:pt x="730" y="26"/>
                  </a:lnTo>
                  <a:lnTo>
                    <a:pt x="725" y="24"/>
                  </a:lnTo>
                  <a:lnTo>
                    <a:pt x="721" y="22"/>
                  </a:lnTo>
                  <a:lnTo>
                    <a:pt x="718" y="17"/>
                  </a:lnTo>
                  <a:lnTo>
                    <a:pt x="714" y="15"/>
                  </a:lnTo>
                  <a:lnTo>
                    <a:pt x="711" y="12"/>
                  </a:lnTo>
                  <a:lnTo>
                    <a:pt x="706" y="12"/>
                  </a:lnTo>
                  <a:lnTo>
                    <a:pt x="685" y="7"/>
                  </a:lnTo>
                  <a:lnTo>
                    <a:pt x="671" y="3"/>
                  </a:lnTo>
                  <a:lnTo>
                    <a:pt x="659" y="0"/>
                  </a:lnTo>
                  <a:lnTo>
                    <a:pt x="647" y="0"/>
                  </a:lnTo>
                  <a:lnTo>
                    <a:pt x="636" y="3"/>
                  </a:lnTo>
                  <a:lnTo>
                    <a:pt x="629" y="5"/>
                  </a:lnTo>
                  <a:lnTo>
                    <a:pt x="624" y="7"/>
                  </a:lnTo>
                  <a:lnTo>
                    <a:pt x="621" y="12"/>
                  </a:lnTo>
                  <a:lnTo>
                    <a:pt x="619" y="15"/>
                  </a:lnTo>
                  <a:lnTo>
                    <a:pt x="614" y="17"/>
                  </a:lnTo>
                  <a:lnTo>
                    <a:pt x="612" y="17"/>
                  </a:lnTo>
                  <a:lnTo>
                    <a:pt x="610" y="19"/>
                  </a:lnTo>
                  <a:lnTo>
                    <a:pt x="595" y="26"/>
                  </a:lnTo>
                  <a:lnTo>
                    <a:pt x="584" y="31"/>
                  </a:lnTo>
                  <a:lnTo>
                    <a:pt x="572" y="36"/>
                  </a:lnTo>
                  <a:lnTo>
                    <a:pt x="562" y="43"/>
                  </a:lnTo>
                  <a:lnTo>
                    <a:pt x="562" y="43"/>
                  </a:lnTo>
                  <a:lnTo>
                    <a:pt x="560" y="43"/>
                  </a:lnTo>
                  <a:lnTo>
                    <a:pt x="558" y="41"/>
                  </a:lnTo>
                  <a:lnTo>
                    <a:pt x="555" y="38"/>
                  </a:lnTo>
                  <a:lnTo>
                    <a:pt x="553" y="36"/>
                  </a:lnTo>
                  <a:lnTo>
                    <a:pt x="548" y="33"/>
                  </a:lnTo>
                  <a:lnTo>
                    <a:pt x="543" y="31"/>
                  </a:lnTo>
                  <a:lnTo>
                    <a:pt x="539" y="29"/>
                  </a:lnTo>
                  <a:lnTo>
                    <a:pt x="525" y="24"/>
                  </a:lnTo>
                  <a:lnTo>
                    <a:pt x="517" y="22"/>
                  </a:lnTo>
                  <a:lnTo>
                    <a:pt x="510" y="22"/>
                  </a:lnTo>
                  <a:lnTo>
                    <a:pt x="503" y="22"/>
                  </a:lnTo>
                  <a:lnTo>
                    <a:pt x="496" y="24"/>
                  </a:lnTo>
                  <a:lnTo>
                    <a:pt x="489" y="26"/>
                  </a:lnTo>
                  <a:lnTo>
                    <a:pt x="482" y="33"/>
                  </a:lnTo>
                  <a:lnTo>
                    <a:pt x="477" y="36"/>
                  </a:lnTo>
                  <a:lnTo>
                    <a:pt x="475" y="36"/>
                  </a:lnTo>
                  <a:lnTo>
                    <a:pt x="475" y="36"/>
                  </a:lnTo>
                  <a:lnTo>
                    <a:pt x="475" y="38"/>
                  </a:lnTo>
                  <a:lnTo>
                    <a:pt x="470" y="38"/>
                  </a:lnTo>
                  <a:lnTo>
                    <a:pt x="468" y="41"/>
                  </a:lnTo>
                  <a:lnTo>
                    <a:pt x="463" y="41"/>
                  </a:lnTo>
                  <a:lnTo>
                    <a:pt x="458" y="41"/>
                  </a:lnTo>
                  <a:lnTo>
                    <a:pt x="449" y="36"/>
                  </a:lnTo>
                  <a:lnTo>
                    <a:pt x="444" y="33"/>
                  </a:lnTo>
                  <a:lnTo>
                    <a:pt x="442" y="31"/>
                  </a:lnTo>
                  <a:lnTo>
                    <a:pt x="440" y="31"/>
                  </a:lnTo>
                  <a:lnTo>
                    <a:pt x="440" y="31"/>
                  </a:lnTo>
                  <a:lnTo>
                    <a:pt x="435" y="29"/>
                  </a:lnTo>
                  <a:lnTo>
                    <a:pt x="432" y="29"/>
                  </a:lnTo>
                  <a:lnTo>
                    <a:pt x="428" y="26"/>
                  </a:lnTo>
                  <a:lnTo>
                    <a:pt x="411" y="26"/>
                  </a:lnTo>
                  <a:lnTo>
                    <a:pt x="397" y="26"/>
                  </a:lnTo>
                  <a:lnTo>
                    <a:pt x="383" y="24"/>
                  </a:lnTo>
                  <a:lnTo>
                    <a:pt x="369" y="22"/>
                  </a:lnTo>
                  <a:lnTo>
                    <a:pt x="355" y="33"/>
                  </a:lnTo>
                  <a:lnTo>
                    <a:pt x="343" y="45"/>
                  </a:lnTo>
                  <a:lnTo>
                    <a:pt x="336" y="57"/>
                  </a:lnTo>
                  <a:lnTo>
                    <a:pt x="329" y="69"/>
                  </a:lnTo>
                  <a:lnTo>
                    <a:pt x="324" y="83"/>
                  </a:lnTo>
                  <a:lnTo>
                    <a:pt x="324" y="97"/>
                  </a:lnTo>
                  <a:lnTo>
                    <a:pt x="324" y="111"/>
                  </a:lnTo>
                  <a:lnTo>
                    <a:pt x="329" y="126"/>
                  </a:lnTo>
                  <a:lnTo>
                    <a:pt x="329" y="130"/>
                  </a:lnTo>
                  <a:lnTo>
                    <a:pt x="331" y="133"/>
                  </a:lnTo>
                  <a:lnTo>
                    <a:pt x="336" y="137"/>
                  </a:lnTo>
                  <a:lnTo>
                    <a:pt x="340" y="142"/>
                  </a:lnTo>
                  <a:lnTo>
                    <a:pt x="345" y="144"/>
                  </a:lnTo>
                  <a:lnTo>
                    <a:pt x="350" y="147"/>
                  </a:lnTo>
                  <a:lnTo>
                    <a:pt x="362" y="156"/>
                  </a:lnTo>
                  <a:lnTo>
                    <a:pt x="369" y="159"/>
                  </a:lnTo>
                  <a:lnTo>
                    <a:pt x="371" y="163"/>
                  </a:lnTo>
                  <a:lnTo>
                    <a:pt x="376" y="170"/>
                  </a:lnTo>
                  <a:lnTo>
                    <a:pt x="376" y="175"/>
                  </a:lnTo>
                  <a:lnTo>
                    <a:pt x="376" y="180"/>
                  </a:lnTo>
                  <a:lnTo>
                    <a:pt x="373" y="187"/>
                  </a:lnTo>
                  <a:lnTo>
                    <a:pt x="369" y="194"/>
                  </a:lnTo>
                  <a:lnTo>
                    <a:pt x="364" y="201"/>
                  </a:lnTo>
                  <a:lnTo>
                    <a:pt x="359" y="206"/>
                  </a:lnTo>
                  <a:lnTo>
                    <a:pt x="357" y="208"/>
                  </a:lnTo>
                  <a:lnTo>
                    <a:pt x="347" y="213"/>
                  </a:lnTo>
                  <a:lnTo>
                    <a:pt x="343" y="218"/>
                  </a:lnTo>
                  <a:lnTo>
                    <a:pt x="336" y="222"/>
                  </a:lnTo>
                  <a:lnTo>
                    <a:pt x="331" y="227"/>
                  </a:lnTo>
                  <a:lnTo>
                    <a:pt x="329" y="232"/>
                  </a:lnTo>
                  <a:lnTo>
                    <a:pt x="326" y="237"/>
                  </a:lnTo>
                  <a:lnTo>
                    <a:pt x="324" y="244"/>
                  </a:lnTo>
                  <a:lnTo>
                    <a:pt x="324" y="244"/>
                  </a:lnTo>
                  <a:lnTo>
                    <a:pt x="321" y="244"/>
                  </a:lnTo>
                  <a:lnTo>
                    <a:pt x="321" y="244"/>
                  </a:lnTo>
                  <a:lnTo>
                    <a:pt x="321" y="246"/>
                  </a:lnTo>
                  <a:lnTo>
                    <a:pt x="321" y="248"/>
                  </a:lnTo>
                  <a:lnTo>
                    <a:pt x="319" y="251"/>
                  </a:lnTo>
                  <a:lnTo>
                    <a:pt x="317" y="253"/>
                  </a:lnTo>
                  <a:lnTo>
                    <a:pt x="317" y="253"/>
                  </a:lnTo>
                  <a:lnTo>
                    <a:pt x="317" y="256"/>
                  </a:lnTo>
                  <a:lnTo>
                    <a:pt x="314" y="256"/>
                  </a:lnTo>
                  <a:lnTo>
                    <a:pt x="310" y="258"/>
                  </a:lnTo>
                  <a:lnTo>
                    <a:pt x="307" y="256"/>
                  </a:lnTo>
                  <a:lnTo>
                    <a:pt x="305" y="256"/>
                  </a:lnTo>
                  <a:lnTo>
                    <a:pt x="303" y="253"/>
                  </a:lnTo>
                  <a:lnTo>
                    <a:pt x="300" y="253"/>
                  </a:lnTo>
                  <a:lnTo>
                    <a:pt x="295" y="251"/>
                  </a:lnTo>
                  <a:lnTo>
                    <a:pt x="293" y="253"/>
                  </a:lnTo>
                  <a:lnTo>
                    <a:pt x="286" y="253"/>
                  </a:lnTo>
                  <a:lnTo>
                    <a:pt x="281" y="251"/>
                  </a:lnTo>
                  <a:lnTo>
                    <a:pt x="277" y="248"/>
                  </a:lnTo>
                  <a:lnTo>
                    <a:pt x="272" y="244"/>
                  </a:lnTo>
                  <a:lnTo>
                    <a:pt x="272" y="251"/>
                  </a:lnTo>
                  <a:lnTo>
                    <a:pt x="272" y="253"/>
                  </a:lnTo>
                  <a:lnTo>
                    <a:pt x="272" y="258"/>
                  </a:lnTo>
                  <a:lnTo>
                    <a:pt x="269" y="263"/>
                  </a:lnTo>
                  <a:lnTo>
                    <a:pt x="269" y="263"/>
                  </a:lnTo>
                  <a:lnTo>
                    <a:pt x="267" y="263"/>
                  </a:lnTo>
                  <a:lnTo>
                    <a:pt x="267" y="265"/>
                  </a:lnTo>
                  <a:lnTo>
                    <a:pt x="267" y="265"/>
                  </a:lnTo>
                  <a:lnTo>
                    <a:pt x="267" y="267"/>
                  </a:lnTo>
                  <a:lnTo>
                    <a:pt x="262" y="272"/>
                  </a:lnTo>
                  <a:lnTo>
                    <a:pt x="260" y="272"/>
                  </a:lnTo>
                  <a:lnTo>
                    <a:pt x="258" y="274"/>
                  </a:lnTo>
                  <a:lnTo>
                    <a:pt x="251" y="277"/>
                  </a:lnTo>
                  <a:lnTo>
                    <a:pt x="248" y="279"/>
                  </a:lnTo>
                  <a:lnTo>
                    <a:pt x="246" y="279"/>
                  </a:lnTo>
                  <a:lnTo>
                    <a:pt x="244" y="279"/>
                  </a:lnTo>
                  <a:lnTo>
                    <a:pt x="229" y="282"/>
                  </a:lnTo>
                  <a:lnTo>
                    <a:pt x="227" y="282"/>
                  </a:lnTo>
                  <a:lnTo>
                    <a:pt x="225" y="282"/>
                  </a:lnTo>
                  <a:lnTo>
                    <a:pt x="225" y="282"/>
                  </a:lnTo>
                  <a:lnTo>
                    <a:pt x="222" y="282"/>
                  </a:lnTo>
                  <a:lnTo>
                    <a:pt x="222" y="282"/>
                  </a:lnTo>
                  <a:lnTo>
                    <a:pt x="218" y="284"/>
                  </a:lnTo>
                  <a:lnTo>
                    <a:pt x="203" y="282"/>
                  </a:lnTo>
                  <a:lnTo>
                    <a:pt x="194" y="282"/>
                  </a:lnTo>
                  <a:lnTo>
                    <a:pt x="184" y="284"/>
                  </a:lnTo>
                  <a:lnTo>
                    <a:pt x="182" y="284"/>
                  </a:lnTo>
                  <a:lnTo>
                    <a:pt x="177" y="286"/>
                  </a:lnTo>
                  <a:lnTo>
                    <a:pt x="173" y="291"/>
                  </a:lnTo>
                  <a:lnTo>
                    <a:pt x="166" y="298"/>
                  </a:lnTo>
                  <a:lnTo>
                    <a:pt x="156" y="305"/>
                  </a:lnTo>
                  <a:lnTo>
                    <a:pt x="151" y="310"/>
                  </a:lnTo>
                  <a:lnTo>
                    <a:pt x="151" y="310"/>
                  </a:lnTo>
                  <a:lnTo>
                    <a:pt x="149" y="310"/>
                  </a:lnTo>
                  <a:lnTo>
                    <a:pt x="149" y="310"/>
                  </a:lnTo>
                  <a:lnTo>
                    <a:pt x="149" y="310"/>
                  </a:lnTo>
                  <a:lnTo>
                    <a:pt x="147" y="312"/>
                  </a:lnTo>
                  <a:lnTo>
                    <a:pt x="142" y="315"/>
                  </a:lnTo>
                  <a:lnTo>
                    <a:pt x="142" y="315"/>
                  </a:lnTo>
                  <a:lnTo>
                    <a:pt x="142" y="315"/>
                  </a:lnTo>
                  <a:lnTo>
                    <a:pt x="142" y="315"/>
                  </a:lnTo>
                  <a:lnTo>
                    <a:pt x="140" y="317"/>
                  </a:lnTo>
                  <a:lnTo>
                    <a:pt x="137" y="319"/>
                  </a:lnTo>
                  <a:lnTo>
                    <a:pt x="135" y="319"/>
                  </a:lnTo>
                  <a:lnTo>
                    <a:pt x="132" y="322"/>
                  </a:lnTo>
                  <a:lnTo>
                    <a:pt x="128" y="322"/>
                  </a:lnTo>
                  <a:lnTo>
                    <a:pt x="125" y="324"/>
                  </a:lnTo>
                  <a:lnTo>
                    <a:pt x="90" y="333"/>
                  </a:lnTo>
                  <a:lnTo>
                    <a:pt x="81" y="333"/>
                  </a:lnTo>
                  <a:lnTo>
                    <a:pt x="73" y="333"/>
                  </a:lnTo>
                  <a:lnTo>
                    <a:pt x="69" y="333"/>
                  </a:lnTo>
                  <a:lnTo>
                    <a:pt x="62" y="333"/>
                  </a:lnTo>
                  <a:lnTo>
                    <a:pt x="52" y="333"/>
                  </a:lnTo>
                  <a:lnTo>
                    <a:pt x="45" y="336"/>
                  </a:lnTo>
                  <a:lnTo>
                    <a:pt x="38" y="338"/>
                  </a:lnTo>
                  <a:lnTo>
                    <a:pt x="33" y="341"/>
                  </a:lnTo>
                  <a:lnTo>
                    <a:pt x="29" y="345"/>
                  </a:lnTo>
                  <a:lnTo>
                    <a:pt x="24" y="350"/>
                  </a:lnTo>
                  <a:lnTo>
                    <a:pt x="19" y="355"/>
                  </a:lnTo>
                  <a:lnTo>
                    <a:pt x="14" y="364"/>
                  </a:lnTo>
                  <a:lnTo>
                    <a:pt x="10" y="374"/>
                  </a:lnTo>
                  <a:lnTo>
                    <a:pt x="7" y="381"/>
                  </a:lnTo>
                  <a:lnTo>
                    <a:pt x="5" y="390"/>
                  </a:lnTo>
                  <a:lnTo>
                    <a:pt x="3" y="397"/>
                  </a:lnTo>
                  <a:lnTo>
                    <a:pt x="0" y="402"/>
                  </a:lnTo>
                  <a:lnTo>
                    <a:pt x="5" y="407"/>
                  </a:lnTo>
                  <a:lnTo>
                    <a:pt x="7" y="411"/>
                  </a:lnTo>
                  <a:lnTo>
                    <a:pt x="12" y="414"/>
                  </a:lnTo>
                  <a:lnTo>
                    <a:pt x="17" y="416"/>
                  </a:lnTo>
                  <a:lnTo>
                    <a:pt x="17" y="419"/>
                  </a:lnTo>
                  <a:lnTo>
                    <a:pt x="19" y="421"/>
                  </a:lnTo>
                  <a:lnTo>
                    <a:pt x="21" y="428"/>
                  </a:lnTo>
                  <a:lnTo>
                    <a:pt x="21" y="433"/>
                  </a:lnTo>
                  <a:lnTo>
                    <a:pt x="24" y="437"/>
                  </a:lnTo>
                  <a:lnTo>
                    <a:pt x="26" y="440"/>
                  </a:lnTo>
                  <a:lnTo>
                    <a:pt x="29" y="445"/>
                  </a:lnTo>
                  <a:lnTo>
                    <a:pt x="33" y="447"/>
                  </a:lnTo>
                  <a:lnTo>
                    <a:pt x="38" y="449"/>
                  </a:lnTo>
                  <a:lnTo>
                    <a:pt x="40" y="452"/>
                  </a:lnTo>
                  <a:lnTo>
                    <a:pt x="47" y="452"/>
                  </a:lnTo>
                  <a:lnTo>
                    <a:pt x="62" y="454"/>
                  </a:lnTo>
                  <a:lnTo>
                    <a:pt x="66" y="456"/>
                  </a:lnTo>
                  <a:lnTo>
                    <a:pt x="73" y="456"/>
                  </a:lnTo>
                  <a:lnTo>
                    <a:pt x="78" y="459"/>
                  </a:lnTo>
                  <a:lnTo>
                    <a:pt x="85" y="463"/>
                  </a:lnTo>
                  <a:lnTo>
                    <a:pt x="90" y="463"/>
                  </a:lnTo>
                  <a:lnTo>
                    <a:pt x="95" y="466"/>
                  </a:lnTo>
                  <a:lnTo>
                    <a:pt x="97" y="463"/>
                  </a:lnTo>
                  <a:lnTo>
                    <a:pt x="99" y="463"/>
                  </a:lnTo>
                  <a:lnTo>
                    <a:pt x="102" y="461"/>
                  </a:lnTo>
                  <a:lnTo>
                    <a:pt x="104" y="459"/>
                  </a:lnTo>
                  <a:lnTo>
                    <a:pt x="104" y="456"/>
                  </a:lnTo>
                  <a:lnTo>
                    <a:pt x="107" y="454"/>
                  </a:lnTo>
                  <a:lnTo>
                    <a:pt x="107" y="449"/>
                  </a:lnTo>
                  <a:lnTo>
                    <a:pt x="107" y="445"/>
                  </a:lnTo>
                  <a:lnTo>
                    <a:pt x="104" y="437"/>
                  </a:lnTo>
                  <a:lnTo>
                    <a:pt x="104" y="428"/>
                  </a:lnTo>
                  <a:lnTo>
                    <a:pt x="104" y="414"/>
                  </a:lnTo>
                  <a:lnTo>
                    <a:pt x="104" y="407"/>
                  </a:lnTo>
                  <a:lnTo>
                    <a:pt x="107" y="402"/>
                  </a:lnTo>
                  <a:lnTo>
                    <a:pt x="107" y="400"/>
                  </a:lnTo>
                  <a:lnTo>
                    <a:pt x="109" y="400"/>
                  </a:lnTo>
                  <a:lnTo>
                    <a:pt x="114" y="400"/>
                  </a:lnTo>
                  <a:lnTo>
                    <a:pt x="128" y="402"/>
                  </a:lnTo>
                  <a:lnTo>
                    <a:pt x="142" y="407"/>
                  </a:lnTo>
                  <a:lnTo>
                    <a:pt x="154" y="411"/>
                  </a:lnTo>
                  <a:lnTo>
                    <a:pt x="158" y="414"/>
                  </a:lnTo>
                  <a:lnTo>
                    <a:pt x="161" y="416"/>
                  </a:lnTo>
                  <a:lnTo>
                    <a:pt x="168" y="423"/>
                  </a:lnTo>
                  <a:lnTo>
                    <a:pt x="173" y="430"/>
                  </a:lnTo>
                  <a:lnTo>
                    <a:pt x="180" y="440"/>
                  </a:lnTo>
                  <a:lnTo>
                    <a:pt x="184" y="442"/>
                  </a:lnTo>
                  <a:lnTo>
                    <a:pt x="187" y="447"/>
                  </a:lnTo>
                  <a:lnTo>
                    <a:pt x="194" y="454"/>
                  </a:lnTo>
                  <a:lnTo>
                    <a:pt x="196" y="456"/>
                  </a:lnTo>
                  <a:lnTo>
                    <a:pt x="196" y="456"/>
                  </a:lnTo>
                  <a:lnTo>
                    <a:pt x="199" y="456"/>
                  </a:lnTo>
                  <a:lnTo>
                    <a:pt x="199" y="459"/>
                  </a:lnTo>
                  <a:lnTo>
                    <a:pt x="201" y="463"/>
                  </a:lnTo>
                  <a:lnTo>
                    <a:pt x="203" y="466"/>
                  </a:lnTo>
                  <a:lnTo>
                    <a:pt x="201" y="470"/>
                  </a:lnTo>
                  <a:lnTo>
                    <a:pt x="199" y="473"/>
                  </a:lnTo>
                  <a:lnTo>
                    <a:pt x="196" y="475"/>
                  </a:lnTo>
                  <a:lnTo>
                    <a:pt x="192" y="478"/>
                  </a:lnTo>
                  <a:lnTo>
                    <a:pt x="187" y="480"/>
                  </a:lnTo>
                  <a:lnTo>
                    <a:pt x="184" y="480"/>
                  </a:lnTo>
                  <a:lnTo>
                    <a:pt x="184" y="480"/>
                  </a:lnTo>
                  <a:lnTo>
                    <a:pt x="175" y="485"/>
                  </a:lnTo>
                  <a:lnTo>
                    <a:pt x="166" y="487"/>
                  </a:lnTo>
                  <a:lnTo>
                    <a:pt x="163" y="487"/>
                  </a:lnTo>
                  <a:lnTo>
                    <a:pt x="158" y="489"/>
                  </a:lnTo>
                  <a:lnTo>
                    <a:pt x="149" y="489"/>
                  </a:lnTo>
                  <a:lnTo>
                    <a:pt x="144" y="489"/>
                  </a:lnTo>
                  <a:lnTo>
                    <a:pt x="142" y="489"/>
                  </a:lnTo>
                  <a:lnTo>
                    <a:pt x="137" y="489"/>
                  </a:lnTo>
                  <a:lnTo>
                    <a:pt x="135" y="489"/>
                  </a:lnTo>
                  <a:lnTo>
                    <a:pt x="135" y="492"/>
                  </a:lnTo>
                  <a:lnTo>
                    <a:pt x="135" y="494"/>
                  </a:lnTo>
                  <a:lnTo>
                    <a:pt x="135" y="499"/>
                  </a:lnTo>
                  <a:lnTo>
                    <a:pt x="135" y="501"/>
                  </a:lnTo>
                  <a:lnTo>
                    <a:pt x="135" y="504"/>
                  </a:lnTo>
                  <a:lnTo>
                    <a:pt x="135" y="504"/>
                  </a:lnTo>
                  <a:lnTo>
                    <a:pt x="135" y="506"/>
                  </a:lnTo>
                  <a:lnTo>
                    <a:pt x="135" y="506"/>
                  </a:lnTo>
                  <a:lnTo>
                    <a:pt x="135" y="508"/>
                  </a:lnTo>
                  <a:lnTo>
                    <a:pt x="135" y="513"/>
                  </a:lnTo>
                  <a:lnTo>
                    <a:pt x="135" y="515"/>
                  </a:lnTo>
                  <a:lnTo>
                    <a:pt x="135" y="520"/>
                  </a:lnTo>
                  <a:lnTo>
                    <a:pt x="132" y="520"/>
                  </a:lnTo>
                  <a:lnTo>
                    <a:pt x="132" y="520"/>
                  </a:lnTo>
                  <a:lnTo>
                    <a:pt x="132" y="520"/>
                  </a:lnTo>
                  <a:lnTo>
                    <a:pt x="132" y="522"/>
                  </a:lnTo>
                  <a:lnTo>
                    <a:pt x="132" y="525"/>
                  </a:lnTo>
                  <a:lnTo>
                    <a:pt x="130" y="525"/>
                  </a:lnTo>
                  <a:lnTo>
                    <a:pt x="130" y="525"/>
                  </a:lnTo>
                  <a:lnTo>
                    <a:pt x="130" y="525"/>
                  </a:lnTo>
                  <a:lnTo>
                    <a:pt x="130" y="525"/>
                  </a:lnTo>
                  <a:lnTo>
                    <a:pt x="128" y="527"/>
                  </a:lnTo>
                  <a:lnTo>
                    <a:pt x="125" y="530"/>
                  </a:lnTo>
                  <a:lnTo>
                    <a:pt x="123" y="532"/>
                  </a:lnTo>
                  <a:lnTo>
                    <a:pt x="121" y="532"/>
                  </a:lnTo>
                  <a:lnTo>
                    <a:pt x="118" y="532"/>
                  </a:lnTo>
                  <a:lnTo>
                    <a:pt x="118" y="532"/>
                  </a:lnTo>
                  <a:lnTo>
                    <a:pt x="118" y="532"/>
                  </a:lnTo>
                  <a:lnTo>
                    <a:pt x="116" y="532"/>
                  </a:lnTo>
                  <a:lnTo>
                    <a:pt x="111" y="532"/>
                  </a:lnTo>
                  <a:lnTo>
                    <a:pt x="109" y="534"/>
                  </a:lnTo>
                  <a:lnTo>
                    <a:pt x="102" y="534"/>
                  </a:lnTo>
                  <a:lnTo>
                    <a:pt x="99" y="537"/>
                  </a:lnTo>
                  <a:lnTo>
                    <a:pt x="95" y="539"/>
                  </a:lnTo>
                  <a:lnTo>
                    <a:pt x="92" y="546"/>
                  </a:lnTo>
                  <a:lnTo>
                    <a:pt x="90" y="556"/>
                  </a:lnTo>
                  <a:lnTo>
                    <a:pt x="88" y="558"/>
                  </a:lnTo>
                  <a:lnTo>
                    <a:pt x="85" y="563"/>
                  </a:lnTo>
                  <a:lnTo>
                    <a:pt x="83" y="567"/>
                  </a:lnTo>
                  <a:lnTo>
                    <a:pt x="78" y="574"/>
                  </a:lnTo>
                  <a:lnTo>
                    <a:pt x="73" y="579"/>
                  </a:lnTo>
                  <a:lnTo>
                    <a:pt x="71" y="582"/>
                  </a:lnTo>
                  <a:lnTo>
                    <a:pt x="66" y="584"/>
                  </a:lnTo>
                  <a:lnTo>
                    <a:pt x="62" y="586"/>
                  </a:lnTo>
                  <a:lnTo>
                    <a:pt x="57" y="589"/>
                  </a:lnTo>
                  <a:lnTo>
                    <a:pt x="55" y="591"/>
                  </a:lnTo>
                  <a:lnTo>
                    <a:pt x="47" y="593"/>
                  </a:lnTo>
                  <a:lnTo>
                    <a:pt x="40" y="593"/>
                  </a:lnTo>
                  <a:lnTo>
                    <a:pt x="36" y="598"/>
                  </a:lnTo>
                  <a:lnTo>
                    <a:pt x="29" y="603"/>
                  </a:lnTo>
                  <a:lnTo>
                    <a:pt x="24" y="608"/>
                  </a:lnTo>
                  <a:lnTo>
                    <a:pt x="21" y="612"/>
                  </a:lnTo>
                  <a:lnTo>
                    <a:pt x="19" y="617"/>
                  </a:lnTo>
                  <a:lnTo>
                    <a:pt x="17" y="619"/>
                  </a:lnTo>
                  <a:lnTo>
                    <a:pt x="17" y="622"/>
                  </a:lnTo>
                  <a:lnTo>
                    <a:pt x="14" y="622"/>
                  </a:lnTo>
                  <a:lnTo>
                    <a:pt x="12" y="624"/>
                  </a:lnTo>
                  <a:lnTo>
                    <a:pt x="10" y="624"/>
                  </a:lnTo>
                  <a:lnTo>
                    <a:pt x="10" y="626"/>
                  </a:lnTo>
                  <a:lnTo>
                    <a:pt x="19" y="631"/>
                  </a:lnTo>
                  <a:lnTo>
                    <a:pt x="31" y="641"/>
                  </a:lnTo>
                  <a:lnTo>
                    <a:pt x="40" y="648"/>
                  </a:lnTo>
                  <a:lnTo>
                    <a:pt x="50" y="657"/>
                  </a:lnTo>
                  <a:lnTo>
                    <a:pt x="57" y="664"/>
                  </a:lnTo>
                  <a:lnTo>
                    <a:pt x="64" y="676"/>
                  </a:lnTo>
                  <a:lnTo>
                    <a:pt x="69" y="685"/>
                  </a:lnTo>
                  <a:lnTo>
                    <a:pt x="76" y="697"/>
                  </a:lnTo>
                  <a:lnTo>
                    <a:pt x="83" y="693"/>
                  </a:lnTo>
                  <a:lnTo>
                    <a:pt x="88" y="688"/>
                  </a:lnTo>
                  <a:lnTo>
                    <a:pt x="90" y="685"/>
                  </a:lnTo>
                  <a:lnTo>
                    <a:pt x="97" y="681"/>
                  </a:lnTo>
                  <a:lnTo>
                    <a:pt x="102" y="676"/>
                  </a:lnTo>
                  <a:lnTo>
                    <a:pt x="104" y="674"/>
                  </a:lnTo>
                  <a:lnTo>
                    <a:pt x="109" y="671"/>
                  </a:lnTo>
                  <a:lnTo>
                    <a:pt x="123" y="669"/>
                  </a:lnTo>
                  <a:lnTo>
                    <a:pt x="128" y="669"/>
                  </a:lnTo>
                  <a:lnTo>
                    <a:pt x="132" y="671"/>
                  </a:lnTo>
                  <a:lnTo>
                    <a:pt x="135" y="671"/>
                  </a:lnTo>
                  <a:lnTo>
                    <a:pt x="137" y="674"/>
                  </a:lnTo>
                  <a:lnTo>
                    <a:pt x="140" y="678"/>
                  </a:lnTo>
                  <a:lnTo>
                    <a:pt x="147" y="683"/>
                  </a:lnTo>
                  <a:lnTo>
                    <a:pt x="149" y="685"/>
                  </a:lnTo>
                  <a:lnTo>
                    <a:pt x="154" y="685"/>
                  </a:lnTo>
                  <a:lnTo>
                    <a:pt x="158" y="688"/>
                  </a:lnTo>
                  <a:lnTo>
                    <a:pt x="161" y="690"/>
                  </a:lnTo>
                  <a:lnTo>
                    <a:pt x="177" y="702"/>
                  </a:lnTo>
                  <a:lnTo>
                    <a:pt x="182" y="704"/>
                  </a:lnTo>
                  <a:lnTo>
                    <a:pt x="184" y="709"/>
                  </a:lnTo>
                  <a:lnTo>
                    <a:pt x="184" y="714"/>
                  </a:lnTo>
                  <a:lnTo>
                    <a:pt x="184" y="721"/>
                  </a:lnTo>
                  <a:lnTo>
                    <a:pt x="182" y="726"/>
                  </a:lnTo>
                  <a:lnTo>
                    <a:pt x="182" y="730"/>
                  </a:lnTo>
                  <a:lnTo>
                    <a:pt x="180" y="730"/>
                  </a:lnTo>
                  <a:lnTo>
                    <a:pt x="180" y="733"/>
                  </a:lnTo>
                  <a:lnTo>
                    <a:pt x="175" y="737"/>
                  </a:lnTo>
                  <a:lnTo>
                    <a:pt x="173" y="740"/>
                  </a:lnTo>
                  <a:lnTo>
                    <a:pt x="173" y="740"/>
                  </a:lnTo>
                  <a:lnTo>
                    <a:pt x="173" y="740"/>
                  </a:lnTo>
                  <a:lnTo>
                    <a:pt x="170" y="745"/>
                  </a:lnTo>
                  <a:lnTo>
                    <a:pt x="166" y="745"/>
                  </a:lnTo>
                  <a:lnTo>
                    <a:pt x="163" y="749"/>
                  </a:lnTo>
                  <a:lnTo>
                    <a:pt x="161" y="752"/>
                  </a:lnTo>
                  <a:lnTo>
                    <a:pt x="158" y="756"/>
                  </a:lnTo>
                  <a:lnTo>
                    <a:pt x="154" y="763"/>
                  </a:lnTo>
                  <a:lnTo>
                    <a:pt x="151" y="766"/>
                  </a:lnTo>
                  <a:lnTo>
                    <a:pt x="149" y="766"/>
                  </a:lnTo>
                  <a:lnTo>
                    <a:pt x="149" y="768"/>
                  </a:lnTo>
                  <a:lnTo>
                    <a:pt x="142" y="768"/>
                  </a:lnTo>
                  <a:lnTo>
                    <a:pt x="140" y="768"/>
                  </a:lnTo>
                  <a:lnTo>
                    <a:pt x="140" y="768"/>
                  </a:lnTo>
                  <a:lnTo>
                    <a:pt x="140" y="768"/>
                  </a:lnTo>
                  <a:lnTo>
                    <a:pt x="140" y="771"/>
                  </a:lnTo>
                  <a:lnTo>
                    <a:pt x="137" y="771"/>
                  </a:lnTo>
                  <a:lnTo>
                    <a:pt x="130" y="768"/>
                  </a:lnTo>
                  <a:lnTo>
                    <a:pt x="125" y="768"/>
                  </a:lnTo>
                  <a:lnTo>
                    <a:pt x="121" y="768"/>
                  </a:lnTo>
                  <a:lnTo>
                    <a:pt x="118" y="768"/>
                  </a:lnTo>
                  <a:lnTo>
                    <a:pt x="111" y="780"/>
                  </a:lnTo>
                  <a:lnTo>
                    <a:pt x="107" y="792"/>
                  </a:lnTo>
                  <a:lnTo>
                    <a:pt x="95" y="815"/>
                  </a:lnTo>
                  <a:lnTo>
                    <a:pt x="88" y="830"/>
                  </a:lnTo>
                  <a:lnTo>
                    <a:pt x="81" y="844"/>
                  </a:lnTo>
                  <a:lnTo>
                    <a:pt x="78" y="848"/>
                  </a:lnTo>
                  <a:lnTo>
                    <a:pt x="78" y="848"/>
                  </a:lnTo>
                  <a:lnTo>
                    <a:pt x="78" y="851"/>
                  </a:lnTo>
                  <a:lnTo>
                    <a:pt x="78" y="851"/>
                  </a:lnTo>
                  <a:lnTo>
                    <a:pt x="81" y="853"/>
                  </a:lnTo>
                  <a:lnTo>
                    <a:pt x="81" y="853"/>
                  </a:lnTo>
                  <a:lnTo>
                    <a:pt x="83" y="856"/>
                  </a:lnTo>
                  <a:lnTo>
                    <a:pt x="85" y="856"/>
                  </a:lnTo>
                  <a:lnTo>
                    <a:pt x="85" y="858"/>
                  </a:lnTo>
                  <a:lnTo>
                    <a:pt x="88" y="860"/>
                  </a:lnTo>
                  <a:lnTo>
                    <a:pt x="88" y="863"/>
                  </a:lnTo>
                  <a:lnTo>
                    <a:pt x="90" y="867"/>
                  </a:lnTo>
                  <a:lnTo>
                    <a:pt x="90" y="872"/>
                  </a:lnTo>
                  <a:lnTo>
                    <a:pt x="95" y="882"/>
                  </a:lnTo>
                  <a:lnTo>
                    <a:pt x="99" y="889"/>
                  </a:lnTo>
                  <a:lnTo>
                    <a:pt x="107" y="896"/>
                  </a:lnTo>
                  <a:lnTo>
                    <a:pt x="107" y="898"/>
                  </a:lnTo>
                  <a:lnTo>
                    <a:pt x="109" y="898"/>
                  </a:lnTo>
                  <a:lnTo>
                    <a:pt x="109" y="898"/>
                  </a:lnTo>
                  <a:lnTo>
                    <a:pt x="111" y="900"/>
                  </a:lnTo>
                  <a:lnTo>
                    <a:pt x="111" y="903"/>
                  </a:lnTo>
                  <a:lnTo>
                    <a:pt x="111" y="908"/>
                  </a:lnTo>
                  <a:lnTo>
                    <a:pt x="111" y="908"/>
                  </a:lnTo>
                  <a:lnTo>
                    <a:pt x="109" y="912"/>
                  </a:lnTo>
                  <a:lnTo>
                    <a:pt x="107" y="912"/>
                  </a:lnTo>
                  <a:lnTo>
                    <a:pt x="104" y="917"/>
                  </a:lnTo>
                  <a:lnTo>
                    <a:pt x="102" y="919"/>
                  </a:lnTo>
                  <a:lnTo>
                    <a:pt x="97" y="922"/>
                  </a:lnTo>
                  <a:lnTo>
                    <a:pt x="95" y="926"/>
                  </a:lnTo>
                  <a:lnTo>
                    <a:pt x="92" y="929"/>
                  </a:lnTo>
                  <a:lnTo>
                    <a:pt x="88" y="931"/>
                  </a:lnTo>
                  <a:lnTo>
                    <a:pt x="88" y="931"/>
                  </a:lnTo>
                  <a:lnTo>
                    <a:pt x="85" y="931"/>
                  </a:lnTo>
                  <a:lnTo>
                    <a:pt x="85" y="931"/>
                  </a:lnTo>
                  <a:lnTo>
                    <a:pt x="83" y="934"/>
                  </a:lnTo>
                  <a:lnTo>
                    <a:pt x="83" y="936"/>
                  </a:lnTo>
                  <a:lnTo>
                    <a:pt x="81" y="938"/>
                  </a:lnTo>
                  <a:lnTo>
                    <a:pt x="81" y="938"/>
                  </a:lnTo>
                  <a:lnTo>
                    <a:pt x="78" y="938"/>
                  </a:lnTo>
                  <a:lnTo>
                    <a:pt x="78" y="941"/>
                  </a:lnTo>
                  <a:lnTo>
                    <a:pt x="78" y="941"/>
                  </a:lnTo>
                  <a:lnTo>
                    <a:pt x="76" y="945"/>
                  </a:lnTo>
                  <a:lnTo>
                    <a:pt x="73" y="945"/>
                  </a:lnTo>
                  <a:lnTo>
                    <a:pt x="71" y="948"/>
                  </a:lnTo>
                  <a:lnTo>
                    <a:pt x="69" y="948"/>
                  </a:lnTo>
                  <a:lnTo>
                    <a:pt x="66" y="948"/>
                  </a:lnTo>
                  <a:lnTo>
                    <a:pt x="64" y="950"/>
                  </a:lnTo>
                  <a:lnTo>
                    <a:pt x="62" y="952"/>
                  </a:lnTo>
                  <a:lnTo>
                    <a:pt x="52" y="957"/>
                  </a:lnTo>
                  <a:lnTo>
                    <a:pt x="47" y="967"/>
                  </a:lnTo>
                  <a:lnTo>
                    <a:pt x="36" y="981"/>
                  </a:lnTo>
                  <a:lnTo>
                    <a:pt x="33" y="985"/>
                  </a:lnTo>
                  <a:lnTo>
                    <a:pt x="33" y="988"/>
                  </a:lnTo>
                  <a:lnTo>
                    <a:pt x="36" y="995"/>
                  </a:lnTo>
                  <a:lnTo>
                    <a:pt x="38" y="1000"/>
                  </a:lnTo>
                  <a:lnTo>
                    <a:pt x="38" y="1004"/>
                  </a:lnTo>
                  <a:lnTo>
                    <a:pt x="40" y="1009"/>
                  </a:lnTo>
                  <a:lnTo>
                    <a:pt x="40" y="1011"/>
                  </a:lnTo>
                  <a:lnTo>
                    <a:pt x="40" y="1011"/>
                  </a:lnTo>
                  <a:lnTo>
                    <a:pt x="40" y="1011"/>
                  </a:lnTo>
                  <a:lnTo>
                    <a:pt x="40" y="1014"/>
                  </a:lnTo>
                  <a:lnTo>
                    <a:pt x="40" y="1019"/>
                  </a:lnTo>
                  <a:lnTo>
                    <a:pt x="38" y="1021"/>
                  </a:lnTo>
                  <a:lnTo>
                    <a:pt x="36" y="1026"/>
                  </a:lnTo>
                  <a:lnTo>
                    <a:pt x="33" y="1028"/>
                  </a:lnTo>
                  <a:lnTo>
                    <a:pt x="33" y="1028"/>
                  </a:lnTo>
                  <a:lnTo>
                    <a:pt x="33" y="1030"/>
                  </a:lnTo>
                  <a:lnTo>
                    <a:pt x="40" y="1052"/>
                  </a:lnTo>
                  <a:lnTo>
                    <a:pt x="40" y="1059"/>
                  </a:lnTo>
                  <a:lnTo>
                    <a:pt x="43" y="1066"/>
                  </a:lnTo>
                  <a:lnTo>
                    <a:pt x="43" y="1066"/>
                  </a:lnTo>
                  <a:lnTo>
                    <a:pt x="43" y="1066"/>
                  </a:lnTo>
                  <a:lnTo>
                    <a:pt x="43" y="1066"/>
                  </a:lnTo>
                  <a:lnTo>
                    <a:pt x="43" y="1068"/>
                  </a:lnTo>
                  <a:lnTo>
                    <a:pt x="40" y="1073"/>
                  </a:lnTo>
                  <a:lnTo>
                    <a:pt x="40" y="1075"/>
                  </a:lnTo>
                  <a:lnTo>
                    <a:pt x="40" y="1078"/>
                  </a:lnTo>
                  <a:lnTo>
                    <a:pt x="38" y="1080"/>
                  </a:lnTo>
                  <a:lnTo>
                    <a:pt x="36" y="1082"/>
                  </a:lnTo>
                  <a:lnTo>
                    <a:pt x="36" y="1082"/>
                  </a:lnTo>
                  <a:lnTo>
                    <a:pt x="33" y="1085"/>
                  </a:lnTo>
                  <a:lnTo>
                    <a:pt x="29" y="1087"/>
                  </a:lnTo>
                  <a:lnTo>
                    <a:pt x="26" y="1089"/>
                  </a:lnTo>
                  <a:lnTo>
                    <a:pt x="26" y="1092"/>
                  </a:lnTo>
                  <a:lnTo>
                    <a:pt x="24" y="1094"/>
                  </a:lnTo>
                  <a:lnTo>
                    <a:pt x="21" y="1097"/>
                  </a:lnTo>
                  <a:lnTo>
                    <a:pt x="19" y="1099"/>
                  </a:lnTo>
                  <a:lnTo>
                    <a:pt x="19" y="1104"/>
                  </a:lnTo>
                  <a:lnTo>
                    <a:pt x="17" y="1104"/>
                  </a:lnTo>
                  <a:lnTo>
                    <a:pt x="19" y="1104"/>
                  </a:lnTo>
                  <a:lnTo>
                    <a:pt x="24" y="1106"/>
                  </a:lnTo>
                  <a:lnTo>
                    <a:pt x="31" y="1111"/>
                  </a:lnTo>
                  <a:lnTo>
                    <a:pt x="36" y="1113"/>
                  </a:lnTo>
                  <a:lnTo>
                    <a:pt x="40" y="1115"/>
                  </a:lnTo>
                  <a:lnTo>
                    <a:pt x="50" y="1118"/>
                  </a:lnTo>
                  <a:lnTo>
                    <a:pt x="59" y="1123"/>
                  </a:lnTo>
                  <a:lnTo>
                    <a:pt x="69" y="1125"/>
                  </a:lnTo>
                  <a:lnTo>
                    <a:pt x="76" y="1130"/>
                  </a:lnTo>
                  <a:lnTo>
                    <a:pt x="83" y="1132"/>
                  </a:lnTo>
                  <a:lnTo>
                    <a:pt x="92" y="1137"/>
                  </a:lnTo>
                  <a:lnTo>
                    <a:pt x="92" y="1137"/>
                  </a:lnTo>
                  <a:lnTo>
                    <a:pt x="92" y="1137"/>
                  </a:lnTo>
                  <a:lnTo>
                    <a:pt x="95" y="1137"/>
                  </a:lnTo>
                  <a:lnTo>
                    <a:pt x="97" y="1137"/>
                  </a:lnTo>
                  <a:lnTo>
                    <a:pt x="99" y="1134"/>
                  </a:lnTo>
                  <a:lnTo>
                    <a:pt x="102" y="1132"/>
                  </a:lnTo>
                  <a:lnTo>
                    <a:pt x="107" y="1127"/>
                  </a:lnTo>
                  <a:lnTo>
                    <a:pt x="107" y="1127"/>
                  </a:lnTo>
                  <a:lnTo>
                    <a:pt x="107" y="1125"/>
                  </a:lnTo>
                  <a:lnTo>
                    <a:pt x="107" y="1125"/>
                  </a:lnTo>
                  <a:lnTo>
                    <a:pt x="109" y="1125"/>
                  </a:lnTo>
                  <a:lnTo>
                    <a:pt x="109" y="1123"/>
                  </a:lnTo>
                  <a:lnTo>
                    <a:pt x="114" y="1118"/>
                  </a:lnTo>
                  <a:lnTo>
                    <a:pt x="116" y="1113"/>
                  </a:lnTo>
                  <a:lnTo>
                    <a:pt x="116" y="1108"/>
                  </a:lnTo>
                  <a:lnTo>
                    <a:pt x="118" y="1101"/>
                  </a:lnTo>
                  <a:lnTo>
                    <a:pt x="118" y="1092"/>
                  </a:lnTo>
                  <a:lnTo>
                    <a:pt x="118" y="1087"/>
                  </a:lnTo>
                  <a:lnTo>
                    <a:pt x="114" y="1082"/>
                  </a:lnTo>
                  <a:lnTo>
                    <a:pt x="109" y="1080"/>
                  </a:lnTo>
                  <a:lnTo>
                    <a:pt x="107" y="1078"/>
                  </a:lnTo>
                  <a:lnTo>
                    <a:pt x="107" y="1078"/>
                  </a:lnTo>
                  <a:lnTo>
                    <a:pt x="104" y="1075"/>
                  </a:lnTo>
                  <a:lnTo>
                    <a:pt x="107" y="1073"/>
                  </a:lnTo>
                  <a:lnTo>
                    <a:pt x="109" y="1073"/>
                  </a:lnTo>
                  <a:lnTo>
                    <a:pt x="111" y="1071"/>
                  </a:lnTo>
                  <a:lnTo>
                    <a:pt x="114" y="1075"/>
                  </a:lnTo>
                  <a:lnTo>
                    <a:pt x="116" y="1078"/>
                  </a:lnTo>
                  <a:lnTo>
                    <a:pt x="118" y="1087"/>
                  </a:lnTo>
                  <a:lnTo>
                    <a:pt x="118" y="1087"/>
                  </a:lnTo>
                  <a:lnTo>
                    <a:pt x="125" y="1092"/>
                  </a:lnTo>
                  <a:lnTo>
                    <a:pt x="132" y="1094"/>
                  </a:lnTo>
                  <a:lnTo>
                    <a:pt x="140" y="1099"/>
                  </a:lnTo>
                  <a:lnTo>
                    <a:pt x="149" y="1101"/>
                  </a:lnTo>
                  <a:lnTo>
                    <a:pt x="156" y="1104"/>
                  </a:lnTo>
                  <a:lnTo>
                    <a:pt x="163" y="1104"/>
                  </a:lnTo>
                  <a:lnTo>
                    <a:pt x="170" y="1104"/>
                  </a:lnTo>
                  <a:lnTo>
                    <a:pt x="180" y="1101"/>
                  </a:lnTo>
                  <a:lnTo>
                    <a:pt x="187" y="1101"/>
                  </a:lnTo>
                  <a:lnTo>
                    <a:pt x="192" y="1099"/>
                  </a:lnTo>
                  <a:lnTo>
                    <a:pt x="199" y="1094"/>
                  </a:lnTo>
                  <a:lnTo>
                    <a:pt x="206" y="1087"/>
                  </a:lnTo>
                  <a:lnTo>
                    <a:pt x="208" y="1085"/>
                  </a:lnTo>
                  <a:lnTo>
                    <a:pt x="213" y="1082"/>
                  </a:lnTo>
                  <a:lnTo>
                    <a:pt x="220" y="1080"/>
                  </a:lnTo>
                  <a:lnTo>
                    <a:pt x="222" y="1080"/>
                  </a:lnTo>
                  <a:lnTo>
                    <a:pt x="225" y="1080"/>
                  </a:lnTo>
                  <a:lnTo>
                    <a:pt x="227" y="1080"/>
                  </a:lnTo>
                  <a:lnTo>
                    <a:pt x="229" y="1080"/>
                  </a:lnTo>
                  <a:lnTo>
                    <a:pt x="234" y="1085"/>
                  </a:lnTo>
                  <a:lnTo>
                    <a:pt x="239" y="1089"/>
                  </a:lnTo>
                  <a:lnTo>
                    <a:pt x="244" y="1097"/>
                  </a:lnTo>
                  <a:lnTo>
                    <a:pt x="244" y="1099"/>
                  </a:lnTo>
                  <a:lnTo>
                    <a:pt x="246" y="1101"/>
                  </a:lnTo>
                  <a:lnTo>
                    <a:pt x="248" y="1104"/>
                  </a:lnTo>
                  <a:lnTo>
                    <a:pt x="253" y="1104"/>
                  </a:lnTo>
                  <a:lnTo>
                    <a:pt x="260" y="1108"/>
                  </a:lnTo>
                  <a:lnTo>
                    <a:pt x="265" y="1111"/>
                  </a:lnTo>
                  <a:lnTo>
                    <a:pt x="269" y="1113"/>
                  </a:lnTo>
                  <a:lnTo>
                    <a:pt x="274" y="1120"/>
                  </a:lnTo>
                  <a:lnTo>
                    <a:pt x="277" y="1125"/>
                  </a:lnTo>
                  <a:lnTo>
                    <a:pt x="279" y="1130"/>
                  </a:lnTo>
                  <a:lnTo>
                    <a:pt x="281" y="1115"/>
                  </a:lnTo>
                  <a:lnTo>
                    <a:pt x="281" y="1111"/>
                  </a:lnTo>
                  <a:lnTo>
                    <a:pt x="284" y="1106"/>
                  </a:lnTo>
                  <a:lnTo>
                    <a:pt x="286" y="1101"/>
                  </a:lnTo>
                  <a:lnTo>
                    <a:pt x="288" y="1099"/>
                  </a:lnTo>
                  <a:lnTo>
                    <a:pt x="291" y="1097"/>
                  </a:lnTo>
                  <a:lnTo>
                    <a:pt x="295" y="1094"/>
                  </a:lnTo>
                  <a:lnTo>
                    <a:pt x="307" y="1089"/>
                  </a:lnTo>
                  <a:lnTo>
                    <a:pt x="321" y="1087"/>
                  </a:lnTo>
                  <a:lnTo>
                    <a:pt x="331" y="1087"/>
                  </a:lnTo>
                  <a:lnTo>
                    <a:pt x="338" y="1085"/>
                  </a:lnTo>
                  <a:lnTo>
                    <a:pt x="345" y="1085"/>
                  </a:lnTo>
                  <a:lnTo>
                    <a:pt x="352" y="1082"/>
                  </a:lnTo>
                  <a:lnTo>
                    <a:pt x="362" y="1078"/>
                  </a:lnTo>
                  <a:lnTo>
                    <a:pt x="371" y="1078"/>
                  </a:lnTo>
                  <a:lnTo>
                    <a:pt x="378" y="1078"/>
                  </a:lnTo>
                  <a:lnTo>
                    <a:pt x="383" y="1078"/>
                  </a:lnTo>
                  <a:lnTo>
                    <a:pt x="385" y="1078"/>
                  </a:lnTo>
                  <a:lnTo>
                    <a:pt x="392" y="1080"/>
                  </a:lnTo>
                  <a:lnTo>
                    <a:pt x="397" y="1085"/>
                  </a:lnTo>
                  <a:lnTo>
                    <a:pt x="399" y="1089"/>
                  </a:lnTo>
                  <a:lnTo>
                    <a:pt x="399" y="1092"/>
                  </a:lnTo>
                  <a:lnTo>
                    <a:pt x="402" y="1097"/>
                  </a:lnTo>
                  <a:lnTo>
                    <a:pt x="402" y="1104"/>
                  </a:lnTo>
                  <a:lnTo>
                    <a:pt x="402" y="1108"/>
                  </a:lnTo>
                  <a:lnTo>
                    <a:pt x="402" y="1113"/>
                  </a:lnTo>
                  <a:lnTo>
                    <a:pt x="399" y="1123"/>
                  </a:lnTo>
                  <a:lnTo>
                    <a:pt x="399" y="1127"/>
                  </a:lnTo>
                  <a:lnTo>
                    <a:pt x="399" y="1132"/>
                  </a:lnTo>
                  <a:lnTo>
                    <a:pt x="402" y="1134"/>
                  </a:lnTo>
                  <a:lnTo>
                    <a:pt x="402" y="1139"/>
                  </a:lnTo>
                  <a:lnTo>
                    <a:pt x="404" y="1141"/>
                  </a:lnTo>
                  <a:lnTo>
                    <a:pt x="406" y="1144"/>
                  </a:lnTo>
                  <a:lnTo>
                    <a:pt x="409" y="1144"/>
                  </a:lnTo>
                  <a:lnTo>
                    <a:pt x="414" y="1146"/>
                  </a:lnTo>
                  <a:lnTo>
                    <a:pt x="416" y="1149"/>
                  </a:lnTo>
                  <a:lnTo>
                    <a:pt x="421" y="1149"/>
                  </a:lnTo>
                  <a:lnTo>
                    <a:pt x="425" y="1149"/>
                  </a:lnTo>
                  <a:lnTo>
                    <a:pt x="430" y="1149"/>
                  </a:lnTo>
                  <a:lnTo>
                    <a:pt x="435" y="1149"/>
                  </a:lnTo>
                  <a:lnTo>
                    <a:pt x="442" y="1149"/>
                  </a:lnTo>
                  <a:lnTo>
                    <a:pt x="454" y="1149"/>
                  </a:lnTo>
                  <a:lnTo>
                    <a:pt x="458" y="1146"/>
                  </a:lnTo>
                  <a:lnTo>
                    <a:pt x="461" y="1146"/>
                  </a:lnTo>
                  <a:lnTo>
                    <a:pt x="461" y="1146"/>
                  </a:lnTo>
                  <a:lnTo>
                    <a:pt x="463" y="1146"/>
                  </a:lnTo>
                  <a:lnTo>
                    <a:pt x="463" y="1144"/>
                  </a:lnTo>
                  <a:lnTo>
                    <a:pt x="466" y="1144"/>
                  </a:lnTo>
                  <a:lnTo>
                    <a:pt x="466" y="1144"/>
                  </a:lnTo>
                  <a:lnTo>
                    <a:pt x="470" y="1139"/>
                  </a:lnTo>
                  <a:lnTo>
                    <a:pt x="470" y="1137"/>
                  </a:lnTo>
                  <a:lnTo>
                    <a:pt x="473" y="1137"/>
                  </a:lnTo>
                  <a:lnTo>
                    <a:pt x="475" y="1132"/>
                  </a:lnTo>
                  <a:lnTo>
                    <a:pt x="475" y="1127"/>
                  </a:lnTo>
                  <a:lnTo>
                    <a:pt x="475" y="1120"/>
                  </a:lnTo>
                  <a:lnTo>
                    <a:pt x="475" y="1108"/>
                  </a:lnTo>
                  <a:lnTo>
                    <a:pt x="477" y="1118"/>
                  </a:lnTo>
                  <a:lnTo>
                    <a:pt x="477" y="1123"/>
                  </a:lnTo>
                  <a:lnTo>
                    <a:pt x="480" y="1125"/>
                  </a:lnTo>
                  <a:lnTo>
                    <a:pt x="480" y="1130"/>
                  </a:lnTo>
                  <a:lnTo>
                    <a:pt x="482" y="1132"/>
                  </a:lnTo>
                  <a:lnTo>
                    <a:pt x="484" y="1134"/>
                  </a:lnTo>
                  <a:lnTo>
                    <a:pt x="489" y="1137"/>
                  </a:lnTo>
                  <a:lnTo>
                    <a:pt x="492" y="1139"/>
                  </a:lnTo>
                  <a:lnTo>
                    <a:pt x="496" y="1141"/>
                  </a:lnTo>
                  <a:lnTo>
                    <a:pt x="499" y="1141"/>
                  </a:lnTo>
                  <a:lnTo>
                    <a:pt x="503" y="1144"/>
                  </a:lnTo>
                  <a:lnTo>
                    <a:pt x="508" y="1144"/>
                  </a:lnTo>
                  <a:lnTo>
                    <a:pt x="513" y="1144"/>
                  </a:lnTo>
                  <a:lnTo>
                    <a:pt x="525" y="1141"/>
                  </a:lnTo>
                  <a:lnTo>
                    <a:pt x="532" y="1141"/>
                  </a:lnTo>
                  <a:lnTo>
                    <a:pt x="539" y="1139"/>
                  </a:lnTo>
                  <a:lnTo>
                    <a:pt x="541" y="1137"/>
                  </a:lnTo>
                  <a:lnTo>
                    <a:pt x="541" y="1137"/>
                  </a:lnTo>
                  <a:lnTo>
                    <a:pt x="543" y="1134"/>
                  </a:lnTo>
                  <a:lnTo>
                    <a:pt x="546" y="1134"/>
                  </a:lnTo>
                  <a:lnTo>
                    <a:pt x="546" y="1132"/>
                  </a:lnTo>
                  <a:lnTo>
                    <a:pt x="548" y="1132"/>
                  </a:lnTo>
                  <a:lnTo>
                    <a:pt x="551" y="1127"/>
                  </a:lnTo>
                  <a:lnTo>
                    <a:pt x="553" y="1125"/>
                  </a:lnTo>
                  <a:lnTo>
                    <a:pt x="553" y="1123"/>
                  </a:lnTo>
                  <a:lnTo>
                    <a:pt x="553" y="1123"/>
                  </a:lnTo>
                  <a:lnTo>
                    <a:pt x="553" y="1123"/>
                  </a:lnTo>
                  <a:lnTo>
                    <a:pt x="553" y="1123"/>
                  </a:lnTo>
                  <a:lnTo>
                    <a:pt x="555" y="1120"/>
                  </a:lnTo>
                  <a:lnTo>
                    <a:pt x="558" y="1099"/>
                  </a:lnTo>
                  <a:lnTo>
                    <a:pt x="560" y="1087"/>
                  </a:lnTo>
                  <a:lnTo>
                    <a:pt x="560" y="1082"/>
                  </a:lnTo>
                  <a:lnTo>
                    <a:pt x="560" y="1078"/>
                  </a:lnTo>
                  <a:lnTo>
                    <a:pt x="562" y="1082"/>
                  </a:lnTo>
                  <a:lnTo>
                    <a:pt x="567" y="1085"/>
                  </a:lnTo>
                  <a:lnTo>
                    <a:pt x="572" y="1087"/>
                  </a:lnTo>
                  <a:lnTo>
                    <a:pt x="579" y="1089"/>
                  </a:lnTo>
                  <a:lnTo>
                    <a:pt x="586" y="1089"/>
                  </a:lnTo>
                  <a:lnTo>
                    <a:pt x="593" y="1092"/>
                  </a:lnTo>
                  <a:lnTo>
                    <a:pt x="600" y="1089"/>
                  </a:lnTo>
                  <a:lnTo>
                    <a:pt x="607" y="1089"/>
                  </a:lnTo>
                  <a:lnTo>
                    <a:pt x="614" y="1089"/>
                  </a:lnTo>
                  <a:lnTo>
                    <a:pt x="624" y="1087"/>
                  </a:lnTo>
                  <a:lnTo>
                    <a:pt x="636" y="1087"/>
                  </a:lnTo>
                  <a:lnTo>
                    <a:pt x="643" y="1085"/>
                  </a:lnTo>
                  <a:lnTo>
                    <a:pt x="650" y="1082"/>
                  </a:lnTo>
                  <a:lnTo>
                    <a:pt x="662" y="1078"/>
                  </a:lnTo>
                  <a:lnTo>
                    <a:pt x="666" y="1075"/>
                  </a:lnTo>
                  <a:lnTo>
                    <a:pt x="673" y="1073"/>
                  </a:lnTo>
                  <a:lnTo>
                    <a:pt x="680" y="1066"/>
                  </a:lnTo>
                  <a:lnTo>
                    <a:pt x="690" y="1061"/>
                  </a:lnTo>
                  <a:lnTo>
                    <a:pt x="697" y="1056"/>
                  </a:lnTo>
                  <a:lnTo>
                    <a:pt x="702" y="1054"/>
                  </a:lnTo>
                  <a:lnTo>
                    <a:pt x="711" y="1047"/>
                  </a:lnTo>
                  <a:lnTo>
                    <a:pt x="714" y="1042"/>
                  </a:lnTo>
                  <a:lnTo>
                    <a:pt x="718" y="1037"/>
                  </a:lnTo>
                  <a:lnTo>
                    <a:pt x="725" y="1028"/>
                  </a:lnTo>
                  <a:lnTo>
                    <a:pt x="732" y="1021"/>
                  </a:lnTo>
                  <a:lnTo>
                    <a:pt x="737" y="1016"/>
                  </a:lnTo>
                  <a:lnTo>
                    <a:pt x="742" y="1009"/>
                  </a:lnTo>
                  <a:lnTo>
                    <a:pt x="747" y="1004"/>
                  </a:lnTo>
                  <a:lnTo>
                    <a:pt x="749" y="1002"/>
                  </a:lnTo>
                  <a:lnTo>
                    <a:pt x="756" y="1000"/>
                  </a:lnTo>
                  <a:lnTo>
                    <a:pt x="758" y="997"/>
                  </a:lnTo>
                  <a:lnTo>
                    <a:pt x="761" y="995"/>
                  </a:lnTo>
                  <a:lnTo>
                    <a:pt x="763" y="993"/>
                  </a:lnTo>
                  <a:lnTo>
                    <a:pt x="768" y="990"/>
                  </a:lnTo>
                  <a:lnTo>
                    <a:pt x="763" y="983"/>
                  </a:lnTo>
                  <a:lnTo>
                    <a:pt x="756" y="978"/>
                  </a:lnTo>
                  <a:lnTo>
                    <a:pt x="749" y="971"/>
                  </a:lnTo>
                  <a:lnTo>
                    <a:pt x="742" y="969"/>
                  </a:lnTo>
                  <a:lnTo>
                    <a:pt x="730" y="964"/>
                  </a:lnTo>
                  <a:lnTo>
                    <a:pt x="728" y="962"/>
                  </a:lnTo>
                  <a:lnTo>
                    <a:pt x="725" y="960"/>
                  </a:lnTo>
                  <a:lnTo>
                    <a:pt x="723" y="952"/>
                  </a:lnTo>
                  <a:lnTo>
                    <a:pt x="721" y="950"/>
                  </a:lnTo>
                  <a:lnTo>
                    <a:pt x="721" y="945"/>
                  </a:lnTo>
                  <a:lnTo>
                    <a:pt x="721" y="943"/>
                  </a:lnTo>
                  <a:lnTo>
                    <a:pt x="721" y="938"/>
                  </a:lnTo>
                  <a:lnTo>
                    <a:pt x="721" y="929"/>
                  </a:lnTo>
                  <a:lnTo>
                    <a:pt x="721" y="919"/>
                  </a:lnTo>
                  <a:lnTo>
                    <a:pt x="723" y="912"/>
                  </a:lnTo>
                  <a:lnTo>
                    <a:pt x="725" y="908"/>
                  </a:lnTo>
                  <a:lnTo>
                    <a:pt x="728" y="900"/>
                  </a:lnTo>
                  <a:lnTo>
                    <a:pt x="732" y="896"/>
                  </a:lnTo>
                  <a:lnTo>
                    <a:pt x="735" y="891"/>
                  </a:lnTo>
                  <a:lnTo>
                    <a:pt x="740" y="886"/>
                  </a:lnTo>
                  <a:lnTo>
                    <a:pt x="747" y="882"/>
                  </a:lnTo>
                  <a:lnTo>
                    <a:pt x="751" y="877"/>
                  </a:lnTo>
                  <a:lnTo>
                    <a:pt x="756" y="874"/>
                  </a:lnTo>
                  <a:lnTo>
                    <a:pt x="758" y="872"/>
                  </a:lnTo>
                  <a:lnTo>
                    <a:pt x="763" y="867"/>
                  </a:lnTo>
                  <a:lnTo>
                    <a:pt x="768" y="865"/>
                  </a:lnTo>
                  <a:lnTo>
                    <a:pt x="784" y="856"/>
                  </a:lnTo>
                  <a:lnTo>
                    <a:pt x="791" y="853"/>
                  </a:lnTo>
                  <a:lnTo>
                    <a:pt x="799" y="853"/>
                  </a:lnTo>
                  <a:lnTo>
                    <a:pt x="803" y="851"/>
                  </a:lnTo>
                  <a:lnTo>
                    <a:pt x="808" y="851"/>
                  </a:lnTo>
                  <a:lnTo>
                    <a:pt x="808" y="848"/>
                  </a:lnTo>
                  <a:lnTo>
                    <a:pt x="808" y="848"/>
                  </a:lnTo>
                  <a:lnTo>
                    <a:pt x="810" y="848"/>
                  </a:lnTo>
                  <a:lnTo>
                    <a:pt x="815" y="848"/>
                  </a:lnTo>
                  <a:lnTo>
                    <a:pt x="822" y="846"/>
                  </a:lnTo>
                  <a:lnTo>
                    <a:pt x="827" y="844"/>
                  </a:lnTo>
                  <a:lnTo>
                    <a:pt x="827" y="841"/>
                  </a:lnTo>
                  <a:lnTo>
                    <a:pt x="827" y="841"/>
                  </a:lnTo>
                  <a:lnTo>
                    <a:pt x="829" y="841"/>
                  </a:lnTo>
                  <a:lnTo>
                    <a:pt x="832" y="841"/>
                  </a:lnTo>
                  <a:lnTo>
                    <a:pt x="836" y="837"/>
                  </a:lnTo>
                  <a:lnTo>
                    <a:pt x="841" y="834"/>
                  </a:lnTo>
                  <a:lnTo>
                    <a:pt x="846" y="830"/>
                  </a:lnTo>
                  <a:lnTo>
                    <a:pt x="848" y="827"/>
                  </a:lnTo>
                  <a:lnTo>
                    <a:pt x="848" y="825"/>
                  </a:lnTo>
                  <a:lnTo>
                    <a:pt x="848" y="825"/>
                  </a:lnTo>
                  <a:lnTo>
                    <a:pt x="851" y="825"/>
                  </a:lnTo>
                  <a:lnTo>
                    <a:pt x="853" y="822"/>
                  </a:lnTo>
                  <a:lnTo>
                    <a:pt x="853" y="820"/>
                  </a:lnTo>
                  <a:lnTo>
                    <a:pt x="853" y="820"/>
                  </a:lnTo>
                  <a:lnTo>
                    <a:pt x="853" y="820"/>
                  </a:lnTo>
                  <a:lnTo>
                    <a:pt x="855" y="818"/>
                  </a:lnTo>
                  <a:lnTo>
                    <a:pt x="855" y="815"/>
                  </a:lnTo>
                  <a:lnTo>
                    <a:pt x="855" y="813"/>
                  </a:lnTo>
                  <a:lnTo>
                    <a:pt x="858" y="813"/>
                  </a:lnTo>
                  <a:lnTo>
                    <a:pt x="858" y="813"/>
                  </a:lnTo>
                  <a:lnTo>
                    <a:pt x="860" y="808"/>
                  </a:lnTo>
                  <a:lnTo>
                    <a:pt x="862" y="801"/>
                  </a:lnTo>
                  <a:lnTo>
                    <a:pt x="865" y="799"/>
                  </a:lnTo>
                  <a:lnTo>
                    <a:pt x="865" y="799"/>
                  </a:lnTo>
                  <a:lnTo>
                    <a:pt x="865" y="799"/>
                  </a:lnTo>
                  <a:lnTo>
                    <a:pt x="865" y="797"/>
                  </a:lnTo>
                  <a:lnTo>
                    <a:pt x="867" y="787"/>
                  </a:lnTo>
                  <a:lnTo>
                    <a:pt x="872" y="778"/>
                  </a:lnTo>
                  <a:lnTo>
                    <a:pt x="874" y="771"/>
                  </a:lnTo>
                  <a:lnTo>
                    <a:pt x="879" y="761"/>
                  </a:lnTo>
                  <a:lnTo>
                    <a:pt x="881" y="759"/>
                  </a:lnTo>
                  <a:lnTo>
                    <a:pt x="881" y="756"/>
                  </a:lnTo>
                  <a:lnTo>
                    <a:pt x="881" y="752"/>
                  </a:lnTo>
                  <a:lnTo>
                    <a:pt x="881" y="749"/>
                  </a:lnTo>
                  <a:lnTo>
                    <a:pt x="879" y="745"/>
                  </a:lnTo>
                  <a:lnTo>
                    <a:pt x="879" y="742"/>
                  </a:lnTo>
                  <a:lnTo>
                    <a:pt x="881" y="737"/>
                  </a:lnTo>
                  <a:lnTo>
                    <a:pt x="881" y="735"/>
                  </a:lnTo>
                  <a:lnTo>
                    <a:pt x="884" y="735"/>
                  </a:lnTo>
                  <a:lnTo>
                    <a:pt x="888" y="735"/>
                  </a:lnTo>
                  <a:lnTo>
                    <a:pt x="879" y="730"/>
                  </a:lnTo>
                  <a:lnTo>
                    <a:pt x="869" y="726"/>
                  </a:lnTo>
                  <a:lnTo>
                    <a:pt x="858" y="723"/>
                  </a:lnTo>
                  <a:lnTo>
                    <a:pt x="848" y="721"/>
                  </a:lnTo>
                  <a:lnTo>
                    <a:pt x="834" y="721"/>
                  </a:lnTo>
                  <a:lnTo>
                    <a:pt x="834" y="721"/>
                  </a:lnTo>
                  <a:lnTo>
                    <a:pt x="836" y="719"/>
                  </a:lnTo>
                  <a:lnTo>
                    <a:pt x="836" y="719"/>
                  </a:lnTo>
                  <a:lnTo>
                    <a:pt x="841" y="719"/>
                  </a:lnTo>
                  <a:lnTo>
                    <a:pt x="851" y="716"/>
                  </a:lnTo>
                  <a:lnTo>
                    <a:pt x="855" y="714"/>
                  </a:lnTo>
                  <a:lnTo>
                    <a:pt x="855" y="711"/>
                  </a:lnTo>
                  <a:lnTo>
                    <a:pt x="858" y="711"/>
                  </a:lnTo>
                  <a:lnTo>
                    <a:pt x="867" y="704"/>
                  </a:lnTo>
                  <a:lnTo>
                    <a:pt x="877" y="695"/>
                  </a:lnTo>
                  <a:lnTo>
                    <a:pt x="886" y="690"/>
                  </a:lnTo>
                  <a:lnTo>
                    <a:pt x="893" y="683"/>
                  </a:lnTo>
                  <a:lnTo>
                    <a:pt x="898" y="678"/>
                  </a:lnTo>
                  <a:lnTo>
                    <a:pt x="902" y="676"/>
                  </a:lnTo>
                  <a:lnTo>
                    <a:pt x="905" y="674"/>
                  </a:lnTo>
                  <a:lnTo>
                    <a:pt x="910" y="674"/>
                  </a:lnTo>
                  <a:lnTo>
                    <a:pt x="912" y="671"/>
                  </a:lnTo>
                  <a:lnTo>
                    <a:pt x="917" y="667"/>
                  </a:lnTo>
                  <a:lnTo>
                    <a:pt x="919" y="664"/>
                  </a:lnTo>
                  <a:lnTo>
                    <a:pt x="921" y="659"/>
                  </a:lnTo>
                  <a:lnTo>
                    <a:pt x="921" y="657"/>
                  </a:lnTo>
                  <a:lnTo>
                    <a:pt x="924" y="655"/>
                  </a:lnTo>
                  <a:lnTo>
                    <a:pt x="926" y="652"/>
                  </a:lnTo>
                  <a:lnTo>
                    <a:pt x="928" y="648"/>
                  </a:lnTo>
                  <a:lnTo>
                    <a:pt x="928" y="643"/>
                  </a:lnTo>
                  <a:lnTo>
                    <a:pt x="928" y="638"/>
                  </a:lnTo>
                  <a:lnTo>
                    <a:pt x="931" y="631"/>
                  </a:lnTo>
                  <a:lnTo>
                    <a:pt x="931" y="622"/>
                  </a:lnTo>
                  <a:lnTo>
                    <a:pt x="931" y="617"/>
                  </a:lnTo>
                  <a:lnTo>
                    <a:pt x="931" y="615"/>
                  </a:lnTo>
                  <a:lnTo>
                    <a:pt x="928" y="608"/>
                  </a:lnTo>
                  <a:lnTo>
                    <a:pt x="931" y="598"/>
                  </a:lnTo>
                  <a:lnTo>
                    <a:pt x="931" y="593"/>
                  </a:lnTo>
                  <a:lnTo>
                    <a:pt x="931" y="591"/>
                  </a:lnTo>
                  <a:lnTo>
                    <a:pt x="931" y="586"/>
                  </a:lnTo>
                  <a:lnTo>
                    <a:pt x="931" y="584"/>
                  </a:lnTo>
                  <a:lnTo>
                    <a:pt x="928" y="579"/>
                  </a:lnTo>
                  <a:lnTo>
                    <a:pt x="926" y="574"/>
                  </a:lnTo>
                  <a:lnTo>
                    <a:pt x="926" y="572"/>
                  </a:lnTo>
                  <a:lnTo>
                    <a:pt x="926" y="570"/>
                  </a:lnTo>
                  <a:lnTo>
                    <a:pt x="926" y="567"/>
                  </a:lnTo>
                  <a:lnTo>
                    <a:pt x="928" y="560"/>
                  </a:lnTo>
                  <a:lnTo>
                    <a:pt x="933" y="556"/>
                  </a:lnTo>
                  <a:lnTo>
                    <a:pt x="938" y="553"/>
                  </a:lnTo>
                  <a:lnTo>
                    <a:pt x="945" y="551"/>
                  </a:lnTo>
                  <a:lnTo>
                    <a:pt x="959" y="548"/>
                  </a:lnTo>
                  <a:lnTo>
                    <a:pt x="980" y="544"/>
                  </a:lnTo>
                  <a:lnTo>
                    <a:pt x="980" y="544"/>
                  </a:lnTo>
                  <a:lnTo>
                    <a:pt x="983" y="541"/>
                  </a:lnTo>
                  <a:lnTo>
                    <a:pt x="988" y="541"/>
                  </a:lnTo>
                  <a:lnTo>
                    <a:pt x="988" y="539"/>
                  </a:lnTo>
                  <a:lnTo>
                    <a:pt x="988" y="539"/>
                  </a:lnTo>
                  <a:lnTo>
                    <a:pt x="990" y="539"/>
                  </a:lnTo>
                  <a:lnTo>
                    <a:pt x="995" y="534"/>
                  </a:lnTo>
                  <a:lnTo>
                    <a:pt x="997" y="532"/>
                  </a:lnTo>
                  <a:lnTo>
                    <a:pt x="999" y="527"/>
                  </a:lnTo>
                  <a:lnTo>
                    <a:pt x="1002" y="522"/>
                  </a:lnTo>
                  <a:lnTo>
                    <a:pt x="1004" y="518"/>
                  </a:lnTo>
                  <a:lnTo>
                    <a:pt x="1004" y="513"/>
                  </a:lnTo>
                  <a:lnTo>
                    <a:pt x="1006" y="511"/>
                  </a:lnTo>
                  <a:lnTo>
                    <a:pt x="1006" y="504"/>
                  </a:lnTo>
                  <a:lnTo>
                    <a:pt x="1006" y="499"/>
                  </a:lnTo>
                  <a:lnTo>
                    <a:pt x="1006" y="494"/>
                  </a:lnTo>
                  <a:lnTo>
                    <a:pt x="1006" y="489"/>
                  </a:lnTo>
                  <a:lnTo>
                    <a:pt x="1004" y="482"/>
                  </a:lnTo>
                  <a:lnTo>
                    <a:pt x="1002" y="475"/>
                  </a:lnTo>
                  <a:lnTo>
                    <a:pt x="999" y="470"/>
                  </a:lnTo>
                  <a:lnTo>
                    <a:pt x="999" y="468"/>
                  </a:lnTo>
                  <a:lnTo>
                    <a:pt x="999" y="463"/>
                  </a:lnTo>
                  <a:lnTo>
                    <a:pt x="999" y="461"/>
                  </a:lnTo>
                  <a:lnTo>
                    <a:pt x="1002" y="456"/>
                  </a:lnTo>
                  <a:lnTo>
                    <a:pt x="1006" y="454"/>
                  </a:lnTo>
                  <a:lnTo>
                    <a:pt x="1009" y="452"/>
                  </a:lnTo>
                  <a:lnTo>
                    <a:pt x="1016" y="447"/>
                  </a:lnTo>
                  <a:lnTo>
                    <a:pt x="1023" y="442"/>
                  </a:lnTo>
                  <a:lnTo>
                    <a:pt x="1030" y="437"/>
                  </a:lnTo>
                  <a:lnTo>
                    <a:pt x="1037" y="430"/>
                  </a:lnTo>
                  <a:lnTo>
                    <a:pt x="1044" y="423"/>
                  </a:lnTo>
                  <a:lnTo>
                    <a:pt x="1047" y="419"/>
                  </a:lnTo>
                  <a:lnTo>
                    <a:pt x="1047" y="416"/>
                  </a:lnTo>
                  <a:lnTo>
                    <a:pt x="1047" y="416"/>
                  </a:lnTo>
                  <a:lnTo>
                    <a:pt x="1047" y="416"/>
                  </a:lnTo>
                  <a:lnTo>
                    <a:pt x="1047" y="416"/>
                  </a:lnTo>
                  <a:lnTo>
                    <a:pt x="1047" y="411"/>
                  </a:lnTo>
                  <a:lnTo>
                    <a:pt x="1047" y="407"/>
                  </a:lnTo>
                  <a:lnTo>
                    <a:pt x="1044" y="404"/>
                  </a:lnTo>
                  <a:lnTo>
                    <a:pt x="1042" y="402"/>
                  </a:lnTo>
                  <a:lnTo>
                    <a:pt x="1039" y="402"/>
                  </a:lnTo>
                  <a:lnTo>
                    <a:pt x="1035" y="400"/>
                  </a:lnTo>
                  <a:lnTo>
                    <a:pt x="1030" y="400"/>
                  </a:lnTo>
                  <a:lnTo>
                    <a:pt x="1023" y="400"/>
                  </a:lnTo>
                  <a:lnTo>
                    <a:pt x="1037" y="393"/>
                  </a:lnTo>
                  <a:lnTo>
                    <a:pt x="1054" y="385"/>
                  </a:lnTo>
                  <a:lnTo>
                    <a:pt x="1061" y="383"/>
                  </a:lnTo>
                  <a:lnTo>
                    <a:pt x="1065" y="381"/>
                  </a:lnTo>
                  <a:lnTo>
                    <a:pt x="1068" y="378"/>
                  </a:lnTo>
                  <a:lnTo>
                    <a:pt x="1068" y="378"/>
                  </a:lnTo>
                  <a:lnTo>
                    <a:pt x="1070" y="378"/>
                  </a:lnTo>
                  <a:lnTo>
                    <a:pt x="1087" y="371"/>
                  </a:lnTo>
                  <a:lnTo>
                    <a:pt x="1087" y="364"/>
                  </a:lnTo>
                  <a:lnTo>
                    <a:pt x="1087" y="357"/>
                  </a:lnTo>
                  <a:lnTo>
                    <a:pt x="1087" y="352"/>
                  </a:lnTo>
                  <a:lnTo>
                    <a:pt x="1084" y="348"/>
                  </a:lnTo>
                  <a:lnTo>
                    <a:pt x="1082" y="343"/>
                  </a:lnTo>
                  <a:lnTo>
                    <a:pt x="1077" y="341"/>
                  </a:lnTo>
                  <a:lnTo>
                    <a:pt x="1073" y="338"/>
                  </a:lnTo>
                  <a:lnTo>
                    <a:pt x="1065" y="336"/>
                  </a:lnTo>
                  <a:lnTo>
                    <a:pt x="1063" y="336"/>
                  </a:lnTo>
                  <a:lnTo>
                    <a:pt x="1061" y="333"/>
                  </a:lnTo>
                  <a:lnTo>
                    <a:pt x="1058" y="333"/>
                  </a:lnTo>
                  <a:lnTo>
                    <a:pt x="1056" y="331"/>
                  </a:lnTo>
                  <a:lnTo>
                    <a:pt x="1056" y="331"/>
                  </a:lnTo>
                  <a:lnTo>
                    <a:pt x="1051" y="329"/>
                  </a:lnTo>
                  <a:lnTo>
                    <a:pt x="1049" y="329"/>
                  </a:lnTo>
                  <a:lnTo>
                    <a:pt x="1047" y="329"/>
                  </a:lnTo>
                  <a:lnTo>
                    <a:pt x="1044" y="329"/>
                  </a:lnTo>
                  <a:lnTo>
                    <a:pt x="1032" y="331"/>
                  </a:lnTo>
                  <a:lnTo>
                    <a:pt x="1021" y="331"/>
                  </a:lnTo>
                  <a:lnTo>
                    <a:pt x="1016" y="329"/>
                  </a:lnTo>
                  <a:lnTo>
                    <a:pt x="1014" y="329"/>
                  </a:lnTo>
                  <a:lnTo>
                    <a:pt x="1006" y="324"/>
                  </a:lnTo>
                  <a:lnTo>
                    <a:pt x="999" y="319"/>
                  </a:lnTo>
                  <a:lnTo>
                    <a:pt x="995" y="312"/>
                  </a:lnTo>
                  <a:lnTo>
                    <a:pt x="995" y="307"/>
                  </a:lnTo>
                  <a:lnTo>
                    <a:pt x="992" y="303"/>
                  </a:lnTo>
                  <a:lnTo>
                    <a:pt x="992" y="293"/>
                  </a:lnTo>
                  <a:lnTo>
                    <a:pt x="990" y="286"/>
                  </a:lnTo>
                  <a:lnTo>
                    <a:pt x="988" y="284"/>
                  </a:lnTo>
                  <a:lnTo>
                    <a:pt x="985" y="282"/>
                  </a:lnTo>
                  <a:lnTo>
                    <a:pt x="980" y="279"/>
                  </a:lnTo>
                  <a:lnTo>
                    <a:pt x="978" y="277"/>
                  </a:lnTo>
                  <a:lnTo>
                    <a:pt x="973" y="274"/>
                  </a:lnTo>
                  <a:lnTo>
                    <a:pt x="969" y="272"/>
                  </a:lnTo>
                  <a:lnTo>
                    <a:pt x="964" y="272"/>
                  </a:lnTo>
                  <a:lnTo>
                    <a:pt x="957" y="270"/>
                  </a:lnTo>
                  <a:lnTo>
                    <a:pt x="952" y="270"/>
                  </a:lnTo>
                  <a:lnTo>
                    <a:pt x="945" y="270"/>
                  </a:lnTo>
                  <a:lnTo>
                    <a:pt x="926" y="270"/>
                  </a:lnTo>
                  <a:lnTo>
                    <a:pt x="910" y="270"/>
                  </a:lnTo>
                  <a:lnTo>
                    <a:pt x="893" y="270"/>
                  </a:lnTo>
                  <a:lnTo>
                    <a:pt x="877" y="267"/>
                  </a:lnTo>
                  <a:lnTo>
                    <a:pt x="872" y="265"/>
                  </a:lnTo>
                  <a:lnTo>
                    <a:pt x="869" y="263"/>
                  </a:lnTo>
                  <a:lnTo>
                    <a:pt x="867" y="260"/>
                  </a:lnTo>
                  <a:lnTo>
                    <a:pt x="862" y="256"/>
                  </a:lnTo>
                  <a:lnTo>
                    <a:pt x="860" y="251"/>
                  </a:lnTo>
                  <a:lnTo>
                    <a:pt x="860" y="248"/>
                  </a:lnTo>
                  <a:lnTo>
                    <a:pt x="860" y="241"/>
                  </a:lnTo>
                  <a:lnTo>
                    <a:pt x="860" y="239"/>
                  </a:lnTo>
                  <a:lnTo>
                    <a:pt x="862" y="234"/>
                  </a:lnTo>
                  <a:lnTo>
                    <a:pt x="862" y="232"/>
                  </a:lnTo>
                  <a:lnTo>
                    <a:pt x="862" y="232"/>
                  </a:lnTo>
                  <a:lnTo>
                    <a:pt x="862" y="232"/>
                  </a:lnTo>
                  <a:lnTo>
                    <a:pt x="862" y="230"/>
                  </a:lnTo>
                  <a:lnTo>
                    <a:pt x="862" y="227"/>
                  </a:lnTo>
                  <a:lnTo>
                    <a:pt x="860" y="225"/>
                  </a:lnTo>
                  <a:lnTo>
                    <a:pt x="853" y="220"/>
                  </a:lnTo>
                  <a:lnTo>
                    <a:pt x="848" y="218"/>
                  </a:lnTo>
                  <a:lnTo>
                    <a:pt x="846" y="215"/>
                  </a:lnTo>
                  <a:lnTo>
                    <a:pt x="841" y="213"/>
                  </a:lnTo>
                  <a:lnTo>
                    <a:pt x="836" y="213"/>
                  </a:lnTo>
                  <a:lnTo>
                    <a:pt x="832" y="213"/>
                  </a:lnTo>
                  <a:lnTo>
                    <a:pt x="827" y="213"/>
                  </a:lnTo>
                  <a:lnTo>
                    <a:pt x="827" y="213"/>
                  </a:lnTo>
                  <a:close/>
                </a:path>
              </a:pathLst>
            </a:custGeom>
            <a:solidFill>
              <a:schemeClr val="tx2"/>
            </a:solidFill>
            <a:ln w="9525">
              <a:noFill/>
              <a:round/>
              <a:headEnd/>
              <a:tailEnd/>
            </a:ln>
          </p:spPr>
          <p:txBody>
            <a:bodyPr/>
            <a:lstStyle/>
            <a:p>
              <a:pPr>
                <a:defRPr/>
              </a:pPr>
              <a:endParaRPr lang="en-GB">
                <a:solidFill>
                  <a:srgbClr val="004E69"/>
                </a:solidFill>
              </a:endParaRPr>
            </a:p>
          </p:txBody>
        </p:sp>
      </p:grpSp>
    </p:spTree>
    <p:extLst>
      <p:ext uri="{BB962C8B-B14F-4D97-AF65-F5344CB8AC3E}">
        <p14:creationId xmlns:p14="http://schemas.microsoft.com/office/powerpoint/2010/main" val="495104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4" name="Text Placeholder 3"/>
          <p:cNvSpPr txBox="1">
            <a:spLocks/>
          </p:cNvSpPr>
          <p:nvPr/>
        </p:nvSpPr>
        <p:spPr>
          <a:xfrm>
            <a:off x="224286" y="196566"/>
            <a:ext cx="6718167" cy="540000"/>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BE">
                <a:solidFill>
                  <a:schemeClr val="bg1"/>
                </a:solidFill>
              </a:rPr>
              <a:t>Voor meer inlichtingen:</a:t>
            </a:r>
            <a:endParaRPr lang="nl-BE" dirty="0">
              <a:solidFill>
                <a:schemeClr val="bg1"/>
              </a:solidFill>
            </a:endParaRPr>
          </a:p>
        </p:txBody>
      </p:sp>
      <p:sp>
        <p:nvSpPr>
          <p:cNvPr id="20" name="Oval 19"/>
          <p:cNvSpPr>
            <a:spLocks noChangeArrowheads="1"/>
          </p:cNvSpPr>
          <p:nvPr/>
        </p:nvSpPr>
        <p:spPr bwMode="auto">
          <a:xfrm>
            <a:off x="975763" y="1151606"/>
            <a:ext cx="2003760" cy="200376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35" name="Group 34"/>
          <p:cNvGrpSpPr/>
          <p:nvPr/>
        </p:nvGrpSpPr>
        <p:grpSpPr>
          <a:xfrm>
            <a:off x="3568673" y="1147836"/>
            <a:ext cx="2003760" cy="2006617"/>
            <a:chOff x="300387" y="3452278"/>
            <a:chExt cx="2003760" cy="2006617"/>
          </a:xfrm>
        </p:grpSpPr>
        <p:grpSp>
          <p:nvGrpSpPr>
            <p:cNvPr id="36" name="Group 35"/>
            <p:cNvGrpSpPr/>
            <p:nvPr/>
          </p:nvGrpSpPr>
          <p:grpSpPr>
            <a:xfrm>
              <a:off x="300387" y="3452278"/>
              <a:ext cx="2003760" cy="2006617"/>
              <a:chOff x="-1167680" y="3964460"/>
              <a:chExt cx="960730" cy="962100"/>
            </a:xfrm>
          </p:grpSpPr>
          <p:sp>
            <p:nvSpPr>
              <p:cNvPr id="39" name="Oval 38"/>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40" name="Group 39"/>
              <p:cNvGrpSpPr/>
              <p:nvPr/>
            </p:nvGrpSpPr>
            <p:grpSpPr>
              <a:xfrm>
                <a:off x="-968114" y="4123331"/>
                <a:ext cx="564431" cy="803229"/>
                <a:chOff x="4862665" y="1059804"/>
                <a:chExt cx="564431" cy="803229"/>
              </a:xfrm>
            </p:grpSpPr>
            <p:sp>
              <p:nvSpPr>
                <p:cNvPr id="41"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42"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bg1">
                    <a:lumMod val="65000"/>
                  </a:schemeClr>
                </a:solidFill>
                <a:ln w="0">
                  <a:solidFill>
                    <a:schemeClr val="bg1">
                      <a:lumMod val="6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3"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4"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5"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6"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7"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2">
                    <a:lumMod val="40000"/>
                    <a:lumOff val="60000"/>
                  </a:schemeClr>
                </a:solidFill>
                <a:ln w="0">
                  <a:solidFill>
                    <a:schemeClr val="bg2">
                      <a:lumMod val="40000"/>
                      <a:lumOff val="6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8"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9"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0"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37" name="Freeform 36"/>
            <p:cNvSpPr>
              <a:spLocks/>
            </p:cNvSpPr>
            <p:nvPr/>
          </p:nvSpPr>
          <p:spPr bwMode="auto">
            <a:xfrm>
              <a:off x="889387" y="3699528"/>
              <a:ext cx="951629" cy="396043"/>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38" name="Freeform 37"/>
            <p:cNvSpPr>
              <a:spLocks/>
            </p:cNvSpPr>
            <p:nvPr/>
          </p:nvSpPr>
          <p:spPr bwMode="auto">
            <a:xfrm rot="10800000">
              <a:off x="867521" y="3686276"/>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51" name="Group 50"/>
          <p:cNvGrpSpPr/>
          <p:nvPr/>
        </p:nvGrpSpPr>
        <p:grpSpPr>
          <a:xfrm>
            <a:off x="6161583" y="1144067"/>
            <a:ext cx="2003760" cy="2006617"/>
            <a:chOff x="300387" y="3452278"/>
            <a:chExt cx="2003760" cy="2006617"/>
          </a:xfrm>
        </p:grpSpPr>
        <p:grpSp>
          <p:nvGrpSpPr>
            <p:cNvPr id="52" name="Group 51"/>
            <p:cNvGrpSpPr/>
            <p:nvPr/>
          </p:nvGrpSpPr>
          <p:grpSpPr>
            <a:xfrm>
              <a:off x="300387" y="3452278"/>
              <a:ext cx="2003760" cy="2006617"/>
              <a:chOff x="-1167680" y="3964460"/>
              <a:chExt cx="960730" cy="962100"/>
            </a:xfrm>
          </p:grpSpPr>
          <p:sp>
            <p:nvSpPr>
              <p:cNvPr id="55" name="Oval 54"/>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56" name="Group 55"/>
              <p:cNvGrpSpPr/>
              <p:nvPr/>
            </p:nvGrpSpPr>
            <p:grpSpPr>
              <a:xfrm>
                <a:off x="-968114" y="4123331"/>
                <a:ext cx="564431" cy="803229"/>
                <a:chOff x="4862665" y="1059804"/>
                <a:chExt cx="564431" cy="803229"/>
              </a:xfrm>
            </p:grpSpPr>
            <p:sp>
              <p:nvSpPr>
                <p:cNvPr id="57"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58"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tx1"/>
                </a:solidFill>
                <a:ln w="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9"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0"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1"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2"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3"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4"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5"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6"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53" name="Freeform 52"/>
            <p:cNvSpPr>
              <a:spLocks/>
            </p:cNvSpPr>
            <p:nvPr/>
          </p:nvSpPr>
          <p:spPr bwMode="auto">
            <a:xfrm>
              <a:off x="882761" y="3783630"/>
              <a:ext cx="951629" cy="298689"/>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54" name="Freeform 53"/>
            <p:cNvSpPr>
              <a:spLocks/>
            </p:cNvSpPr>
            <p:nvPr/>
          </p:nvSpPr>
          <p:spPr bwMode="auto">
            <a:xfrm rot="10800000">
              <a:off x="867521" y="3686276"/>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115" name="Group 114"/>
          <p:cNvGrpSpPr/>
          <p:nvPr/>
        </p:nvGrpSpPr>
        <p:grpSpPr>
          <a:xfrm>
            <a:off x="1054643" y="3240336"/>
            <a:ext cx="1885010" cy="932092"/>
            <a:chOff x="1054643" y="3591514"/>
            <a:chExt cx="1885010" cy="932092"/>
          </a:xfrm>
        </p:grpSpPr>
        <p:sp>
          <p:nvSpPr>
            <p:cNvPr id="67" name="TextBox 66"/>
            <p:cNvSpPr txBox="1"/>
            <p:nvPr/>
          </p:nvSpPr>
          <p:spPr>
            <a:xfrm>
              <a:off x="1097608" y="3591514"/>
              <a:ext cx="1747561" cy="861774"/>
            </a:xfrm>
            <a:prstGeom prst="rect">
              <a:avLst/>
            </a:prstGeom>
          </p:spPr>
          <p:txBody>
            <a:bodyPr vert="horz" wrap="square" lIns="0" tIns="0" rIns="0" bIns="0" rtlCol="0">
              <a:spAutoFit/>
            </a:bodyPr>
            <a:lstStyle/>
            <a:p>
              <a:pPr marL="4763" algn="ctr"/>
              <a:r>
                <a:rPr lang="nl-BE" sz="1400" b="1" dirty="0">
                  <a:solidFill>
                    <a:schemeClr val="bg1"/>
                  </a:solidFill>
                </a:rPr>
                <a:t>SOFIE PAUWELS</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r>
                <a:rPr lang="nl-BE" sz="1400" b="1" i="1" dirty="0">
                  <a:solidFill>
                    <a:schemeClr val="bg1"/>
                  </a:solidFill>
                </a:rPr>
                <a:t/>
              </a:r>
              <a:br>
                <a:rPr lang="nl-BE" sz="1400" b="1" i="1" dirty="0">
                  <a:solidFill>
                    <a:schemeClr val="bg1"/>
                  </a:solidFill>
                </a:rPr>
              </a:br>
              <a:endParaRPr lang="nl-BE" sz="1400" b="1" i="1" dirty="0">
                <a:solidFill>
                  <a:schemeClr val="bg1"/>
                </a:solidFill>
              </a:endParaRPr>
            </a:p>
          </p:txBody>
        </p:sp>
        <p:grpSp>
          <p:nvGrpSpPr>
            <p:cNvPr id="79" name="Group 78"/>
            <p:cNvGrpSpPr/>
            <p:nvPr/>
          </p:nvGrpSpPr>
          <p:grpSpPr>
            <a:xfrm>
              <a:off x="1344638" y="4261996"/>
              <a:ext cx="1266007" cy="261610"/>
              <a:chOff x="1357541" y="4369003"/>
              <a:chExt cx="1266007" cy="261610"/>
            </a:xfrm>
          </p:grpSpPr>
          <p:grpSp>
            <p:nvGrpSpPr>
              <p:cNvPr id="73" name="Group 72"/>
              <p:cNvGrpSpPr>
                <a:grpSpLocks noChangeAspect="1"/>
              </p:cNvGrpSpPr>
              <p:nvPr/>
            </p:nvGrpSpPr>
            <p:grpSpPr>
              <a:xfrm>
                <a:off x="1357541" y="4383923"/>
                <a:ext cx="195632" cy="229414"/>
                <a:chOff x="8553450" y="4149725"/>
                <a:chExt cx="790575" cy="927100"/>
              </a:xfrm>
              <a:solidFill>
                <a:schemeClr val="bg1"/>
              </a:solidFill>
            </p:grpSpPr>
            <p:sp>
              <p:nvSpPr>
                <p:cNvPr id="74"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6"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7"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8" name="Rectangle 77"/>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+32 2 642 49 14</a:t>
                </a:r>
                <a:endParaRPr lang="nl-BE" sz="1100" dirty="0"/>
              </a:p>
            </p:txBody>
          </p:sp>
        </p:grpSp>
        <p:grpSp>
          <p:nvGrpSpPr>
            <p:cNvPr id="81" name="Group 80"/>
            <p:cNvGrpSpPr/>
            <p:nvPr/>
          </p:nvGrpSpPr>
          <p:grpSpPr>
            <a:xfrm>
              <a:off x="1054643" y="4038818"/>
              <a:ext cx="1885010" cy="259045"/>
              <a:chOff x="1344465" y="4517519"/>
              <a:chExt cx="1885010" cy="259045"/>
            </a:xfrm>
          </p:grpSpPr>
          <p:grpSp>
            <p:nvGrpSpPr>
              <p:cNvPr id="68" name="Group 153"/>
              <p:cNvGrpSpPr>
                <a:grpSpLocks noChangeAspect="1"/>
              </p:cNvGrpSpPr>
              <p:nvPr/>
            </p:nvGrpSpPr>
            <p:grpSpPr>
              <a:xfrm>
                <a:off x="1344465" y="4577407"/>
                <a:ext cx="213672" cy="142448"/>
                <a:chOff x="-6357938" y="3122613"/>
                <a:chExt cx="1104900" cy="736600"/>
              </a:xfrm>
              <a:solidFill>
                <a:schemeClr val="bg1"/>
              </a:solidFill>
            </p:grpSpPr>
            <p:sp>
              <p:nvSpPr>
                <p:cNvPr id="6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grpSp>
          <p:sp>
            <p:nvSpPr>
              <p:cNvPr id="80" name="Rectangle 79"/>
              <p:cNvSpPr/>
              <p:nvPr/>
            </p:nvSpPr>
            <p:spPr>
              <a:xfrm>
                <a:off x="1512109" y="4517519"/>
                <a:ext cx="1717366" cy="259045"/>
              </a:xfrm>
              <a:prstGeom prst="rect">
                <a:avLst/>
              </a:prstGeom>
            </p:spPr>
            <p:txBody>
              <a:bodyPr wrap="square">
                <a:spAutoFit/>
              </a:bodyPr>
              <a:lstStyle/>
              <a:p>
                <a:pPr algn="ctr">
                  <a:lnSpc>
                    <a:spcPts val="1292"/>
                  </a:lnSpc>
                </a:pPr>
                <a:r>
                  <a:rPr lang="nl-BE" sz="1100" b="1" dirty="0">
                    <a:solidFill>
                      <a:schemeClr val="bg1"/>
                    </a:solidFill>
                  </a:rPr>
                  <a:t>Sofie.Pauwels@ipsos.com</a:t>
                </a:r>
              </a:p>
            </p:txBody>
          </p:sp>
        </p:grpSp>
      </p:grpSp>
      <p:grpSp>
        <p:nvGrpSpPr>
          <p:cNvPr id="116" name="Group 115"/>
          <p:cNvGrpSpPr/>
          <p:nvPr/>
        </p:nvGrpSpPr>
        <p:grpSpPr>
          <a:xfrm>
            <a:off x="3683011" y="3240336"/>
            <a:ext cx="1986979" cy="932092"/>
            <a:chOff x="3683011" y="3591514"/>
            <a:chExt cx="1986979" cy="932092"/>
          </a:xfrm>
        </p:grpSpPr>
        <p:sp>
          <p:nvSpPr>
            <p:cNvPr id="84" name="TextBox 83"/>
            <p:cNvSpPr txBox="1"/>
            <p:nvPr/>
          </p:nvSpPr>
          <p:spPr>
            <a:xfrm>
              <a:off x="3690519" y="3591514"/>
              <a:ext cx="1747561" cy="646331"/>
            </a:xfrm>
            <a:prstGeom prst="rect">
              <a:avLst/>
            </a:prstGeom>
          </p:spPr>
          <p:txBody>
            <a:bodyPr vert="horz" wrap="square" lIns="0" tIns="0" rIns="0" bIns="0" rtlCol="0">
              <a:spAutoFit/>
            </a:bodyPr>
            <a:lstStyle/>
            <a:p>
              <a:pPr marL="4763" algn="ctr"/>
              <a:r>
                <a:rPr lang="nl-BE" sz="1400" b="1" dirty="0">
                  <a:solidFill>
                    <a:schemeClr val="bg1"/>
                  </a:solidFill>
                </a:rPr>
                <a:t>DAAN BIJWAARD</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endParaRPr lang="nl-BE" sz="1400" b="1" i="1" dirty="0">
                <a:solidFill>
                  <a:schemeClr val="bg1"/>
                </a:solidFill>
              </a:endParaRPr>
            </a:p>
          </p:txBody>
        </p:sp>
        <p:grpSp>
          <p:nvGrpSpPr>
            <p:cNvPr id="85" name="Group 84"/>
            <p:cNvGrpSpPr/>
            <p:nvPr/>
          </p:nvGrpSpPr>
          <p:grpSpPr>
            <a:xfrm>
              <a:off x="3937549" y="4261996"/>
              <a:ext cx="1298067" cy="261610"/>
              <a:chOff x="1357541" y="4369003"/>
              <a:chExt cx="1298067" cy="261610"/>
            </a:xfrm>
          </p:grpSpPr>
          <p:grpSp>
            <p:nvGrpSpPr>
              <p:cNvPr id="93" name="Group 92"/>
              <p:cNvGrpSpPr>
                <a:grpSpLocks noChangeAspect="1"/>
              </p:cNvGrpSpPr>
              <p:nvPr/>
            </p:nvGrpSpPr>
            <p:grpSpPr>
              <a:xfrm>
                <a:off x="1357541" y="4383923"/>
                <a:ext cx="195632" cy="229414"/>
                <a:chOff x="8553450" y="4149725"/>
                <a:chExt cx="790575" cy="927100"/>
              </a:xfrm>
              <a:solidFill>
                <a:schemeClr val="bg1"/>
              </a:solidFill>
            </p:grpSpPr>
            <p:sp>
              <p:nvSpPr>
                <p:cNvPr id="95"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6"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4" name="Rectangle 93"/>
              <p:cNvSpPr/>
              <p:nvPr/>
            </p:nvSpPr>
            <p:spPr>
              <a:xfrm>
                <a:off x="1518758" y="4369003"/>
                <a:ext cx="1136850" cy="261610"/>
              </a:xfrm>
              <a:prstGeom prst="rect">
                <a:avLst/>
              </a:prstGeom>
            </p:spPr>
            <p:txBody>
              <a:bodyPr wrap="none">
                <a:spAutoFit/>
              </a:bodyPr>
              <a:lstStyle/>
              <a:p>
                <a:r>
                  <a:rPr lang="nl-BE" sz="1100" b="1" dirty="0">
                    <a:solidFill>
                      <a:schemeClr val="bg1"/>
                    </a:solidFill>
                  </a:rPr>
                  <a:t>+32 2 642 49 37 </a:t>
                </a:r>
                <a:endParaRPr lang="nl-BE" sz="1100" dirty="0"/>
              </a:p>
            </p:txBody>
          </p:sp>
        </p:grpSp>
        <p:grpSp>
          <p:nvGrpSpPr>
            <p:cNvPr id="86" name="Group 85"/>
            <p:cNvGrpSpPr/>
            <p:nvPr/>
          </p:nvGrpSpPr>
          <p:grpSpPr>
            <a:xfrm>
              <a:off x="3683011" y="4028500"/>
              <a:ext cx="1986979" cy="259045"/>
              <a:chOff x="1344465" y="4517519"/>
              <a:chExt cx="1986979" cy="259045"/>
            </a:xfrm>
          </p:grpSpPr>
          <p:grpSp>
            <p:nvGrpSpPr>
              <p:cNvPr id="87" name="Group 153"/>
              <p:cNvGrpSpPr>
                <a:grpSpLocks noChangeAspect="1"/>
              </p:cNvGrpSpPr>
              <p:nvPr/>
            </p:nvGrpSpPr>
            <p:grpSpPr>
              <a:xfrm>
                <a:off x="1344465" y="4577407"/>
                <a:ext cx="213672" cy="142448"/>
                <a:chOff x="-6357938" y="3122613"/>
                <a:chExt cx="1104900" cy="736600"/>
              </a:xfrm>
              <a:solidFill>
                <a:schemeClr val="bg1"/>
              </a:solidFill>
            </p:grpSpPr>
            <p:sp>
              <p:nvSpPr>
                <p:cNvPr id="8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88" name="Rectangle 87"/>
              <p:cNvSpPr/>
              <p:nvPr/>
            </p:nvSpPr>
            <p:spPr>
              <a:xfrm>
                <a:off x="1522526" y="4517519"/>
                <a:ext cx="1808918" cy="259045"/>
              </a:xfrm>
              <a:prstGeom prst="rect">
                <a:avLst/>
              </a:prstGeom>
            </p:spPr>
            <p:txBody>
              <a:bodyPr wrap="square">
                <a:spAutoFit/>
              </a:bodyPr>
              <a:lstStyle/>
              <a:p>
                <a:pPr>
                  <a:lnSpc>
                    <a:spcPts val="1292"/>
                  </a:lnSpc>
                </a:pPr>
                <a:r>
                  <a:rPr lang="nl-BE" sz="1100" b="1" dirty="0">
                    <a:solidFill>
                      <a:schemeClr val="bg1"/>
                    </a:solidFill>
                  </a:rPr>
                  <a:t>Daan.Bijwaard@ipsos.com</a:t>
                </a:r>
              </a:p>
            </p:txBody>
          </p:sp>
        </p:grpSp>
      </p:grpSp>
      <p:grpSp>
        <p:nvGrpSpPr>
          <p:cNvPr id="99" name="Group 98"/>
          <p:cNvGrpSpPr/>
          <p:nvPr/>
        </p:nvGrpSpPr>
        <p:grpSpPr>
          <a:xfrm>
            <a:off x="6044011" y="3240336"/>
            <a:ext cx="2238904" cy="932092"/>
            <a:chOff x="864444" y="3582286"/>
            <a:chExt cx="2238904" cy="932092"/>
          </a:xfrm>
        </p:grpSpPr>
        <p:sp>
          <p:nvSpPr>
            <p:cNvPr id="100" name="TextBox 99"/>
            <p:cNvSpPr txBox="1"/>
            <p:nvPr/>
          </p:nvSpPr>
          <p:spPr>
            <a:xfrm>
              <a:off x="1103862" y="3582286"/>
              <a:ext cx="1747561" cy="646331"/>
            </a:xfrm>
            <a:prstGeom prst="rect">
              <a:avLst/>
            </a:prstGeom>
          </p:spPr>
          <p:txBody>
            <a:bodyPr vert="horz" wrap="square" lIns="0" tIns="0" rIns="0" bIns="0" rtlCol="0">
              <a:spAutoFit/>
            </a:bodyPr>
            <a:lstStyle/>
            <a:p>
              <a:pPr marL="4763" algn="ctr"/>
              <a:r>
                <a:rPr lang="nl-BE" sz="1400" b="1" dirty="0">
                  <a:solidFill>
                    <a:schemeClr val="bg1"/>
                  </a:solidFill>
                </a:rPr>
                <a:t>JEAN-MICHEL LEBRUN</a:t>
              </a:r>
              <a:br>
                <a:rPr lang="nl-BE" sz="1400" b="1" dirty="0">
                  <a:solidFill>
                    <a:schemeClr val="bg1"/>
                  </a:solidFill>
                </a:rPr>
              </a:br>
              <a:r>
                <a:rPr lang="nl-BE" sz="1400" b="1" i="1" dirty="0">
                  <a:solidFill>
                    <a:schemeClr val="bg1"/>
                  </a:solidFill>
                </a:rPr>
                <a:t>Research Director</a:t>
              </a:r>
              <a:br>
                <a:rPr lang="nl-BE" sz="1400" b="1" i="1" dirty="0">
                  <a:solidFill>
                    <a:schemeClr val="bg1"/>
                  </a:solidFill>
                </a:rPr>
              </a:br>
              <a:endParaRPr lang="nl-BE" sz="1400" b="1" i="1" dirty="0">
                <a:solidFill>
                  <a:schemeClr val="bg1"/>
                </a:solidFill>
              </a:endParaRPr>
            </a:p>
          </p:txBody>
        </p:sp>
        <p:grpSp>
          <p:nvGrpSpPr>
            <p:cNvPr id="101" name="Group 100"/>
            <p:cNvGrpSpPr/>
            <p:nvPr/>
          </p:nvGrpSpPr>
          <p:grpSpPr>
            <a:xfrm>
              <a:off x="1350892" y="4252768"/>
              <a:ext cx="1266007" cy="261610"/>
              <a:chOff x="1357541" y="4369003"/>
              <a:chExt cx="1266007" cy="261610"/>
            </a:xfrm>
          </p:grpSpPr>
          <p:grpSp>
            <p:nvGrpSpPr>
              <p:cNvPr id="109" name="Group 108"/>
              <p:cNvGrpSpPr>
                <a:grpSpLocks noChangeAspect="1"/>
              </p:cNvGrpSpPr>
              <p:nvPr/>
            </p:nvGrpSpPr>
            <p:grpSpPr>
              <a:xfrm>
                <a:off x="1357541" y="4383923"/>
                <a:ext cx="195632" cy="229414"/>
                <a:chOff x="8553450" y="4149725"/>
                <a:chExt cx="790575" cy="927100"/>
              </a:xfrm>
              <a:solidFill>
                <a:schemeClr val="bg1"/>
              </a:solidFill>
            </p:grpSpPr>
            <p:sp>
              <p:nvSpPr>
                <p:cNvPr id="111"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10" name="Rectangle 109"/>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+32 2 642 49 10</a:t>
                </a:r>
                <a:endParaRPr lang="nl-BE" sz="1100" dirty="0"/>
              </a:p>
            </p:txBody>
          </p:sp>
        </p:grpSp>
        <p:grpSp>
          <p:nvGrpSpPr>
            <p:cNvPr id="102" name="Group 101"/>
            <p:cNvGrpSpPr/>
            <p:nvPr/>
          </p:nvGrpSpPr>
          <p:grpSpPr>
            <a:xfrm>
              <a:off x="864444" y="4019272"/>
              <a:ext cx="2238904" cy="259045"/>
              <a:chOff x="1344465" y="4517519"/>
              <a:chExt cx="2238904" cy="259045"/>
            </a:xfrm>
          </p:grpSpPr>
          <p:grpSp>
            <p:nvGrpSpPr>
              <p:cNvPr id="103" name="Group 153"/>
              <p:cNvGrpSpPr>
                <a:grpSpLocks noChangeAspect="1"/>
              </p:cNvGrpSpPr>
              <p:nvPr/>
            </p:nvGrpSpPr>
            <p:grpSpPr>
              <a:xfrm>
                <a:off x="1344465" y="4577407"/>
                <a:ext cx="213672" cy="142448"/>
                <a:chOff x="-6357938" y="3122613"/>
                <a:chExt cx="1104900" cy="736600"/>
              </a:xfrm>
              <a:solidFill>
                <a:schemeClr val="bg1"/>
              </a:solidFill>
            </p:grpSpPr>
            <p:sp>
              <p:nvSpPr>
                <p:cNvPr id="105"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04" name="Rectangle 103"/>
              <p:cNvSpPr/>
              <p:nvPr/>
            </p:nvSpPr>
            <p:spPr>
              <a:xfrm>
                <a:off x="1512109" y="4517519"/>
                <a:ext cx="2071260" cy="259045"/>
              </a:xfrm>
              <a:prstGeom prst="rect">
                <a:avLst/>
              </a:prstGeom>
            </p:spPr>
            <p:txBody>
              <a:bodyPr wrap="square">
                <a:spAutoFit/>
              </a:bodyPr>
              <a:lstStyle/>
              <a:p>
                <a:pPr>
                  <a:lnSpc>
                    <a:spcPts val="1292"/>
                  </a:lnSpc>
                </a:pPr>
                <a:r>
                  <a:rPr lang="nl-BE" sz="1100" b="1" dirty="0">
                    <a:solidFill>
                      <a:schemeClr val="bg1"/>
                    </a:solidFill>
                  </a:rPr>
                  <a:t>Jean-Michel.Lebrun@ipsos.com</a:t>
                </a:r>
              </a:p>
            </p:txBody>
          </p:sp>
        </p:grpSp>
      </p:grpSp>
      <p:grpSp>
        <p:nvGrpSpPr>
          <p:cNvPr id="117" name="Group 116"/>
          <p:cNvGrpSpPr/>
          <p:nvPr/>
        </p:nvGrpSpPr>
        <p:grpSpPr>
          <a:xfrm>
            <a:off x="1522857" y="1482043"/>
            <a:ext cx="904784" cy="1681221"/>
            <a:chOff x="2876549" y="198437"/>
            <a:chExt cx="785813" cy="1447801"/>
          </a:xfrm>
        </p:grpSpPr>
        <p:sp>
          <p:nvSpPr>
            <p:cNvPr id="118" name="Freeform 146"/>
            <p:cNvSpPr>
              <a:spLocks/>
            </p:cNvSpPr>
            <p:nvPr/>
          </p:nvSpPr>
          <p:spPr bwMode="auto">
            <a:xfrm>
              <a:off x="2887662" y="477837"/>
              <a:ext cx="381000" cy="831850"/>
            </a:xfrm>
            <a:custGeom>
              <a:avLst/>
              <a:gdLst>
                <a:gd name="T0" fmla="*/ 240 w 240"/>
                <a:gd name="T1" fmla="*/ 0 h 524"/>
                <a:gd name="T2" fmla="*/ 240 w 240"/>
                <a:gd name="T3" fmla="*/ 522 h 524"/>
                <a:gd name="T4" fmla="*/ 239 w 240"/>
                <a:gd name="T5" fmla="*/ 522 h 524"/>
                <a:gd name="T6" fmla="*/ 238 w 240"/>
                <a:gd name="T7" fmla="*/ 522 h 524"/>
                <a:gd name="T8" fmla="*/ 232 w 240"/>
                <a:gd name="T9" fmla="*/ 524 h 524"/>
                <a:gd name="T10" fmla="*/ 223 w 240"/>
                <a:gd name="T11" fmla="*/ 522 h 524"/>
                <a:gd name="T12" fmla="*/ 191 w 240"/>
                <a:gd name="T13" fmla="*/ 522 h 524"/>
                <a:gd name="T14" fmla="*/ 166 w 240"/>
                <a:gd name="T15" fmla="*/ 524 h 524"/>
                <a:gd name="T16" fmla="*/ 136 w 240"/>
                <a:gd name="T17" fmla="*/ 522 h 524"/>
                <a:gd name="T18" fmla="*/ 95 w 240"/>
                <a:gd name="T19" fmla="*/ 522 h 524"/>
                <a:gd name="T20" fmla="*/ 47 w 240"/>
                <a:gd name="T21" fmla="*/ 522 h 524"/>
                <a:gd name="T22" fmla="*/ 35 w 240"/>
                <a:gd name="T23" fmla="*/ 503 h 524"/>
                <a:gd name="T24" fmla="*/ 31 w 240"/>
                <a:gd name="T25" fmla="*/ 483 h 524"/>
                <a:gd name="T26" fmla="*/ 32 w 240"/>
                <a:gd name="T27" fmla="*/ 463 h 524"/>
                <a:gd name="T28" fmla="*/ 38 w 240"/>
                <a:gd name="T29" fmla="*/ 442 h 524"/>
                <a:gd name="T30" fmla="*/ 46 w 240"/>
                <a:gd name="T31" fmla="*/ 423 h 524"/>
                <a:gd name="T32" fmla="*/ 50 w 240"/>
                <a:gd name="T33" fmla="*/ 404 h 524"/>
                <a:gd name="T34" fmla="*/ 53 w 240"/>
                <a:gd name="T35" fmla="*/ 386 h 524"/>
                <a:gd name="T36" fmla="*/ 51 w 240"/>
                <a:gd name="T37" fmla="*/ 371 h 524"/>
                <a:gd name="T38" fmla="*/ 46 w 240"/>
                <a:gd name="T39" fmla="*/ 359 h 524"/>
                <a:gd name="T40" fmla="*/ 37 w 240"/>
                <a:gd name="T41" fmla="*/ 349 h 524"/>
                <a:gd name="T42" fmla="*/ 28 w 240"/>
                <a:gd name="T43" fmla="*/ 339 h 524"/>
                <a:gd name="T44" fmla="*/ 18 w 240"/>
                <a:gd name="T45" fmla="*/ 329 h 524"/>
                <a:gd name="T46" fmla="*/ 11 w 240"/>
                <a:gd name="T47" fmla="*/ 316 h 524"/>
                <a:gd name="T48" fmla="*/ 3 w 240"/>
                <a:gd name="T49" fmla="*/ 300 h 524"/>
                <a:gd name="T50" fmla="*/ 0 w 240"/>
                <a:gd name="T51" fmla="*/ 279 h 524"/>
                <a:gd name="T52" fmla="*/ 0 w 240"/>
                <a:gd name="T53" fmla="*/ 262 h 524"/>
                <a:gd name="T54" fmla="*/ 5 w 240"/>
                <a:gd name="T55" fmla="*/ 249 h 524"/>
                <a:gd name="T56" fmla="*/ 11 w 240"/>
                <a:gd name="T57" fmla="*/ 236 h 524"/>
                <a:gd name="T58" fmla="*/ 16 w 240"/>
                <a:gd name="T59" fmla="*/ 224 h 524"/>
                <a:gd name="T60" fmla="*/ 24 w 240"/>
                <a:gd name="T61" fmla="*/ 212 h 524"/>
                <a:gd name="T62" fmla="*/ 31 w 240"/>
                <a:gd name="T63" fmla="*/ 198 h 524"/>
                <a:gd name="T64" fmla="*/ 38 w 240"/>
                <a:gd name="T65" fmla="*/ 182 h 524"/>
                <a:gd name="T66" fmla="*/ 43 w 240"/>
                <a:gd name="T67" fmla="*/ 160 h 524"/>
                <a:gd name="T68" fmla="*/ 44 w 240"/>
                <a:gd name="T69" fmla="*/ 135 h 524"/>
                <a:gd name="T70" fmla="*/ 24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240" y="0"/>
                  </a:moveTo>
                  <a:lnTo>
                    <a:pt x="240" y="522"/>
                  </a:lnTo>
                  <a:lnTo>
                    <a:pt x="239" y="522"/>
                  </a:lnTo>
                  <a:lnTo>
                    <a:pt x="238" y="522"/>
                  </a:lnTo>
                  <a:lnTo>
                    <a:pt x="232" y="524"/>
                  </a:lnTo>
                  <a:lnTo>
                    <a:pt x="223" y="522"/>
                  </a:lnTo>
                  <a:lnTo>
                    <a:pt x="191" y="522"/>
                  </a:lnTo>
                  <a:lnTo>
                    <a:pt x="166" y="524"/>
                  </a:lnTo>
                  <a:lnTo>
                    <a:pt x="136" y="522"/>
                  </a:lnTo>
                  <a:lnTo>
                    <a:pt x="95" y="522"/>
                  </a:lnTo>
                  <a:lnTo>
                    <a:pt x="47" y="522"/>
                  </a:lnTo>
                  <a:lnTo>
                    <a:pt x="35" y="503"/>
                  </a:lnTo>
                  <a:lnTo>
                    <a:pt x="31" y="483"/>
                  </a:lnTo>
                  <a:lnTo>
                    <a:pt x="32" y="463"/>
                  </a:lnTo>
                  <a:lnTo>
                    <a:pt x="38" y="442"/>
                  </a:lnTo>
                  <a:lnTo>
                    <a:pt x="46" y="423"/>
                  </a:lnTo>
                  <a:lnTo>
                    <a:pt x="50" y="404"/>
                  </a:lnTo>
                  <a:lnTo>
                    <a:pt x="53" y="386"/>
                  </a:lnTo>
                  <a:lnTo>
                    <a:pt x="51" y="371"/>
                  </a:lnTo>
                  <a:lnTo>
                    <a:pt x="46" y="359"/>
                  </a:lnTo>
                  <a:lnTo>
                    <a:pt x="37" y="349"/>
                  </a:lnTo>
                  <a:lnTo>
                    <a:pt x="28" y="339"/>
                  </a:lnTo>
                  <a:lnTo>
                    <a:pt x="18" y="329"/>
                  </a:lnTo>
                  <a:lnTo>
                    <a:pt x="11" y="316"/>
                  </a:lnTo>
                  <a:lnTo>
                    <a:pt x="3" y="300"/>
                  </a:lnTo>
                  <a:lnTo>
                    <a:pt x="0" y="279"/>
                  </a:lnTo>
                  <a:lnTo>
                    <a:pt x="0" y="262"/>
                  </a:lnTo>
                  <a:lnTo>
                    <a:pt x="5" y="249"/>
                  </a:lnTo>
                  <a:lnTo>
                    <a:pt x="11" y="236"/>
                  </a:lnTo>
                  <a:lnTo>
                    <a:pt x="16" y="224"/>
                  </a:lnTo>
                  <a:lnTo>
                    <a:pt x="24" y="212"/>
                  </a:lnTo>
                  <a:lnTo>
                    <a:pt x="31" y="198"/>
                  </a:lnTo>
                  <a:lnTo>
                    <a:pt x="38" y="182"/>
                  </a:lnTo>
                  <a:lnTo>
                    <a:pt x="43" y="160"/>
                  </a:lnTo>
                  <a:lnTo>
                    <a:pt x="44" y="135"/>
                  </a:lnTo>
                  <a:lnTo>
                    <a:pt x="24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19" name="Freeform 147"/>
            <p:cNvSpPr>
              <a:spLocks/>
            </p:cNvSpPr>
            <p:nvPr/>
          </p:nvSpPr>
          <p:spPr bwMode="auto">
            <a:xfrm>
              <a:off x="3268662" y="477837"/>
              <a:ext cx="381000" cy="831850"/>
            </a:xfrm>
            <a:custGeom>
              <a:avLst/>
              <a:gdLst>
                <a:gd name="T0" fmla="*/ 0 w 240"/>
                <a:gd name="T1" fmla="*/ 0 h 524"/>
                <a:gd name="T2" fmla="*/ 197 w 240"/>
                <a:gd name="T3" fmla="*/ 135 h 524"/>
                <a:gd name="T4" fmla="*/ 198 w 240"/>
                <a:gd name="T5" fmla="*/ 160 h 524"/>
                <a:gd name="T6" fmla="*/ 203 w 240"/>
                <a:gd name="T7" fmla="*/ 182 h 524"/>
                <a:gd name="T8" fmla="*/ 208 w 240"/>
                <a:gd name="T9" fmla="*/ 198 h 524"/>
                <a:gd name="T10" fmla="*/ 216 w 240"/>
                <a:gd name="T11" fmla="*/ 212 h 524"/>
                <a:gd name="T12" fmla="*/ 223 w 240"/>
                <a:gd name="T13" fmla="*/ 224 h 524"/>
                <a:gd name="T14" fmla="*/ 230 w 240"/>
                <a:gd name="T15" fmla="*/ 236 h 524"/>
                <a:gd name="T16" fmla="*/ 236 w 240"/>
                <a:gd name="T17" fmla="*/ 249 h 524"/>
                <a:gd name="T18" fmla="*/ 239 w 240"/>
                <a:gd name="T19" fmla="*/ 262 h 524"/>
                <a:gd name="T20" fmla="*/ 240 w 240"/>
                <a:gd name="T21" fmla="*/ 279 h 524"/>
                <a:gd name="T22" fmla="*/ 236 w 240"/>
                <a:gd name="T23" fmla="*/ 300 h 524"/>
                <a:gd name="T24" fmla="*/ 230 w 240"/>
                <a:gd name="T25" fmla="*/ 316 h 524"/>
                <a:gd name="T26" fmla="*/ 222 w 240"/>
                <a:gd name="T27" fmla="*/ 329 h 524"/>
                <a:gd name="T28" fmla="*/ 213 w 240"/>
                <a:gd name="T29" fmla="*/ 339 h 524"/>
                <a:gd name="T30" fmla="*/ 203 w 240"/>
                <a:gd name="T31" fmla="*/ 349 h 524"/>
                <a:gd name="T32" fmla="*/ 195 w 240"/>
                <a:gd name="T33" fmla="*/ 359 h 524"/>
                <a:gd name="T34" fmla="*/ 190 w 240"/>
                <a:gd name="T35" fmla="*/ 371 h 524"/>
                <a:gd name="T36" fmla="*/ 188 w 240"/>
                <a:gd name="T37" fmla="*/ 386 h 524"/>
                <a:gd name="T38" fmla="*/ 190 w 240"/>
                <a:gd name="T39" fmla="*/ 404 h 524"/>
                <a:gd name="T40" fmla="*/ 195 w 240"/>
                <a:gd name="T41" fmla="*/ 423 h 524"/>
                <a:gd name="T42" fmla="*/ 203 w 240"/>
                <a:gd name="T43" fmla="*/ 442 h 524"/>
                <a:gd name="T44" fmla="*/ 207 w 240"/>
                <a:gd name="T45" fmla="*/ 463 h 524"/>
                <a:gd name="T46" fmla="*/ 208 w 240"/>
                <a:gd name="T47" fmla="*/ 483 h 524"/>
                <a:gd name="T48" fmla="*/ 206 w 240"/>
                <a:gd name="T49" fmla="*/ 503 h 524"/>
                <a:gd name="T50" fmla="*/ 192 w 240"/>
                <a:gd name="T51" fmla="*/ 522 h 524"/>
                <a:gd name="T52" fmla="*/ 144 w 240"/>
                <a:gd name="T53" fmla="*/ 522 h 524"/>
                <a:gd name="T54" fmla="*/ 105 w 240"/>
                <a:gd name="T55" fmla="*/ 522 h 524"/>
                <a:gd name="T56" fmla="*/ 73 w 240"/>
                <a:gd name="T57" fmla="*/ 524 h 524"/>
                <a:gd name="T58" fmla="*/ 48 w 240"/>
                <a:gd name="T59" fmla="*/ 522 h 524"/>
                <a:gd name="T60" fmla="*/ 18 w 240"/>
                <a:gd name="T61" fmla="*/ 522 h 524"/>
                <a:gd name="T62" fmla="*/ 9 w 240"/>
                <a:gd name="T63" fmla="*/ 524 h 524"/>
                <a:gd name="T64" fmla="*/ 3 w 240"/>
                <a:gd name="T65" fmla="*/ 522 h 524"/>
                <a:gd name="T66" fmla="*/ 0 w 240"/>
                <a:gd name="T67" fmla="*/ 522 h 524"/>
                <a:gd name="T68" fmla="*/ 0 w 240"/>
                <a:gd name="T69" fmla="*/ 522 h 524"/>
                <a:gd name="T70" fmla="*/ 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0" y="0"/>
                  </a:moveTo>
                  <a:lnTo>
                    <a:pt x="197" y="135"/>
                  </a:lnTo>
                  <a:lnTo>
                    <a:pt x="198" y="160"/>
                  </a:lnTo>
                  <a:lnTo>
                    <a:pt x="203" y="182"/>
                  </a:lnTo>
                  <a:lnTo>
                    <a:pt x="208" y="198"/>
                  </a:lnTo>
                  <a:lnTo>
                    <a:pt x="216" y="212"/>
                  </a:lnTo>
                  <a:lnTo>
                    <a:pt x="223" y="224"/>
                  </a:lnTo>
                  <a:lnTo>
                    <a:pt x="230" y="236"/>
                  </a:lnTo>
                  <a:lnTo>
                    <a:pt x="236" y="249"/>
                  </a:lnTo>
                  <a:lnTo>
                    <a:pt x="239" y="262"/>
                  </a:lnTo>
                  <a:lnTo>
                    <a:pt x="240" y="279"/>
                  </a:lnTo>
                  <a:lnTo>
                    <a:pt x="236" y="300"/>
                  </a:lnTo>
                  <a:lnTo>
                    <a:pt x="230" y="316"/>
                  </a:lnTo>
                  <a:lnTo>
                    <a:pt x="222" y="329"/>
                  </a:lnTo>
                  <a:lnTo>
                    <a:pt x="213" y="339"/>
                  </a:lnTo>
                  <a:lnTo>
                    <a:pt x="203" y="349"/>
                  </a:lnTo>
                  <a:lnTo>
                    <a:pt x="195" y="359"/>
                  </a:lnTo>
                  <a:lnTo>
                    <a:pt x="190" y="371"/>
                  </a:lnTo>
                  <a:lnTo>
                    <a:pt x="188" y="386"/>
                  </a:lnTo>
                  <a:lnTo>
                    <a:pt x="190" y="404"/>
                  </a:lnTo>
                  <a:lnTo>
                    <a:pt x="195" y="423"/>
                  </a:lnTo>
                  <a:lnTo>
                    <a:pt x="203" y="442"/>
                  </a:lnTo>
                  <a:lnTo>
                    <a:pt x="207" y="463"/>
                  </a:lnTo>
                  <a:lnTo>
                    <a:pt x="208" y="483"/>
                  </a:lnTo>
                  <a:lnTo>
                    <a:pt x="206" y="503"/>
                  </a:lnTo>
                  <a:lnTo>
                    <a:pt x="192" y="522"/>
                  </a:lnTo>
                  <a:lnTo>
                    <a:pt x="144" y="522"/>
                  </a:lnTo>
                  <a:lnTo>
                    <a:pt x="105" y="522"/>
                  </a:lnTo>
                  <a:lnTo>
                    <a:pt x="73" y="524"/>
                  </a:lnTo>
                  <a:lnTo>
                    <a:pt x="48" y="522"/>
                  </a:lnTo>
                  <a:lnTo>
                    <a:pt x="18" y="522"/>
                  </a:lnTo>
                  <a:lnTo>
                    <a:pt x="9" y="524"/>
                  </a:lnTo>
                  <a:lnTo>
                    <a:pt x="3" y="522"/>
                  </a:lnTo>
                  <a:lnTo>
                    <a:pt x="0" y="522"/>
                  </a:lnTo>
                  <a:lnTo>
                    <a:pt x="0" y="522"/>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0" name="Freeform 148"/>
            <p:cNvSpPr>
              <a:spLocks/>
            </p:cNvSpPr>
            <p:nvPr/>
          </p:nvSpPr>
          <p:spPr bwMode="auto">
            <a:xfrm>
              <a:off x="2916237" y="198437"/>
              <a:ext cx="708025" cy="709613"/>
            </a:xfrm>
            <a:custGeom>
              <a:avLst/>
              <a:gdLst>
                <a:gd name="T0" fmla="*/ 222 w 446"/>
                <a:gd name="T1" fmla="*/ 0 h 447"/>
                <a:gd name="T2" fmla="*/ 268 w 446"/>
                <a:gd name="T3" fmla="*/ 4 h 447"/>
                <a:gd name="T4" fmla="*/ 310 w 446"/>
                <a:gd name="T5" fmla="*/ 18 h 447"/>
                <a:gd name="T6" fmla="*/ 348 w 446"/>
                <a:gd name="T7" fmla="*/ 38 h 447"/>
                <a:gd name="T8" fmla="*/ 381 w 446"/>
                <a:gd name="T9" fmla="*/ 66 h 447"/>
                <a:gd name="T10" fmla="*/ 409 w 446"/>
                <a:gd name="T11" fmla="*/ 98 h 447"/>
                <a:gd name="T12" fmla="*/ 429 w 446"/>
                <a:gd name="T13" fmla="*/ 135 h 447"/>
                <a:gd name="T14" fmla="*/ 442 w 446"/>
                <a:gd name="T15" fmla="*/ 178 h 447"/>
                <a:gd name="T16" fmla="*/ 446 w 446"/>
                <a:gd name="T17" fmla="*/ 223 h 447"/>
                <a:gd name="T18" fmla="*/ 442 w 446"/>
                <a:gd name="T19" fmla="*/ 268 h 447"/>
                <a:gd name="T20" fmla="*/ 429 w 446"/>
                <a:gd name="T21" fmla="*/ 310 h 447"/>
                <a:gd name="T22" fmla="*/ 409 w 446"/>
                <a:gd name="T23" fmla="*/ 348 h 447"/>
                <a:gd name="T24" fmla="*/ 381 w 446"/>
                <a:gd name="T25" fmla="*/ 381 h 447"/>
                <a:gd name="T26" fmla="*/ 348 w 446"/>
                <a:gd name="T27" fmla="*/ 407 h 447"/>
                <a:gd name="T28" fmla="*/ 310 w 446"/>
                <a:gd name="T29" fmla="*/ 429 h 447"/>
                <a:gd name="T30" fmla="*/ 268 w 446"/>
                <a:gd name="T31" fmla="*/ 442 h 447"/>
                <a:gd name="T32" fmla="*/ 222 w 446"/>
                <a:gd name="T33" fmla="*/ 447 h 447"/>
                <a:gd name="T34" fmla="*/ 179 w 446"/>
                <a:gd name="T35" fmla="*/ 442 h 447"/>
                <a:gd name="T36" fmla="*/ 137 w 446"/>
                <a:gd name="T37" fmla="*/ 429 h 447"/>
                <a:gd name="T38" fmla="*/ 99 w 446"/>
                <a:gd name="T39" fmla="*/ 407 h 447"/>
                <a:gd name="T40" fmla="*/ 65 w 446"/>
                <a:gd name="T41" fmla="*/ 381 h 447"/>
                <a:gd name="T42" fmla="*/ 38 w 446"/>
                <a:gd name="T43" fmla="*/ 348 h 447"/>
                <a:gd name="T44" fmla="*/ 17 w 446"/>
                <a:gd name="T45" fmla="*/ 310 h 447"/>
                <a:gd name="T46" fmla="*/ 4 w 446"/>
                <a:gd name="T47" fmla="*/ 268 h 447"/>
                <a:gd name="T48" fmla="*/ 0 w 446"/>
                <a:gd name="T49" fmla="*/ 223 h 447"/>
                <a:gd name="T50" fmla="*/ 4 w 446"/>
                <a:gd name="T51" fmla="*/ 178 h 447"/>
                <a:gd name="T52" fmla="*/ 17 w 446"/>
                <a:gd name="T53" fmla="*/ 135 h 447"/>
                <a:gd name="T54" fmla="*/ 38 w 446"/>
                <a:gd name="T55" fmla="*/ 98 h 447"/>
                <a:gd name="T56" fmla="*/ 65 w 446"/>
                <a:gd name="T57" fmla="*/ 66 h 447"/>
                <a:gd name="T58" fmla="*/ 99 w 446"/>
                <a:gd name="T59" fmla="*/ 38 h 447"/>
                <a:gd name="T60" fmla="*/ 137 w 446"/>
                <a:gd name="T61" fmla="*/ 18 h 447"/>
                <a:gd name="T62" fmla="*/ 179 w 446"/>
                <a:gd name="T63" fmla="*/ 4 h 447"/>
                <a:gd name="T64" fmla="*/ 222 w 446"/>
                <a:gd name="T6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6" h="447">
                  <a:moveTo>
                    <a:pt x="222" y="0"/>
                  </a:moveTo>
                  <a:lnTo>
                    <a:pt x="268" y="4"/>
                  </a:lnTo>
                  <a:lnTo>
                    <a:pt x="310" y="18"/>
                  </a:lnTo>
                  <a:lnTo>
                    <a:pt x="348" y="38"/>
                  </a:lnTo>
                  <a:lnTo>
                    <a:pt x="381" y="66"/>
                  </a:lnTo>
                  <a:lnTo>
                    <a:pt x="409" y="98"/>
                  </a:lnTo>
                  <a:lnTo>
                    <a:pt x="429" y="135"/>
                  </a:lnTo>
                  <a:lnTo>
                    <a:pt x="442" y="178"/>
                  </a:lnTo>
                  <a:lnTo>
                    <a:pt x="446" y="223"/>
                  </a:lnTo>
                  <a:lnTo>
                    <a:pt x="442" y="268"/>
                  </a:lnTo>
                  <a:lnTo>
                    <a:pt x="429" y="310"/>
                  </a:lnTo>
                  <a:lnTo>
                    <a:pt x="409" y="348"/>
                  </a:lnTo>
                  <a:lnTo>
                    <a:pt x="381" y="381"/>
                  </a:lnTo>
                  <a:lnTo>
                    <a:pt x="348" y="407"/>
                  </a:lnTo>
                  <a:lnTo>
                    <a:pt x="310" y="429"/>
                  </a:lnTo>
                  <a:lnTo>
                    <a:pt x="268" y="442"/>
                  </a:lnTo>
                  <a:lnTo>
                    <a:pt x="222" y="447"/>
                  </a:lnTo>
                  <a:lnTo>
                    <a:pt x="179" y="442"/>
                  </a:lnTo>
                  <a:lnTo>
                    <a:pt x="137" y="429"/>
                  </a:lnTo>
                  <a:lnTo>
                    <a:pt x="99" y="407"/>
                  </a:lnTo>
                  <a:lnTo>
                    <a:pt x="65" y="381"/>
                  </a:lnTo>
                  <a:lnTo>
                    <a:pt x="38" y="348"/>
                  </a:lnTo>
                  <a:lnTo>
                    <a:pt x="17" y="310"/>
                  </a:lnTo>
                  <a:lnTo>
                    <a:pt x="4" y="268"/>
                  </a:lnTo>
                  <a:lnTo>
                    <a:pt x="0" y="223"/>
                  </a:lnTo>
                  <a:lnTo>
                    <a:pt x="4" y="178"/>
                  </a:lnTo>
                  <a:lnTo>
                    <a:pt x="17" y="135"/>
                  </a:lnTo>
                  <a:lnTo>
                    <a:pt x="38" y="98"/>
                  </a:lnTo>
                  <a:lnTo>
                    <a:pt x="65" y="66"/>
                  </a:lnTo>
                  <a:lnTo>
                    <a:pt x="99" y="38"/>
                  </a:lnTo>
                  <a:lnTo>
                    <a:pt x="137" y="18"/>
                  </a:lnTo>
                  <a:lnTo>
                    <a:pt x="179" y="4"/>
                  </a:lnTo>
                  <a:lnTo>
                    <a:pt x="22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1" name="Freeform 149"/>
            <p:cNvSpPr>
              <a:spLocks/>
            </p:cNvSpPr>
            <p:nvPr/>
          </p:nvSpPr>
          <p:spPr bwMode="auto">
            <a:xfrm>
              <a:off x="3151187" y="1050925"/>
              <a:ext cx="238125" cy="595313"/>
            </a:xfrm>
            <a:custGeom>
              <a:avLst/>
              <a:gdLst>
                <a:gd name="T0" fmla="*/ 0 w 150"/>
                <a:gd name="T1" fmla="*/ 0 h 375"/>
                <a:gd name="T2" fmla="*/ 150 w 150"/>
                <a:gd name="T3" fmla="*/ 0 h 375"/>
                <a:gd name="T4" fmla="*/ 150 w 150"/>
                <a:gd name="T5" fmla="*/ 164 h 375"/>
                <a:gd name="T6" fmla="*/ 74 w 150"/>
                <a:gd name="T7" fmla="*/ 375 h 375"/>
                <a:gd name="T8" fmla="*/ 74 w 150"/>
                <a:gd name="T9" fmla="*/ 375 h 375"/>
                <a:gd name="T10" fmla="*/ 74 w 150"/>
                <a:gd name="T11" fmla="*/ 375 h 375"/>
                <a:gd name="T12" fmla="*/ 0 w 150"/>
                <a:gd name="T13" fmla="*/ 164 h 375"/>
                <a:gd name="T14" fmla="*/ 0 w 150"/>
                <a:gd name="T15" fmla="*/ 0 h 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375">
                  <a:moveTo>
                    <a:pt x="0" y="0"/>
                  </a:moveTo>
                  <a:lnTo>
                    <a:pt x="150" y="0"/>
                  </a:lnTo>
                  <a:lnTo>
                    <a:pt x="150" y="164"/>
                  </a:lnTo>
                  <a:lnTo>
                    <a:pt x="74" y="375"/>
                  </a:lnTo>
                  <a:lnTo>
                    <a:pt x="74" y="375"/>
                  </a:lnTo>
                  <a:lnTo>
                    <a:pt x="74" y="375"/>
                  </a:lnTo>
                  <a:lnTo>
                    <a:pt x="0" y="164"/>
                  </a:lnTo>
                  <a:lnTo>
                    <a:pt x="0"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2" name="Freeform 150"/>
            <p:cNvSpPr>
              <a:spLocks/>
            </p:cNvSpPr>
            <p:nvPr/>
          </p:nvSpPr>
          <p:spPr bwMode="auto">
            <a:xfrm>
              <a:off x="2973387" y="330200"/>
              <a:ext cx="295275" cy="788988"/>
            </a:xfrm>
            <a:custGeom>
              <a:avLst/>
              <a:gdLst>
                <a:gd name="T0" fmla="*/ 186 w 186"/>
                <a:gd name="T1" fmla="*/ 0 h 497"/>
                <a:gd name="T2" fmla="*/ 186 w 186"/>
                <a:gd name="T3" fmla="*/ 6 h 497"/>
                <a:gd name="T4" fmla="*/ 186 w 186"/>
                <a:gd name="T5" fmla="*/ 20 h 497"/>
                <a:gd name="T6" fmla="*/ 186 w 186"/>
                <a:gd name="T7" fmla="*/ 44 h 497"/>
                <a:gd name="T8" fmla="*/ 186 w 186"/>
                <a:gd name="T9" fmla="*/ 199 h 497"/>
                <a:gd name="T10" fmla="*/ 186 w 186"/>
                <a:gd name="T11" fmla="*/ 249 h 497"/>
                <a:gd name="T12" fmla="*/ 186 w 186"/>
                <a:gd name="T13" fmla="*/ 300 h 497"/>
                <a:gd name="T14" fmla="*/ 186 w 186"/>
                <a:gd name="T15" fmla="*/ 351 h 497"/>
                <a:gd name="T16" fmla="*/ 186 w 186"/>
                <a:gd name="T17" fmla="*/ 401 h 497"/>
                <a:gd name="T18" fmla="*/ 186 w 186"/>
                <a:gd name="T19" fmla="*/ 451 h 497"/>
                <a:gd name="T20" fmla="*/ 186 w 186"/>
                <a:gd name="T21" fmla="*/ 497 h 497"/>
                <a:gd name="T22" fmla="*/ 170 w 186"/>
                <a:gd name="T23" fmla="*/ 495 h 497"/>
                <a:gd name="T24" fmla="*/ 153 w 186"/>
                <a:gd name="T25" fmla="*/ 487 h 497"/>
                <a:gd name="T26" fmla="*/ 134 w 186"/>
                <a:gd name="T27" fmla="*/ 477 h 497"/>
                <a:gd name="T28" fmla="*/ 114 w 186"/>
                <a:gd name="T29" fmla="*/ 465 h 497"/>
                <a:gd name="T30" fmla="*/ 96 w 186"/>
                <a:gd name="T31" fmla="*/ 452 h 497"/>
                <a:gd name="T32" fmla="*/ 80 w 186"/>
                <a:gd name="T33" fmla="*/ 439 h 497"/>
                <a:gd name="T34" fmla="*/ 67 w 186"/>
                <a:gd name="T35" fmla="*/ 428 h 497"/>
                <a:gd name="T36" fmla="*/ 60 w 186"/>
                <a:gd name="T37" fmla="*/ 419 h 497"/>
                <a:gd name="T38" fmla="*/ 53 w 186"/>
                <a:gd name="T39" fmla="*/ 410 h 497"/>
                <a:gd name="T40" fmla="*/ 44 w 186"/>
                <a:gd name="T41" fmla="*/ 397 h 497"/>
                <a:gd name="T42" fmla="*/ 34 w 186"/>
                <a:gd name="T43" fmla="*/ 381 h 497"/>
                <a:gd name="T44" fmla="*/ 24 w 186"/>
                <a:gd name="T45" fmla="*/ 361 h 497"/>
                <a:gd name="T46" fmla="*/ 15 w 186"/>
                <a:gd name="T47" fmla="*/ 336 h 497"/>
                <a:gd name="T48" fmla="*/ 8 w 186"/>
                <a:gd name="T49" fmla="*/ 308 h 497"/>
                <a:gd name="T50" fmla="*/ 2 w 186"/>
                <a:gd name="T51" fmla="*/ 273 h 497"/>
                <a:gd name="T52" fmla="*/ 0 w 186"/>
                <a:gd name="T53" fmla="*/ 234 h 497"/>
                <a:gd name="T54" fmla="*/ 2 w 186"/>
                <a:gd name="T55" fmla="*/ 189 h 497"/>
                <a:gd name="T56" fmla="*/ 9 w 186"/>
                <a:gd name="T57" fmla="*/ 150 h 497"/>
                <a:gd name="T58" fmla="*/ 19 w 186"/>
                <a:gd name="T59" fmla="*/ 116 h 497"/>
                <a:gd name="T60" fmla="*/ 32 w 186"/>
                <a:gd name="T61" fmla="*/ 87 h 497"/>
                <a:gd name="T62" fmla="*/ 48 w 186"/>
                <a:gd name="T63" fmla="*/ 64 h 497"/>
                <a:gd name="T64" fmla="*/ 66 w 186"/>
                <a:gd name="T65" fmla="*/ 45 h 497"/>
                <a:gd name="T66" fmla="*/ 86 w 186"/>
                <a:gd name="T67" fmla="*/ 29 h 497"/>
                <a:gd name="T68" fmla="*/ 106 w 186"/>
                <a:gd name="T69" fmla="*/ 17 h 497"/>
                <a:gd name="T70" fmla="*/ 127 w 186"/>
                <a:gd name="T71" fmla="*/ 10 h 497"/>
                <a:gd name="T72" fmla="*/ 149 w 186"/>
                <a:gd name="T73" fmla="*/ 4 h 497"/>
                <a:gd name="T74" fmla="*/ 168 w 186"/>
                <a:gd name="T75" fmla="*/ 1 h 497"/>
                <a:gd name="T76" fmla="*/ 186 w 186"/>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497">
                  <a:moveTo>
                    <a:pt x="186" y="0"/>
                  </a:moveTo>
                  <a:lnTo>
                    <a:pt x="186" y="6"/>
                  </a:lnTo>
                  <a:lnTo>
                    <a:pt x="186" y="20"/>
                  </a:lnTo>
                  <a:lnTo>
                    <a:pt x="186" y="44"/>
                  </a:lnTo>
                  <a:lnTo>
                    <a:pt x="186" y="199"/>
                  </a:lnTo>
                  <a:lnTo>
                    <a:pt x="186" y="249"/>
                  </a:lnTo>
                  <a:lnTo>
                    <a:pt x="186" y="300"/>
                  </a:lnTo>
                  <a:lnTo>
                    <a:pt x="186" y="351"/>
                  </a:lnTo>
                  <a:lnTo>
                    <a:pt x="186" y="401"/>
                  </a:lnTo>
                  <a:lnTo>
                    <a:pt x="186" y="451"/>
                  </a:lnTo>
                  <a:lnTo>
                    <a:pt x="186" y="497"/>
                  </a:lnTo>
                  <a:lnTo>
                    <a:pt x="170" y="495"/>
                  </a:lnTo>
                  <a:lnTo>
                    <a:pt x="153" y="487"/>
                  </a:lnTo>
                  <a:lnTo>
                    <a:pt x="134" y="477"/>
                  </a:lnTo>
                  <a:lnTo>
                    <a:pt x="114" y="465"/>
                  </a:lnTo>
                  <a:lnTo>
                    <a:pt x="96" y="452"/>
                  </a:lnTo>
                  <a:lnTo>
                    <a:pt x="80" y="439"/>
                  </a:lnTo>
                  <a:lnTo>
                    <a:pt x="67" y="428"/>
                  </a:lnTo>
                  <a:lnTo>
                    <a:pt x="60" y="419"/>
                  </a:lnTo>
                  <a:lnTo>
                    <a:pt x="53" y="410"/>
                  </a:lnTo>
                  <a:lnTo>
                    <a:pt x="44" y="397"/>
                  </a:lnTo>
                  <a:lnTo>
                    <a:pt x="34" y="381"/>
                  </a:lnTo>
                  <a:lnTo>
                    <a:pt x="24" y="361"/>
                  </a:lnTo>
                  <a:lnTo>
                    <a:pt x="15" y="336"/>
                  </a:lnTo>
                  <a:lnTo>
                    <a:pt x="8" y="308"/>
                  </a:lnTo>
                  <a:lnTo>
                    <a:pt x="2" y="273"/>
                  </a:lnTo>
                  <a:lnTo>
                    <a:pt x="0" y="234"/>
                  </a:lnTo>
                  <a:lnTo>
                    <a:pt x="2" y="189"/>
                  </a:lnTo>
                  <a:lnTo>
                    <a:pt x="9" y="150"/>
                  </a:lnTo>
                  <a:lnTo>
                    <a:pt x="19" y="116"/>
                  </a:lnTo>
                  <a:lnTo>
                    <a:pt x="32" y="87"/>
                  </a:lnTo>
                  <a:lnTo>
                    <a:pt x="48" y="64"/>
                  </a:lnTo>
                  <a:lnTo>
                    <a:pt x="66" y="45"/>
                  </a:lnTo>
                  <a:lnTo>
                    <a:pt x="86" y="29"/>
                  </a:lnTo>
                  <a:lnTo>
                    <a:pt x="106" y="17"/>
                  </a:lnTo>
                  <a:lnTo>
                    <a:pt x="127" y="10"/>
                  </a:lnTo>
                  <a:lnTo>
                    <a:pt x="149" y="4"/>
                  </a:lnTo>
                  <a:lnTo>
                    <a:pt x="168" y="1"/>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3" name="Freeform 151"/>
            <p:cNvSpPr>
              <a:spLocks/>
            </p:cNvSpPr>
            <p:nvPr/>
          </p:nvSpPr>
          <p:spPr bwMode="auto">
            <a:xfrm>
              <a:off x="2916237" y="679450"/>
              <a:ext cx="122238" cy="177800"/>
            </a:xfrm>
            <a:custGeom>
              <a:avLst/>
              <a:gdLst>
                <a:gd name="T0" fmla="*/ 33 w 77"/>
                <a:gd name="T1" fmla="*/ 0 h 112"/>
                <a:gd name="T2" fmla="*/ 48 w 77"/>
                <a:gd name="T3" fmla="*/ 3 h 112"/>
                <a:gd name="T4" fmla="*/ 61 w 77"/>
                <a:gd name="T5" fmla="*/ 13 h 112"/>
                <a:gd name="T6" fmla="*/ 71 w 77"/>
                <a:gd name="T7" fmla="*/ 29 h 112"/>
                <a:gd name="T8" fmla="*/ 77 w 77"/>
                <a:gd name="T9" fmla="*/ 51 h 112"/>
                <a:gd name="T10" fmla="*/ 77 w 77"/>
                <a:gd name="T11" fmla="*/ 68 h 112"/>
                <a:gd name="T12" fmla="*/ 73 w 77"/>
                <a:gd name="T13" fmla="*/ 84 h 112"/>
                <a:gd name="T14" fmla="*/ 65 w 77"/>
                <a:gd name="T15" fmla="*/ 97 h 112"/>
                <a:gd name="T16" fmla="*/ 57 w 77"/>
                <a:gd name="T17" fmla="*/ 107 h 112"/>
                <a:gd name="T18" fmla="*/ 44 w 77"/>
                <a:gd name="T19" fmla="*/ 112 h 112"/>
                <a:gd name="T20" fmla="*/ 29 w 77"/>
                <a:gd name="T21" fmla="*/ 109 h 112"/>
                <a:gd name="T22" fmla="*/ 16 w 77"/>
                <a:gd name="T23" fmla="*/ 99 h 112"/>
                <a:gd name="T24" fmla="*/ 6 w 77"/>
                <a:gd name="T25" fmla="*/ 83 h 112"/>
                <a:gd name="T26" fmla="*/ 0 w 77"/>
                <a:gd name="T27" fmla="*/ 61 h 112"/>
                <a:gd name="T28" fmla="*/ 0 w 77"/>
                <a:gd name="T29" fmla="*/ 43 h 112"/>
                <a:gd name="T30" fmla="*/ 4 w 77"/>
                <a:gd name="T31" fmla="*/ 27 h 112"/>
                <a:gd name="T32" fmla="*/ 12 w 77"/>
                <a:gd name="T33" fmla="*/ 13 h 112"/>
                <a:gd name="T34" fmla="*/ 20 w 77"/>
                <a:gd name="T35" fmla="*/ 4 h 112"/>
                <a:gd name="T36" fmla="*/ 3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3" y="0"/>
                  </a:moveTo>
                  <a:lnTo>
                    <a:pt x="48" y="3"/>
                  </a:lnTo>
                  <a:lnTo>
                    <a:pt x="61" y="13"/>
                  </a:lnTo>
                  <a:lnTo>
                    <a:pt x="71" y="29"/>
                  </a:lnTo>
                  <a:lnTo>
                    <a:pt x="77" y="51"/>
                  </a:lnTo>
                  <a:lnTo>
                    <a:pt x="77" y="68"/>
                  </a:lnTo>
                  <a:lnTo>
                    <a:pt x="73" y="84"/>
                  </a:lnTo>
                  <a:lnTo>
                    <a:pt x="65" y="97"/>
                  </a:lnTo>
                  <a:lnTo>
                    <a:pt x="57" y="107"/>
                  </a:lnTo>
                  <a:lnTo>
                    <a:pt x="44" y="112"/>
                  </a:lnTo>
                  <a:lnTo>
                    <a:pt x="29" y="109"/>
                  </a:lnTo>
                  <a:lnTo>
                    <a:pt x="16" y="99"/>
                  </a:lnTo>
                  <a:lnTo>
                    <a:pt x="6" y="83"/>
                  </a:lnTo>
                  <a:lnTo>
                    <a:pt x="0" y="61"/>
                  </a:lnTo>
                  <a:lnTo>
                    <a:pt x="0" y="43"/>
                  </a:lnTo>
                  <a:lnTo>
                    <a:pt x="4" y="27"/>
                  </a:lnTo>
                  <a:lnTo>
                    <a:pt x="12" y="13"/>
                  </a:lnTo>
                  <a:lnTo>
                    <a:pt x="20" y="4"/>
                  </a:lnTo>
                  <a:lnTo>
                    <a:pt x="33"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4" name="Freeform 152"/>
            <p:cNvSpPr>
              <a:spLocks/>
            </p:cNvSpPr>
            <p:nvPr/>
          </p:nvSpPr>
          <p:spPr bwMode="auto">
            <a:xfrm>
              <a:off x="3268662" y="330200"/>
              <a:ext cx="298450" cy="788988"/>
            </a:xfrm>
            <a:custGeom>
              <a:avLst/>
              <a:gdLst>
                <a:gd name="T0" fmla="*/ 0 w 188"/>
                <a:gd name="T1" fmla="*/ 0 h 497"/>
                <a:gd name="T2" fmla="*/ 19 w 188"/>
                <a:gd name="T3" fmla="*/ 1 h 497"/>
                <a:gd name="T4" fmla="*/ 40 w 188"/>
                <a:gd name="T5" fmla="*/ 4 h 497"/>
                <a:gd name="T6" fmla="*/ 60 w 188"/>
                <a:gd name="T7" fmla="*/ 10 h 497"/>
                <a:gd name="T8" fmla="*/ 82 w 188"/>
                <a:gd name="T9" fmla="*/ 17 h 497"/>
                <a:gd name="T10" fmla="*/ 102 w 188"/>
                <a:gd name="T11" fmla="*/ 29 h 497"/>
                <a:gd name="T12" fmla="*/ 121 w 188"/>
                <a:gd name="T13" fmla="*/ 45 h 497"/>
                <a:gd name="T14" fmla="*/ 139 w 188"/>
                <a:gd name="T15" fmla="*/ 64 h 497"/>
                <a:gd name="T16" fmla="*/ 155 w 188"/>
                <a:gd name="T17" fmla="*/ 87 h 497"/>
                <a:gd name="T18" fmla="*/ 169 w 188"/>
                <a:gd name="T19" fmla="*/ 116 h 497"/>
                <a:gd name="T20" fmla="*/ 179 w 188"/>
                <a:gd name="T21" fmla="*/ 150 h 497"/>
                <a:gd name="T22" fmla="*/ 185 w 188"/>
                <a:gd name="T23" fmla="*/ 189 h 497"/>
                <a:gd name="T24" fmla="*/ 188 w 188"/>
                <a:gd name="T25" fmla="*/ 234 h 497"/>
                <a:gd name="T26" fmla="*/ 185 w 188"/>
                <a:gd name="T27" fmla="*/ 273 h 497"/>
                <a:gd name="T28" fmla="*/ 181 w 188"/>
                <a:gd name="T29" fmla="*/ 308 h 497"/>
                <a:gd name="T30" fmla="*/ 174 w 188"/>
                <a:gd name="T31" fmla="*/ 336 h 497"/>
                <a:gd name="T32" fmla="*/ 163 w 188"/>
                <a:gd name="T33" fmla="*/ 361 h 497"/>
                <a:gd name="T34" fmla="*/ 155 w 188"/>
                <a:gd name="T35" fmla="*/ 381 h 497"/>
                <a:gd name="T36" fmla="*/ 144 w 188"/>
                <a:gd name="T37" fmla="*/ 397 h 497"/>
                <a:gd name="T38" fmla="*/ 136 w 188"/>
                <a:gd name="T39" fmla="*/ 410 h 497"/>
                <a:gd name="T40" fmla="*/ 128 w 188"/>
                <a:gd name="T41" fmla="*/ 419 h 497"/>
                <a:gd name="T42" fmla="*/ 120 w 188"/>
                <a:gd name="T43" fmla="*/ 428 h 497"/>
                <a:gd name="T44" fmla="*/ 108 w 188"/>
                <a:gd name="T45" fmla="*/ 439 h 497"/>
                <a:gd name="T46" fmla="*/ 92 w 188"/>
                <a:gd name="T47" fmla="*/ 452 h 497"/>
                <a:gd name="T48" fmla="*/ 73 w 188"/>
                <a:gd name="T49" fmla="*/ 465 h 497"/>
                <a:gd name="T50" fmla="*/ 54 w 188"/>
                <a:gd name="T51" fmla="*/ 477 h 497"/>
                <a:gd name="T52" fmla="*/ 35 w 188"/>
                <a:gd name="T53" fmla="*/ 487 h 497"/>
                <a:gd name="T54" fmla="*/ 16 w 188"/>
                <a:gd name="T55" fmla="*/ 495 h 497"/>
                <a:gd name="T56" fmla="*/ 0 w 188"/>
                <a:gd name="T57" fmla="*/ 497 h 497"/>
                <a:gd name="T58" fmla="*/ 0 w 188"/>
                <a:gd name="T59" fmla="*/ 451 h 497"/>
                <a:gd name="T60" fmla="*/ 0 w 188"/>
                <a:gd name="T61" fmla="*/ 401 h 497"/>
                <a:gd name="T62" fmla="*/ 0 w 188"/>
                <a:gd name="T63" fmla="*/ 351 h 497"/>
                <a:gd name="T64" fmla="*/ 0 w 188"/>
                <a:gd name="T65" fmla="*/ 300 h 497"/>
                <a:gd name="T66" fmla="*/ 0 w 188"/>
                <a:gd name="T67" fmla="*/ 249 h 497"/>
                <a:gd name="T68" fmla="*/ 0 w 188"/>
                <a:gd name="T69" fmla="*/ 199 h 497"/>
                <a:gd name="T70" fmla="*/ 0 w 188"/>
                <a:gd name="T71" fmla="*/ 44 h 497"/>
                <a:gd name="T72" fmla="*/ 0 w 188"/>
                <a:gd name="T73" fmla="*/ 20 h 497"/>
                <a:gd name="T74" fmla="*/ 0 w 188"/>
                <a:gd name="T75" fmla="*/ 6 h 497"/>
                <a:gd name="T76" fmla="*/ 0 w 188"/>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497">
                  <a:moveTo>
                    <a:pt x="0" y="0"/>
                  </a:moveTo>
                  <a:lnTo>
                    <a:pt x="19" y="1"/>
                  </a:lnTo>
                  <a:lnTo>
                    <a:pt x="40" y="4"/>
                  </a:lnTo>
                  <a:lnTo>
                    <a:pt x="60" y="10"/>
                  </a:lnTo>
                  <a:lnTo>
                    <a:pt x="82" y="17"/>
                  </a:lnTo>
                  <a:lnTo>
                    <a:pt x="102" y="29"/>
                  </a:lnTo>
                  <a:lnTo>
                    <a:pt x="121" y="45"/>
                  </a:lnTo>
                  <a:lnTo>
                    <a:pt x="139" y="64"/>
                  </a:lnTo>
                  <a:lnTo>
                    <a:pt x="155" y="87"/>
                  </a:lnTo>
                  <a:lnTo>
                    <a:pt x="169" y="116"/>
                  </a:lnTo>
                  <a:lnTo>
                    <a:pt x="179" y="150"/>
                  </a:lnTo>
                  <a:lnTo>
                    <a:pt x="185" y="189"/>
                  </a:lnTo>
                  <a:lnTo>
                    <a:pt x="188" y="234"/>
                  </a:lnTo>
                  <a:lnTo>
                    <a:pt x="185" y="273"/>
                  </a:lnTo>
                  <a:lnTo>
                    <a:pt x="181" y="308"/>
                  </a:lnTo>
                  <a:lnTo>
                    <a:pt x="174" y="336"/>
                  </a:lnTo>
                  <a:lnTo>
                    <a:pt x="163" y="361"/>
                  </a:lnTo>
                  <a:lnTo>
                    <a:pt x="155" y="381"/>
                  </a:lnTo>
                  <a:lnTo>
                    <a:pt x="144" y="397"/>
                  </a:lnTo>
                  <a:lnTo>
                    <a:pt x="136" y="410"/>
                  </a:lnTo>
                  <a:lnTo>
                    <a:pt x="128" y="419"/>
                  </a:lnTo>
                  <a:lnTo>
                    <a:pt x="120" y="428"/>
                  </a:lnTo>
                  <a:lnTo>
                    <a:pt x="108" y="439"/>
                  </a:lnTo>
                  <a:lnTo>
                    <a:pt x="92" y="452"/>
                  </a:lnTo>
                  <a:lnTo>
                    <a:pt x="73" y="465"/>
                  </a:lnTo>
                  <a:lnTo>
                    <a:pt x="54" y="477"/>
                  </a:lnTo>
                  <a:lnTo>
                    <a:pt x="35" y="487"/>
                  </a:lnTo>
                  <a:lnTo>
                    <a:pt x="16" y="495"/>
                  </a:lnTo>
                  <a:lnTo>
                    <a:pt x="0" y="497"/>
                  </a:lnTo>
                  <a:lnTo>
                    <a:pt x="0" y="451"/>
                  </a:lnTo>
                  <a:lnTo>
                    <a:pt x="0" y="401"/>
                  </a:lnTo>
                  <a:lnTo>
                    <a:pt x="0" y="351"/>
                  </a:lnTo>
                  <a:lnTo>
                    <a:pt x="0" y="300"/>
                  </a:lnTo>
                  <a:lnTo>
                    <a:pt x="0" y="249"/>
                  </a:lnTo>
                  <a:lnTo>
                    <a:pt x="0" y="199"/>
                  </a:lnTo>
                  <a:lnTo>
                    <a:pt x="0" y="44"/>
                  </a:lnTo>
                  <a:lnTo>
                    <a:pt x="0" y="20"/>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5" name="Freeform 153"/>
            <p:cNvSpPr>
              <a:spLocks/>
            </p:cNvSpPr>
            <p:nvPr/>
          </p:nvSpPr>
          <p:spPr bwMode="auto">
            <a:xfrm>
              <a:off x="3502024" y="679450"/>
              <a:ext cx="122238" cy="177800"/>
            </a:xfrm>
            <a:custGeom>
              <a:avLst/>
              <a:gdLst>
                <a:gd name="T0" fmla="*/ 44 w 77"/>
                <a:gd name="T1" fmla="*/ 0 h 112"/>
                <a:gd name="T2" fmla="*/ 57 w 77"/>
                <a:gd name="T3" fmla="*/ 4 h 112"/>
                <a:gd name="T4" fmla="*/ 66 w 77"/>
                <a:gd name="T5" fmla="*/ 13 h 112"/>
                <a:gd name="T6" fmla="*/ 73 w 77"/>
                <a:gd name="T7" fmla="*/ 27 h 112"/>
                <a:gd name="T8" fmla="*/ 77 w 77"/>
                <a:gd name="T9" fmla="*/ 43 h 112"/>
                <a:gd name="T10" fmla="*/ 77 w 77"/>
                <a:gd name="T11" fmla="*/ 61 h 112"/>
                <a:gd name="T12" fmla="*/ 72 w 77"/>
                <a:gd name="T13" fmla="*/ 83 h 112"/>
                <a:gd name="T14" fmla="*/ 61 w 77"/>
                <a:gd name="T15" fmla="*/ 99 h 112"/>
                <a:gd name="T16" fmla="*/ 48 w 77"/>
                <a:gd name="T17" fmla="*/ 109 h 112"/>
                <a:gd name="T18" fmla="*/ 32 w 77"/>
                <a:gd name="T19" fmla="*/ 112 h 112"/>
                <a:gd name="T20" fmla="*/ 21 w 77"/>
                <a:gd name="T21" fmla="*/ 107 h 112"/>
                <a:gd name="T22" fmla="*/ 11 w 77"/>
                <a:gd name="T23" fmla="*/ 97 h 112"/>
                <a:gd name="T24" fmla="*/ 5 w 77"/>
                <a:gd name="T25" fmla="*/ 84 h 112"/>
                <a:gd name="T26" fmla="*/ 0 w 77"/>
                <a:gd name="T27" fmla="*/ 68 h 112"/>
                <a:gd name="T28" fmla="*/ 0 w 77"/>
                <a:gd name="T29" fmla="*/ 51 h 112"/>
                <a:gd name="T30" fmla="*/ 5 w 77"/>
                <a:gd name="T31" fmla="*/ 29 h 112"/>
                <a:gd name="T32" fmla="*/ 15 w 77"/>
                <a:gd name="T33" fmla="*/ 13 h 112"/>
                <a:gd name="T34" fmla="*/ 29 w 77"/>
                <a:gd name="T35" fmla="*/ 3 h 112"/>
                <a:gd name="T36" fmla="*/ 44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4" y="0"/>
                  </a:moveTo>
                  <a:lnTo>
                    <a:pt x="57" y="4"/>
                  </a:lnTo>
                  <a:lnTo>
                    <a:pt x="66" y="13"/>
                  </a:lnTo>
                  <a:lnTo>
                    <a:pt x="73" y="27"/>
                  </a:lnTo>
                  <a:lnTo>
                    <a:pt x="77" y="43"/>
                  </a:lnTo>
                  <a:lnTo>
                    <a:pt x="77" y="61"/>
                  </a:lnTo>
                  <a:lnTo>
                    <a:pt x="72" y="83"/>
                  </a:lnTo>
                  <a:lnTo>
                    <a:pt x="61" y="99"/>
                  </a:lnTo>
                  <a:lnTo>
                    <a:pt x="48" y="109"/>
                  </a:lnTo>
                  <a:lnTo>
                    <a:pt x="32" y="112"/>
                  </a:lnTo>
                  <a:lnTo>
                    <a:pt x="21" y="107"/>
                  </a:lnTo>
                  <a:lnTo>
                    <a:pt x="11" y="97"/>
                  </a:lnTo>
                  <a:lnTo>
                    <a:pt x="5" y="84"/>
                  </a:lnTo>
                  <a:lnTo>
                    <a:pt x="0" y="68"/>
                  </a:lnTo>
                  <a:lnTo>
                    <a:pt x="0" y="51"/>
                  </a:lnTo>
                  <a:lnTo>
                    <a:pt x="5" y="29"/>
                  </a:lnTo>
                  <a:lnTo>
                    <a:pt x="15" y="13"/>
                  </a:lnTo>
                  <a:lnTo>
                    <a:pt x="29" y="3"/>
                  </a:lnTo>
                  <a:lnTo>
                    <a:pt x="44"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6" name="Freeform 154"/>
            <p:cNvSpPr>
              <a:spLocks/>
            </p:cNvSpPr>
            <p:nvPr/>
          </p:nvSpPr>
          <p:spPr bwMode="auto">
            <a:xfrm>
              <a:off x="2876549" y="1168400"/>
              <a:ext cx="392113" cy="477838"/>
            </a:xfrm>
            <a:custGeom>
              <a:avLst/>
              <a:gdLst>
                <a:gd name="T0" fmla="*/ 173 w 247"/>
                <a:gd name="T1" fmla="*/ 0 h 301"/>
                <a:gd name="T2" fmla="*/ 173 w 247"/>
                <a:gd name="T3" fmla="*/ 3 h 301"/>
                <a:gd name="T4" fmla="*/ 175 w 247"/>
                <a:gd name="T5" fmla="*/ 12 h 301"/>
                <a:gd name="T6" fmla="*/ 176 w 247"/>
                <a:gd name="T7" fmla="*/ 23 h 301"/>
                <a:gd name="T8" fmla="*/ 179 w 247"/>
                <a:gd name="T9" fmla="*/ 39 h 301"/>
                <a:gd name="T10" fmla="*/ 186 w 247"/>
                <a:gd name="T11" fmla="*/ 57 h 301"/>
                <a:gd name="T12" fmla="*/ 198 w 247"/>
                <a:gd name="T13" fmla="*/ 70 h 301"/>
                <a:gd name="T14" fmla="*/ 211 w 247"/>
                <a:gd name="T15" fmla="*/ 81 h 301"/>
                <a:gd name="T16" fmla="*/ 224 w 247"/>
                <a:gd name="T17" fmla="*/ 89 h 301"/>
                <a:gd name="T18" fmla="*/ 236 w 247"/>
                <a:gd name="T19" fmla="*/ 95 h 301"/>
                <a:gd name="T20" fmla="*/ 245 w 247"/>
                <a:gd name="T21" fmla="*/ 97 h 301"/>
                <a:gd name="T22" fmla="*/ 247 w 247"/>
                <a:gd name="T23" fmla="*/ 97 h 301"/>
                <a:gd name="T24" fmla="*/ 247 w 247"/>
                <a:gd name="T25" fmla="*/ 301 h 301"/>
                <a:gd name="T26" fmla="*/ 247 w 247"/>
                <a:gd name="T27" fmla="*/ 301 h 301"/>
                <a:gd name="T28" fmla="*/ 183 w 247"/>
                <a:gd name="T29" fmla="*/ 297 h 301"/>
                <a:gd name="T30" fmla="*/ 121 w 247"/>
                <a:gd name="T31" fmla="*/ 285 h 301"/>
                <a:gd name="T32" fmla="*/ 63 w 247"/>
                <a:gd name="T33" fmla="*/ 266 h 301"/>
                <a:gd name="T34" fmla="*/ 7 w 247"/>
                <a:gd name="T35" fmla="*/ 241 h 301"/>
                <a:gd name="T36" fmla="*/ 0 w 247"/>
                <a:gd name="T37" fmla="*/ 237 h 301"/>
                <a:gd name="T38" fmla="*/ 2 w 247"/>
                <a:gd name="T39" fmla="*/ 218 h 301"/>
                <a:gd name="T40" fmla="*/ 5 w 247"/>
                <a:gd name="T41" fmla="*/ 189 h 301"/>
                <a:gd name="T42" fmla="*/ 7 w 247"/>
                <a:gd name="T43" fmla="*/ 160 h 301"/>
                <a:gd name="T44" fmla="*/ 13 w 247"/>
                <a:gd name="T45" fmla="*/ 132 h 301"/>
                <a:gd name="T46" fmla="*/ 18 w 247"/>
                <a:gd name="T47" fmla="*/ 106 h 301"/>
                <a:gd name="T48" fmla="*/ 25 w 247"/>
                <a:gd name="T49" fmla="*/ 83 h 301"/>
                <a:gd name="T50" fmla="*/ 35 w 247"/>
                <a:gd name="T51" fmla="*/ 71 h 301"/>
                <a:gd name="T52" fmla="*/ 50 w 247"/>
                <a:gd name="T53" fmla="*/ 58 h 301"/>
                <a:gd name="T54" fmla="*/ 69 w 247"/>
                <a:gd name="T55" fmla="*/ 47 h 301"/>
                <a:gd name="T56" fmla="*/ 89 w 247"/>
                <a:gd name="T57" fmla="*/ 36 h 301"/>
                <a:gd name="T58" fmla="*/ 109 w 247"/>
                <a:gd name="T59" fmla="*/ 26 h 301"/>
                <a:gd name="T60" fmla="*/ 128 w 247"/>
                <a:gd name="T61" fmla="*/ 17 h 301"/>
                <a:gd name="T62" fmla="*/ 146 w 247"/>
                <a:gd name="T63" fmla="*/ 10 h 301"/>
                <a:gd name="T64" fmla="*/ 160 w 247"/>
                <a:gd name="T65" fmla="*/ 4 h 301"/>
                <a:gd name="T66" fmla="*/ 170 w 247"/>
                <a:gd name="T67" fmla="*/ 1 h 301"/>
                <a:gd name="T68" fmla="*/ 173 w 247"/>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 h="301">
                  <a:moveTo>
                    <a:pt x="173" y="0"/>
                  </a:moveTo>
                  <a:lnTo>
                    <a:pt x="173" y="3"/>
                  </a:lnTo>
                  <a:lnTo>
                    <a:pt x="175" y="12"/>
                  </a:lnTo>
                  <a:lnTo>
                    <a:pt x="176" y="23"/>
                  </a:lnTo>
                  <a:lnTo>
                    <a:pt x="179" y="39"/>
                  </a:lnTo>
                  <a:lnTo>
                    <a:pt x="186" y="57"/>
                  </a:lnTo>
                  <a:lnTo>
                    <a:pt x="198" y="70"/>
                  </a:lnTo>
                  <a:lnTo>
                    <a:pt x="211" y="81"/>
                  </a:lnTo>
                  <a:lnTo>
                    <a:pt x="224" y="89"/>
                  </a:lnTo>
                  <a:lnTo>
                    <a:pt x="236" y="95"/>
                  </a:lnTo>
                  <a:lnTo>
                    <a:pt x="245" y="97"/>
                  </a:lnTo>
                  <a:lnTo>
                    <a:pt x="247" y="97"/>
                  </a:lnTo>
                  <a:lnTo>
                    <a:pt x="247" y="301"/>
                  </a:lnTo>
                  <a:lnTo>
                    <a:pt x="247" y="301"/>
                  </a:lnTo>
                  <a:lnTo>
                    <a:pt x="183" y="297"/>
                  </a:lnTo>
                  <a:lnTo>
                    <a:pt x="121" y="285"/>
                  </a:lnTo>
                  <a:lnTo>
                    <a:pt x="63" y="266"/>
                  </a:lnTo>
                  <a:lnTo>
                    <a:pt x="7" y="241"/>
                  </a:lnTo>
                  <a:lnTo>
                    <a:pt x="0" y="237"/>
                  </a:lnTo>
                  <a:lnTo>
                    <a:pt x="2" y="218"/>
                  </a:lnTo>
                  <a:lnTo>
                    <a:pt x="5" y="189"/>
                  </a:lnTo>
                  <a:lnTo>
                    <a:pt x="7" y="160"/>
                  </a:lnTo>
                  <a:lnTo>
                    <a:pt x="13" y="132"/>
                  </a:lnTo>
                  <a:lnTo>
                    <a:pt x="18" y="106"/>
                  </a:lnTo>
                  <a:lnTo>
                    <a:pt x="25" y="83"/>
                  </a:lnTo>
                  <a:lnTo>
                    <a:pt x="35" y="71"/>
                  </a:lnTo>
                  <a:lnTo>
                    <a:pt x="50" y="58"/>
                  </a:lnTo>
                  <a:lnTo>
                    <a:pt x="69" y="47"/>
                  </a:lnTo>
                  <a:lnTo>
                    <a:pt x="89" y="36"/>
                  </a:lnTo>
                  <a:lnTo>
                    <a:pt x="109" y="26"/>
                  </a:lnTo>
                  <a:lnTo>
                    <a:pt x="128" y="17"/>
                  </a:lnTo>
                  <a:lnTo>
                    <a:pt x="146" y="10"/>
                  </a:lnTo>
                  <a:lnTo>
                    <a:pt x="160" y="4"/>
                  </a:lnTo>
                  <a:lnTo>
                    <a:pt x="170" y="1"/>
                  </a:lnTo>
                  <a:lnTo>
                    <a:pt x="1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7" name="Freeform 155"/>
            <p:cNvSpPr>
              <a:spLocks/>
            </p:cNvSpPr>
            <p:nvPr/>
          </p:nvSpPr>
          <p:spPr bwMode="auto">
            <a:xfrm>
              <a:off x="3268662" y="1168400"/>
              <a:ext cx="393700" cy="477838"/>
            </a:xfrm>
            <a:custGeom>
              <a:avLst/>
              <a:gdLst>
                <a:gd name="T0" fmla="*/ 73 w 248"/>
                <a:gd name="T1" fmla="*/ 0 h 301"/>
                <a:gd name="T2" fmla="*/ 78 w 248"/>
                <a:gd name="T3" fmla="*/ 1 h 301"/>
                <a:gd name="T4" fmla="*/ 86 w 248"/>
                <a:gd name="T5" fmla="*/ 4 h 301"/>
                <a:gd name="T6" fmla="*/ 101 w 248"/>
                <a:gd name="T7" fmla="*/ 10 h 301"/>
                <a:gd name="T8" fmla="*/ 118 w 248"/>
                <a:gd name="T9" fmla="*/ 17 h 301"/>
                <a:gd name="T10" fmla="*/ 139 w 248"/>
                <a:gd name="T11" fmla="*/ 26 h 301"/>
                <a:gd name="T12" fmla="*/ 159 w 248"/>
                <a:gd name="T13" fmla="*/ 36 h 301"/>
                <a:gd name="T14" fmla="*/ 179 w 248"/>
                <a:gd name="T15" fmla="*/ 47 h 301"/>
                <a:gd name="T16" fmla="*/ 197 w 248"/>
                <a:gd name="T17" fmla="*/ 58 h 301"/>
                <a:gd name="T18" fmla="*/ 213 w 248"/>
                <a:gd name="T19" fmla="*/ 71 h 301"/>
                <a:gd name="T20" fmla="*/ 223 w 248"/>
                <a:gd name="T21" fmla="*/ 83 h 301"/>
                <a:gd name="T22" fmla="*/ 229 w 248"/>
                <a:gd name="T23" fmla="*/ 106 h 301"/>
                <a:gd name="T24" fmla="*/ 235 w 248"/>
                <a:gd name="T25" fmla="*/ 132 h 301"/>
                <a:gd name="T26" fmla="*/ 239 w 248"/>
                <a:gd name="T27" fmla="*/ 160 h 301"/>
                <a:gd name="T28" fmla="*/ 243 w 248"/>
                <a:gd name="T29" fmla="*/ 189 h 301"/>
                <a:gd name="T30" fmla="*/ 246 w 248"/>
                <a:gd name="T31" fmla="*/ 218 h 301"/>
                <a:gd name="T32" fmla="*/ 248 w 248"/>
                <a:gd name="T33" fmla="*/ 237 h 301"/>
                <a:gd name="T34" fmla="*/ 240 w 248"/>
                <a:gd name="T35" fmla="*/ 241 h 301"/>
                <a:gd name="T36" fmla="*/ 184 w 248"/>
                <a:gd name="T37" fmla="*/ 266 h 301"/>
                <a:gd name="T38" fmla="*/ 126 w 248"/>
                <a:gd name="T39" fmla="*/ 285 h 301"/>
                <a:gd name="T40" fmla="*/ 64 w 248"/>
                <a:gd name="T41" fmla="*/ 297 h 301"/>
                <a:gd name="T42" fmla="*/ 0 w 248"/>
                <a:gd name="T43" fmla="*/ 301 h 301"/>
                <a:gd name="T44" fmla="*/ 0 w 248"/>
                <a:gd name="T45" fmla="*/ 97 h 301"/>
                <a:gd name="T46" fmla="*/ 3 w 248"/>
                <a:gd name="T47" fmla="*/ 97 h 301"/>
                <a:gd name="T48" fmla="*/ 12 w 248"/>
                <a:gd name="T49" fmla="*/ 95 h 301"/>
                <a:gd name="T50" fmla="*/ 24 w 248"/>
                <a:gd name="T51" fmla="*/ 89 h 301"/>
                <a:gd name="T52" fmla="*/ 37 w 248"/>
                <a:gd name="T53" fmla="*/ 81 h 301"/>
                <a:gd name="T54" fmla="*/ 50 w 248"/>
                <a:gd name="T55" fmla="*/ 70 h 301"/>
                <a:gd name="T56" fmla="*/ 60 w 248"/>
                <a:gd name="T57" fmla="*/ 57 h 301"/>
                <a:gd name="T58" fmla="*/ 69 w 248"/>
                <a:gd name="T59" fmla="*/ 39 h 301"/>
                <a:gd name="T60" fmla="*/ 72 w 248"/>
                <a:gd name="T61" fmla="*/ 23 h 301"/>
                <a:gd name="T62" fmla="*/ 73 w 248"/>
                <a:gd name="T63" fmla="*/ 12 h 301"/>
                <a:gd name="T64" fmla="*/ 73 w 248"/>
                <a:gd name="T65" fmla="*/ 3 h 301"/>
                <a:gd name="T66" fmla="*/ 73 w 248"/>
                <a:gd name="T67"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8" h="301">
                  <a:moveTo>
                    <a:pt x="73" y="0"/>
                  </a:moveTo>
                  <a:lnTo>
                    <a:pt x="78" y="1"/>
                  </a:lnTo>
                  <a:lnTo>
                    <a:pt x="86" y="4"/>
                  </a:lnTo>
                  <a:lnTo>
                    <a:pt x="101" y="10"/>
                  </a:lnTo>
                  <a:lnTo>
                    <a:pt x="118" y="17"/>
                  </a:lnTo>
                  <a:lnTo>
                    <a:pt x="139" y="26"/>
                  </a:lnTo>
                  <a:lnTo>
                    <a:pt x="159" y="36"/>
                  </a:lnTo>
                  <a:lnTo>
                    <a:pt x="179" y="47"/>
                  </a:lnTo>
                  <a:lnTo>
                    <a:pt x="197" y="58"/>
                  </a:lnTo>
                  <a:lnTo>
                    <a:pt x="213" y="71"/>
                  </a:lnTo>
                  <a:lnTo>
                    <a:pt x="223" y="83"/>
                  </a:lnTo>
                  <a:lnTo>
                    <a:pt x="229" y="106"/>
                  </a:lnTo>
                  <a:lnTo>
                    <a:pt x="235" y="132"/>
                  </a:lnTo>
                  <a:lnTo>
                    <a:pt x="239" y="160"/>
                  </a:lnTo>
                  <a:lnTo>
                    <a:pt x="243" y="189"/>
                  </a:lnTo>
                  <a:lnTo>
                    <a:pt x="246" y="218"/>
                  </a:lnTo>
                  <a:lnTo>
                    <a:pt x="248" y="237"/>
                  </a:lnTo>
                  <a:lnTo>
                    <a:pt x="240" y="241"/>
                  </a:lnTo>
                  <a:lnTo>
                    <a:pt x="184" y="266"/>
                  </a:lnTo>
                  <a:lnTo>
                    <a:pt x="126" y="285"/>
                  </a:lnTo>
                  <a:lnTo>
                    <a:pt x="64" y="297"/>
                  </a:lnTo>
                  <a:lnTo>
                    <a:pt x="0" y="301"/>
                  </a:lnTo>
                  <a:lnTo>
                    <a:pt x="0" y="97"/>
                  </a:lnTo>
                  <a:lnTo>
                    <a:pt x="3" y="97"/>
                  </a:lnTo>
                  <a:lnTo>
                    <a:pt x="12" y="95"/>
                  </a:lnTo>
                  <a:lnTo>
                    <a:pt x="24" y="89"/>
                  </a:lnTo>
                  <a:lnTo>
                    <a:pt x="37" y="81"/>
                  </a:lnTo>
                  <a:lnTo>
                    <a:pt x="50" y="70"/>
                  </a:lnTo>
                  <a:lnTo>
                    <a:pt x="60" y="57"/>
                  </a:lnTo>
                  <a:lnTo>
                    <a:pt x="69" y="39"/>
                  </a:lnTo>
                  <a:lnTo>
                    <a:pt x="72" y="23"/>
                  </a:lnTo>
                  <a:lnTo>
                    <a:pt x="73" y="12"/>
                  </a:lnTo>
                  <a:lnTo>
                    <a:pt x="73" y="3"/>
                  </a:lnTo>
                  <a:lnTo>
                    <a:pt x="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8" name="Freeform 156"/>
            <p:cNvSpPr>
              <a:spLocks/>
            </p:cNvSpPr>
            <p:nvPr/>
          </p:nvSpPr>
          <p:spPr bwMode="auto">
            <a:xfrm>
              <a:off x="3189287" y="950912"/>
              <a:ext cx="163513" cy="60325"/>
            </a:xfrm>
            <a:custGeom>
              <a:avLst/>
              <a:gdLst>
                <a:gd name="T0" fmla="*/ 0 w 103"/>
                <a:gd name="T1" fmla="*/ 0 h 38"/>
                <a:gd name="T2" fmla="*/ 103 w 103"/>
                <a:gd name="T3" fmla="*/ 0 h 38"/>
                <a:gd name="T4" fmla="*/ 98 w 103"/>
                <a:gd name="T5" fmla="*/ 15 h 38"/>
                <a:gd name="T6" fmla="*/ 87 w 103"/>
                <a:gd name="T7" fmla="*/ 28 h 38"/>
                <a:gd name="T8" fmla="*/ 71 w 103"/>
                <a:gd name="T9" fmla="*/ 35 h 38"/>
                <a:gd name="T10" fmla="*/ 50 w 103"/>
                <a:gd name="T11" fmla="*/ 38 h 38"/>
                <a:gd name="T12" fmla="*/ 32 w 103"/>
                <a:gd name="T13" fmla="*/ 35 h 38"/>
                <a:gd name="T14" fmla="*/ 16 w 103"/>
                <a:gd name="T15" fmla="*/ 28 h 38"/>
                <a:gd name="T16" fmla="*/ 4 w 103"/>
                <a:gd name="T17" fmla="*/ 15 h 38"/>
                <a:gd name="T18" fmla="*/ 0 w 10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38">
                  <a:moveTo>
                    <a:pt x="0" y="0"/>
                  </a:moveTo>
                  <a:lnTo>
                    <a:pt x="103" y="0"/>
                  </a:lnTo>
                  <a:lnTo>
                    <a:pt x="98" y="15"/>
                  </a:lnTo>
                  <a:lnTo>
                    <a:pt x="87" y="28"/>
                  </a:lnTo>
                  <a:lnTo>
                    <a:pt x="71" y="35"/>
                  </a:lnTo>
                  <a:lnTo>
                    <a:pt x="50" y="38"/>
                  </a:lnTo>
                  <a:lnTo>
                    <a:pt x="32" y="35"/>
                  </a:lnTo>
                  <a:lnTo>
                    <a:pt x="16" y="28"/>
                  </a:lnTo>
                  <a:lnTo>
                    <a:pt x="4" y="15"/>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9" name="Freeform 157"/>
            <p:cNvSpPr>
              <a:spLocks/>
            </p:cNvSpPr>
            <p:nvPr/>
          </p:nvSpPr>
          <p:spPr bwMode="auto">
            <a:xfrm>
              <a:off x="2976562" y="1168400"/>
              <a:ext cx="292100" cy="477838"/>
            </a:xfrm>
            <a:custGeom>
              <a:avLst/>
              <a:gdLst>
                <a:gd name="T0" fmla="*/ 110 w 184"/>
                <a:gd name="T1" fmla="*/ 0 h 301"/>
                <a:gd name="T2" fmla="*/ 118 w 184"/>
                <a:gd name="T3" fmla="*/ 28 h 301"/>
                <a:gd name="T4" fmla="*/ 126 w 184"/>
                <a:gd name="T5" fmla="*/ 57 h 301"/>
                <a:gd name="T6" fmla="*/ 135 w 184"/>
                <a:gd name="T7" fmla="*/ 87 h 301"/>
                <a:gd name="T8" fmla="*/ 145 w 184"/>
                <a:gd name="T9" fmla="*/ 116 h 301"/>
                <a:gd name="T10" fmla="*/ 155 w 184"/>
                <a:gd name="T11" fmla="*/ 144 h 301"/>
                <a:gd name="T12" fmla="*/ 164 w 184"/>
                <a:gd name="T13" fmla="*/ 169 h 301"/>
                <a:gd name="T14" fmla="*/ 171 w 184"/>
                <a:gd name="T15" fmla="*/ 191 h 301"/>
                <a:gd name="T16" fmla="*/ 179 w 184"/>
                <a:gd name="T17" fmla="*/ 208 h 301"/>
                <a:gd name="T18" fmla="*/ 183 w 184"/>
                <a:gd name="T19" fmla="*/ 218 h 301"/>
                <a:gd name="T20" fmla="*/ 184 w 184"/>
                <a:gd name="T21" fmla="*/ 223 h 301"/>
                <a:gd name="T22" fmla="*/ 184 w 184"/>
                <a:gd name="T23" fmla="*/ 301 h 301"/>
                <a:gd name="T24" fmla="*/ 184 w 184"/>
                <a:gd name="T25" fmla="*/ 301 h 301"/>
                <a:gd name="T26" fmla="*/ 120 w 184"/>
                <a:gd name="T27" fmla="*/ 297 h 301"/>
                <a:gd name="T28" fmla="*/ 58 w 184"/>
                <a:gd name="T29" fmla="*/ 285 h 301"/>
                <a:gd name="T30" fmla="*/ 0 w 184"/>
                <a:gd name="T31" fmla="*/ 266 h 301"/>
                <a:gd name="T32" fmla="*/ 0 w 184"/>
                <a:gd name="T33" fmla="*/ 265 h 301"/>
                <a:gd name="T34" fmla="*/ 3 w 184"/>
                <a:gd name="T35" fmla="*/ 239 h 301"/>
                <a:gd name="T36" fmla="*/ 7 w 184"/>
                <a:gd name="T37" fmla="*/ 208 h 301"/>
                <a:gd name="T38" fmla="*/ 13 w 184"/>
                <a:gd name="T39" fmla="*/ 173 h 301"/>
                <a:gd name="T40" fmla="*/ 20 w 184"/>
                <a:gd name="T41" fmla="*/ 137 h 301"/>
                <a:gd name="T42" fmla="*/ 32 w 184"/>
                <a:gd name="T43" fmla="*/ 97 h 301"/>
                <a:gd name="T44" fmla="*/ 45 w 184"/>
                <a:gd name="T45" fmla="*/ 58 h 301"/>
                <a:gd name="T46" fmla="*/ 61 w 184"/>
                <a:gd name="T47" fmla="*/ 19 h 301"/>
                <a:gd name="T48" fmla="*/ 83 w 184"/>
                <a:gd name="T49" fmla="*/ 10 h 301"/>
                <a:gd name="T50" fmla="*/ 110 w 184"/>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301">
                  <a:moveTo>
                    <a:pt x="110" y="0"/>
                  </a:moveTo>
                  <a:lnTo>
                    <a:pt x="118" y="28"/>
                  </a:lnTo>
                  <a:lnTo>
                    <a:pt x="126" y="57"/>
                  </a:lnTo>
                  <a:lnTo>
                    <a:pt x="135" y="87"/>
                  </a:lnTo>
                  <a:lnTo>
                    <a:pt x="145" y="116"/>
                  </a:lnTo>
                  <a:lnTo>
                    <a:pt x="155" y="144"/>
                  </a:lnTo>
                  <a:lnTo>
                    <a:pt x="164" y="169"/>
                  </a:lnTo>
                  <a:lnTo>
                    <a:pt x="171" y="191"/>
                  </a:lnTo>
                  <a:lnTo>
                    <a:pt x="179" y="208"/>
                  </a:lnTo>
                  <a:lnTo>
                    <a:pt x="183" y="218"/>
                  </a:lnTo>
                  <a:lnTo>
                    <a:pt x="184" y="223"/>
                  </a:lnTo>
                  <a:lnTo>
                    <a:pt x="184" y="301"/>
                  </a:lnTo>
                  <a:lnTo>
                    <a:pt x="184" y="301"/>
                  </a:lnTo>
                  <a:lnTo>
                    <a:pt x="120" y="297"/>
                  </a:lnTo>
                  <a:lnTo>
                    <a:pt x="58" y="285"/>
                  </a:lnTo>
                  <a:lnTo>
                    <a:pt x="0" y="266"/>
                  </a:lnTo>
                  <a:lnTo>
                    <a:pt x="0" y="265"/>
                  </a:lnTo>
                  <a:lnTo>
                    <a:pt x="3" y="239"/>
                  </a:lnTo>
                  <a:lnTo>
                    <a:pt x="7" y="208"/>
                  </a:lnTo>
                  <a:lnTo>
                    <a:pt x="13" y="173"/>
                  </a:lnTo>
                  <a:lnTo>
                    <a:pt x="20" y="137"/>
                  </a:lnTo>
                  <a:lnTo>
                    <a:pt x="32" y="97"/>
                  </a:lnTo>
                  <a:lnTo>
                    <a:pt x="45" y="58"/>
                  </a:lnTo>
                  <a:lnTo>
                    <a:pt x="61" y="19"/>
                  </a:lnTo>
                  <a:lnTo>
                    <a:pt x="83" y="10"/>
                  </a:lnTo>
                  <a:lnTo>
                    <a:pt x="110" y="0"/>
                  </a:lnTo>
                  <a:close/>
                </a:path>
              </a:pathLst>
            </a:custGeom>
            <a:solidFill>
              <a:srgbClr val="FB0033"/>
            </a:solidFill>
            <a:ln w="0">
              <a:solidFill>
                <a:srgbClr val="FB0033"/>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0" name="Freeform 158"/>
            <p:cNvSpPr>
              <a:spLocks/>
            </p:cNvSpPr>
            <p:nvPr/>
          </p:nvSpPr>
          <p:spPr bwMode="auto">
            <a:xfrm>
              <a:off x="3268662" y="1168400"/>
              <a:ext cx="293688" cy="477838"/>
            </a:xfrm>
            <a:custGeom>
              <a:avLst/>
              <a:gdLst>
                <a:gd name="T0" fmla="*/ 75 w 185"/>
                <a:gd name="T1" fmla="*/ 0 h 301"/>
                <a:gd name="T2" fmla="*/ 102 w 185"/>
                <a:gd name="T3" fmla="*/ 10 h 301"/>
                <a:gd name="T4" fmla="*/ 124 w 185"/>
                <a:gd name="T5" fmla="*/ 19 h 301"/>
                <a:gd name="T6" fmla="*/ 140 w 185"/>
                <a:gd name="T7" fmla="*/ 58 h 301"/>
                <a:gd name="T8" fmla="*/ 155 w 185"/>
                <a:gd name="T9" fmla="*/ 97 h 301"/>
                <a:gd name="T10" fmla="*/ 165 w 185"/>
                <a:gd name="T11" fmla="*/ 137 h 301"/>
                <a:gd name="T12" fmla="*/ 172 w 185"/>
                <a:gd name="T13" fmla="*/ 173 h 301"/>
                <a:gd name="T14" fmla="*/ 178 w 185"/>
                <a:gd name="T15" fmla="*/ 208 h 301"/>
                <a:gd name="T16" fmla="*/ 182 w 185"/>
                <a:gd name="T17" fmla="*/ 239 h 301"/>
                <a:gd name="T18" fmla="*/ 185 w 185"/>
                <a:gd name="T19" fmla="*/ 265 h 301"/>
                <a:gd name="T20" fmla="*/ 185 w 185"/>
                <a:gd name="T21" fmla="*/ 266 h 301"/>
                <a:gd name="T22" fmla="*/ 184 w 185"/>
                <a:gd name="T23" fmla="*/ 266 h 301"/>
                <a:gd name="T24" fmla="*/ 126 w 185"/>
                <a:gd name="T25" fmla="*/ 285 h 301"/>
                <a:gd name="T26" fmla="*/ 64 w 185"/>
                <a:gd name="T27" fmla="*/ 297 h 301"/>
                <a:gd name="T28" fmla="*/ 0 w 185"/>
                <a:gd name="T29" fmla="*/ 301 h 301"/>
                <a:gd name="T30" fmla="*/ 0 w 185"/>
                <a:gd name="T31" fmla="*/ 223 h 301"/>
                <a:gd name="T32" fmla="*/ 2 w 185"/>
                <a:gd name="T33" fmla="*/ 218 h 301"/>
                <a:gd name="T34" fmla="*/ 6 w 185"/>
                <a:gd name="T35" fmla="*/ 208 h 301"/>
                <a:gd name="T36" fmla="*/ 14 w 185"/>
                <a:gd name="T37" fmla="*/ 191 h 301"/>
                <a:gd name="T38" fmla="*/ 21 w 185"/>
                <a:gd name="T39" fmla="*/ 169 h 301"/>
                <a:gd name="T40" fmla="*/ 31 w 185"/>
                <a:gd name="T41" fmla="*/ 144 h 301"/>
                <a:gd name="T42" fmla="*/ 40 w 185"/>
                <a:gd name="T43" fmla="*/ 116 h 301"/>
                <a:gd name="T44" fmla="*/ 50 w 185"/>
                <a:gd name="T45" fmla="*/ 87 h 301"/>
                <a:gd name="T46" fmla="*/ 59 w 185"/>
                <a:gd name="T47" fmla="*/ 57 h 301"/>
                <a:gd name="T48" fmla="*/ 67 w 185"/>
                <a:gd name="T49" fmla="*/ 28 h 301"/>
                <a:gd name="T50" fmla="*/ 75 w 185"/>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301">
                  <a:moveTo>
                    <a:pt x="75" y="0"/>
                  </a:moveTo>
                  <a:lnTo>
                    <a:pt x="102" y="10"/>
                  </a:lnTo>
                  <a:lnTo>
                    <a:pt x="124" y="19"/>
                  </a:lnTo>
                  <a:lnTo>
                    <a:pt x="140" y="58"/>
                  </a:lnTo>
                  <a:lnTo>
                    <a:pt x="155" y="97"/>
                  </a:lnTo>
                  <a:lnTo>
                    <a:pt x="165" y="137"/>
                  </a:lnTo>
                  <a:lnTo>
                    <a:pt x="172" y="173"/>
                  </a:lnTo>
                  <a:lnTo>
                    <a:pt x="178" y="208"/>
                  </a:lnTo>
                  <a:lnTo>
                    <a:pt x="182" y="239"/>
                  </a:lnTo>
                  <a:lnTo>
                    <a:pt x="185" y="265"/>
                  </a:lnTo>
                  <a:lnTo>
                    <a:pt x="185" y="266"/>
                  </a:lnTo>
                  <a:lnTo>
                    <a:pt x="184" y="266"/>
                  </a:lnTo>
                  <a:lnTo>
                    <a:pt x="126" y="285"/>
                  </a:lnTo>
                  <a:lnTo>
                    <a:pt x="64" y="297"/>
                  </a:lnTo>
                  <a:lnTo>
                    <a:pt x="0" y="301"/>
                  </a:lnTo>
                  <a:lnTo>
                    <a:pt x="0" y="223"/>
                  </a:lnTo>
                  <a:lnTo>
                    <a:pt x="2" y="218"/>
                  </a:lnTo>
                  <a:lnTo>
                    <a:pt x="6" y="208"/>
                  </a:lnTo>
                  <a:lnTo>
                    <a:pt x="14" y="191"/>
                  </a:lnTo>
                  <a:lnTo>
                    <a:pt x="21" y="169"/>
                  </a:lnTo>
                  <a:lnTo>
                    <a:pt x="31" y="144"/>
                  </a:lnTo>
                  <a:lnTo>
                    <a:pt x="40" y="116"/>
                  </a:lnTo>
                  <a:lnTo>
                    <a:pt x="50" y="87"/>
                  </a:lnTo>
                  <a:lnTo>
                    <a:pt x="59" y="57"/>
                  </a:lnTo>
                  <a:lnTo>
                    <a:pt x="67" y="28"/>
                  </a:lnTo>
                  <a:lnTo>
                    <a:pt x="75" y="0"/>
                  </a:lnTo>
                  <a:close/>
                </a:path>
              </a:pathLst>
            </a:custGeom>
            <a:solidFill>
              <a:srgbClr val="C90008"/>
            </a:solidFill>
            <a:ln w="0">
              <a:solidFill>
                <a:srgbClr val="C90008"/>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1" name="Freeform 159"/>
            <p:cNvSpPr>
              <a:spLocks/>
            </p:cNvSpPr>
            <p:nvPr/>
          </p:nvSpPr>
          <p:spPr bwMode="auto">
            <a:xfrm>
              <a:off x="2947987" y="242887"/>
              <a:ext cx="469900" cy="503238"/>
            </a:xfrm>
            <a:custGeom>
              <a:avLst/>
              <a:gdLst>
                <a:gd name="T0" fmla="*/ 192 w 296"/>
                <a:gd name="T1" fmla="*/ 0 h 317"/>
                <a:gd name="T2" fmla="*/ 226 w 296"/>
                <a:gd name="T3" fmla="*/ 3 h 317"/>
                <a:gd name="T4" fmla="*/ 253 w 296"/>
                <a:gd name="T5" fmla="*/ 13 h 317"/>
                <a:gd name="T6" fmla="*/ 274 w 296"/>
                <a:gd name="T7" fmla="*/ 29 h 317"/>
                <a:gd name="T8" fmla="*/ 288 w 296"/>
                <a:gd name="T9" fmla="*/ 48 h 317"/>
                <a:gd name="T10" fmla="*/ 296 w 296"/>
                <a:gd name="T11" fmla="*/ 72 h 317"/>
                <a:gd name="T12" fmla="*/ 294 w 296"/>
                <a:gd name="T13" fmla="*/ 100 h 317"/>
                <a:gd name="T14" fmla="*/ 284 w 296"/>
                <a:gd name="T15" fmla="*/ 129 h 317"/>
                <a:gd name="T16" fmla="*/ 268 w 296"/>
                <a:gd name="T17" fmla="*/ 154 h 317"/>
                <a:gd name="T18" fmla="*/ 252 w 296"/>
                <a:gd name="T19" fmla="*/ 174 h 317"/>
                <a:gd name="T20" fmla="*/ 233 w 296"/>
                <a:gd name="T21" fmla="*/ 190 h 317"/>
                <a:gd name="T22" fmla="*/ 213 w 296"/>
                <a:gd name="T23" fmla="*/ 202 h 317"/>
                <a:gd name="T24" fmla="*/ 189 w 296"/>
                <a:gd name="T25" fmla="*/ 208 h 317"/>
                <a:gd name="T26" fmla="*/ 165 w 296"/>
                <a:gd name="T27" fmla="*/ 208 h 317"/>
                <a:gd name="T28" fmla="*/ 136 w 296"/>
                <a:gd name="T29" fmla="*/ 208 h 317"/>
                <a:gd name="T30" fmla="*/ 109 w 296"/>
                <a:gd name="T31" fmla="*/ 215 h 317"/>
                <a:gd name="T32" fmla="*/ 89 w 296"/>
                <a:gd name="T33" fmla="*/ 227 h 317"/>
                <a:gd name="T34" fmla="*/ 74 w 296"/>
                <a:gd name="T35" fmla="*/ 243 h 317"/>
                <a:gd name="T36" fmla="*/ 64 w 296"/>
                <a:gd name="T37" fmla="*/ 263 h 317"/>
                <a:gd name="T38" fmla="*/ 61 w 296"/>
                <a:gd name="T39" fmla="*/ 283 h 317"/>
                <a:gd name="T40" fmla="*/ 61 w 296"/>
                <a:gd name="T41" fmla="*/ 317 h 317"/>
                <a:gd name="T42" fmla="*/ 47 w 296"/>
                <a:gd name="T43" fmla="*/ 307 h 317"/>
                <a:gd name="T44" fmla="*/ 32 w 296"/>
                <a:gd name="T45" fmla="*/ 294 h 317"/>
                <a:gd name="T46" fmla="*/ 19 w 296"/>
                <a:gd name="T47" fmla="*/ 279 h 317"/>
                <a:gd name="T48" fmla="*/ 9 w 296"/>
                <a:gd name="T49" fmla="*/ 260 h 317"/>
                <a:gd name="T50" fmla="*/ 2 w 296"/>
                <a:gd name="T51" fmla="*/ 240 h 317"/>
                <a:gd name="T52" fmla="*/ 0 w 296"/>
                <a:gd name="T53" fmla="*/ 218 h 317"/>
                <a:gd name="T54" fmla="*/ 6 w 296"/>
                <a:gd name="T55" fmla="*/ 193 h 317"/>
                <a:gd name="T56" fmla="*/ 19 w 296"/>
                <a:gd name="T57" fmla="*/ 170 h 317"/>
                <a:gd name="T58" fmla="*/ 21 w 296"/>
                <a:gd name="T59" fmla="*/ 154 h 317"/>
                <a:gd name="T60" fmla="*/ 24 w 296"/>
                <a:gd name="T61" fmla="*/ 135 h 317"/>
                <a:gd name="T62" fmla="*/ 29 w 296"/>
                <a:gd name="T63" fmla="*/ 115 h 317"/>
                <a:gd name="T64" fmla="*/ 38 w 296"/>
                <a:gd name="T65" fmla="*/ 94 h 317"/>
                <a:gd name="T66" fmla="*/ 50 w 296"/>
                <a:gd name="T67" fmla="*/ 74 h 317"/>
                <a:gd name="T68" fmla="*/ 64 w 296"/>
                <a:gd name="T69" fmla="*/ 55 h 317"/>
                <a:gd name="T70" fmla="*/ 82 w 296"/>
                <a:gd name="T71" fmla="*/ 38 h 317"/>
                <a:gd name="T72" fmla="*/ 104 w 296"/>
                <a:gd name="T73" fmla="*/ 22 h 317"/>
                <a:gd name="T74" fmla="*/ 130 w 296"/>
                <a:gd name="T75" fmla="*/ 10 h 317"/>
                <a:gd name="T76" fmla="*/ 159 w 296"/>
                <a:gd name="T77" fmla="*/ 3 h 317"/>
                <a:gd name="T78" fmla="*/ 192 w 296"/>
                <a:gd name="T79"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6" h="317">
                  <a:moveTo>
                    <a:pt x="192" y="0"/>
                  </a:moveTo>
                  <a:lnTo>
                    <a:pt x="226" y="3"/>
                  </a:lnTo>
                  <a:lnTo>
                    <a:pt x="253" y="13"/>
                  </a:lnTo>
                  <a:lnTo>
                    <a:pt x="274" y="29"/>
                  </a:lnTo>
                  <a:lnTo>
                    <a:pt x="288" y="48"/>
                  </a:lnTo>
                  <a:lnTo>
                    <a:pt x="296" y="72"/>
                  </a:lnTo>
                  <a:lnTo>
                    <a:pt x="294" y="100"/>
                  </a:lnTo>
                  <a:lnTo>
                    <a:pt x="284" y="129"/>
                  </a:lnTo>
                  <a:lnTo>
                    <a:pt x="268" y="154"/>
                  </a:lnTo>
                  <a:lnTo>
                    <a:pt x="252" y="174"/>
                  </a:lnTo>
                  <a:lnTo>
                    <a:pt x="233" y="190"/>
                  </a:lnTo>
                  <a:lnTo>
                    <a:pt x="213" y="202"/>
                  </a:lnTo>
                  <a:lnTo>
                    <a:pt x="189" y="208"/>
                  </a:lnTo>
                  <a:lnTo>
                    <a:pt x="165" y="208"/>
                  </a:lnTo>
                  <a:lnTo>
                    <a:pt x="136" y="208"/>
                  </a:lnTo>
                  <a:lnTo>
                    <a:pt x="109" y="215"/>
                  </a:lnTo>
                  <a:lnTo>
                    <a:pt x="89" y="227"/>
                  </a:lnTo>
                  <a:lnTo>
                    <a:pt x="74" y="243"/>
                  </a:lnTo>
                  <a:lnTo>
                    <a:pt x="64" y="263"/>
                  </a:lnTo>
                  <a:lnTo>
                    <a:pt x="61" y="283"/>
                  </a:lnTo>
                  <a:lnTo>
                    <a:pt x="61" y="317"/>
                  </a:lnTo>
                  <a:lnTo>
                    <a:pt x="47" y="307"/>
                  </a:lnTo>
                  <a:lnTo>
                    <a:pt x="32" y="294"/>
                  </a:lnTo>
                  <a:lnTo>
                    <a:pt x="19" y="279"/>
                  </a:lnTo>
                  <a:lnTo>
                    <a:pt x="9" y="260"/>
                  </a:lnTo>
                  <a:lnTo>
                    <a:pt x="2" y="240"/>
                  </a:lnTo>
                  <a:lnTo>
                    <a:pt x="0" y="218"/>
                  </a:lnTo>
                  <a:lnTo>
                    <a:pt x="6" y="193"/>
                  </a:lnTo>
                  <a:lnTo>
                    <a:pt x="19" y="170"/>
                  </a:lnTo>
                  <a:lnTo>
                    <a:pt x="21" y="154"/>
                  </a:lnTo>
                  <a:lnTo>
                    <a:pt x="24" y="135"/>
                  </a:lnTo>
                  <a:lnTo>
                    <a:pt x="29" y="115"/>
                  </a:lnTo>
                  <a:lnTo>
                    <a:pt x="38" y="94"/>
                  </a:lnTo>
                  <a:lnTo>
                    <a:pt x="50" y="74"/>
                  </a:lnTo>
                  <a:lnTo>
                    <a:pt x="64" y="55"/>
                  </a:lnTo>
                  <a:lnTo>
                    <a:pt x="82" y="38"/>
                  </a:lnTo>
                  <a:lnTo>
                    <a:pt x="104" y="22"/>
                  </a:lnTo>
                  <a:lnTo>
                    <a:pt x="130" y="10"/>
                  </a:lnTo>
                  <a:lnTo>
                    <a:pt x="159" y="3"/>
                  </a:lnTo>
                  <a:lnTo>
                    <a:pt x="19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2" name="Freeform 160"/>
            <p:cNvSpPr>
              <a:spLocks/>
            </p:cNvSpPr>
            <p:nvPr/>
          </p:nvSpPr>
          <p:spPr bwMode="auto">
            <a:xfrm>
              <a:off x="3389312" y="277812"/>
              <a:ext cx="207963" cy="401638"/>
            </a:xfrm>
            <a:custGeom>
              <a:avLst/>
              <a:gdLst>
                <a:gd name="T0" fmla="*/ 0 w 131"/>
                <a:gd name="T1" fmla="*/ 0 h 253"/>
                <a:gd name="T2" fmla="*/ 3 w 131"/>
                <a:gd name="T3" fmla="*/ 1 h 253"/>
                <a:gd name="T4" fmla="*/ 12 w 131"/>
                <a:gd name="T5" fmla="*/ 7 h 253"/>
                <a:gd name="T6" fmla="*/ 25 w 131"/>
                <a:gd name="T7" fmla="*/ 14 h 253"/>
                <a:gd name="T8" fmla="*/ 41 w 131"/>
                <a:gd name="T9" fmla="*/ 24 h 253"/>
                <a:gd name="T10" fmla="*/ 57 w 131"/>
                <a:gd name="T11" fmla="*/ 36 h 253"/>
                <a:gd name="T12" fmla="*/ 74 w 131"/>
                <a:gd name="T13" fmla="*/ 50 h 253"/>
                <a:gd name="T14" fmla="*/ 92 w 131"/>
                <a:gd name="T15" fmla="*/ 66 h 253"/>
                <a:gd name="T16" fmla="*/ 105 w 131"/>
                <a:gd name="T17" fmla="*/ 84 h 253"/>
                <a:gd name="T18" fmla="*/ 115 w 131"/>
                <a:gd name="T19" fmla="*/ 104 h 253"/>
                <a:gd name="T20" fmla="*/ 122 w 131"/>
                <a:gd name="T21" fmla="*/ 120 h 253"/>
                <a:gd name="T22" fmla="*/ 127 w 131"/>
                <a:gd name="T23" fmla="*/ 133 h 253"/>
                <a:gd name="T24" fmla="*/ 130 w 131"/>
                <a:gd name="T25" fmla="*/ 144 h 253"/>
                <a:gd name="T26" fmla="*/ 131 w 131"/>
                <a:gd name="T27" fmla="*/ 154 h 253"/>
                <a:gd name="T28" fmla="*/ 130 w 131"/>
                <a:gd name="T29" fmla="*/ 164 h 253"/>
                <a:gd name="T30" fmla="*/ 128 w 131"/>
                <a:gd name="T31" fmla="*/ 177 h 253"/>
                <a:gd name="T32" fmla="*/ 124 w 131"/>
                <a:gd name="T33" fmla="*/ 194 h 253"/>
                <a:gd name="T34" fmla="*/ 121 w 131"/>
                <a:gd name="T35" fmla="*/ 219 h 253"/>
                <a:gd name="T36" fmla="*/ 115 w 131"/>
                <a:gd name="T37" fmla="*/ 253 h 253"/>
                <a:gd name="T38" fmla="*/ 89 w 131"/>
                <a:gd name="T39" fmla="*/ 235 h 253"/>
                <a:gd name="T40" fmla="*/ 67 w 131"/>
                <a:gd name="T41" fmla="*/ 215 h 253"/>
                <a:gd name="T42" fmla="*/ 48 w 131"/>
                <a:gd name="T43" fmla="*/ 190 h 253"/>
                <a:gd name="T44" fmla="*/ 32 w 131"/>
                <a:gd name="T45" fmla="*/ 165 h 253"/>
                <a:gd name="T46" fmla="*/ 20 w 131"/>
                <a:gd name="T47" fmla="*/ 141 h 253"/>
                <a:gd name="T48" fmla="*/ 10 w 131"/>
                <a:gd name="T49" fmla="*/ 119 h 253"/>
                <a:gd name="T50" fmla="*/ 4 w 131"/>
                <a:gd name="T51" fmla="*/ 101 h 253"/>
                <a:gd name="T52" fmla="*/ 2 w 131"/>
                <a:gd name="T53" fmla="*/ 90 h 253"/>
                <a:gd name="T54" fmla="*/ 0 w 131"/>
                <a:gd name="T55" fmla="*/ 85 h 253"/>
                <a:gd name="T56" fmla="*/ 0 w 131"/>
                <a:gd name="T5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253">
                  <a:moveTo>
                    <a:pt x="0" y="0"/>
                  </a:moveTo>
                  <a:lnTo>
                    <a:pt x="3" y="1"/>
                  </a:lnTo>
                  <a:lnTo>
                    <a:pt x="12" y="7"/>
                  </a:lnTo>
                  <a:lnTo>
                    <a:pt x="25" y="14"/>
                  </a:lnTo>
                  <a:lnTo>
                    <a:pt x="41" y="24"/>
                  </a:lnTo>
                  <a:lnTo>
                    <a:pt x="57" y="36"/>
                  </a:lnTo>
                  <a:lnTo>
                    <a:pt x="74" y="50"/>
                  </a:lnTo>
                  <a:lnTo>
                    <a:pt x="92" y="66"/>
                  </a:lnTo>
                  <a:lnTo>
                    <a:pt x="105" y="84"/>
                  </a:lnTo>
                  <a:lnTo>
                    <a:pt x="115" y="104"/>
                  </a:lnTo>
                  <a:lnTo>
                    <a:pt x="122" y="120"/>
                  </a:lnTo>
                  <a:lnTo>
                    <a:pt x="127" y="133"/>
                  </a:lnTo>
                  <a:lnTo>
                    <a:pt x="130" y="144"/>
                  </a:lnTo>
                  <a:lnTo>
                    <a:pt x="131" y="154"/>
                  </a:lnTo>
                  <a:lnTo>
                    <a:pt x="130" y="164"/>
                  </a:lnTo>
                  <a:lnTo>
                    <a:pt x="128" y="177"/>
                  </a:lnTo>
                  <a:lnTo>
                    <a:pt x="124" y="194"/>
                  </a:lnTo>
                  <a:lnTo>
                    <a:pt x="121" y="219"/>
                  </a:lnTo>
                  <a:lnTo>
                    <a:pt x="115" y="253"/>
                  </a:lnTo>
                  <a:lnTo>
                    <a:pt x="89" y="235"/>
                  </a:lnTo>
                  <a:lnTo>
                    <a:pt x="67" y="215"/>
                  </a:lnTo>
                  <a:lnTo>
                    <a:pt x="48" y="190"/>
                  </a:lnTo>
                  <a:lnTo>
                    <a:pt x="32" y="165"/>
                  </a:lnTo>
                  <a:lnTo>
                    <a:pt x="20" y="141"/>
                  </a:lnTo>
                  <a:lnTo>
                    <a:pt x="10" y="119"/>
                  </a:lnTo>
                  <a:lnTo>
                    <a:pt x="4" y="101"/>
                  </a:lnTo>
                  <a:lnTo>
                    <a:pt x="2" y="90"/>
                  </a:lnTo>
                  <a:lnTo>
                    <a:pt x="0" y="85"/>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pic>
        <p:nvPicPr>
          <p:cNvPr id="133" name="Picture 1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614" y="1161645"/>
            <a:ext cx="1980000" cy="1980000"/>
          </a:xfrm>
          <a:prstGeom prst="ellipse">
            <a:avLst/>
          </a:prstGeom>
        </p:spPr>
      </p:pic>
      <p:pic>
        <p:nvPicPr>
          <p:cNvPr id="134" name="Picture 133" descr="jean-michel.jpg"/>
          <p:cNvPicPr>
            <a:picLocks noChangeAspect="1"/>
          </p:cNvPicPr>
          <p:nvPr/>
        </p:nvPicPr>
        <p:blipFill>
          <a:blip r:embed="rId3" cstate="print"/>
          <a:stretch>
            <a:fillRect/>
          </a:stretch>
        </p:blipFill>
        <p:spPr>
          <a:xfrm>
            <a:off x="6167642" y="1155948"/>
            <a:ext cx="1991642" cy="1980000"/>
          </a:xfrm>
          <a:prstGeom prst="ellipse">
            <a:avLst/>
          </a:prstGeom>
        </p:spPr>
      </p:pic>
      <p:pic>
        <p:nvPicPr>
          <p:cNvPr id="135" name="Picture 134"/>
          <p:cNvPicPr>
            <a:picLocks noChangeAspect="1"/>
          </p:cNvPicPr>
          <p:nvPr/>
        </p:nvPicPr>
        <p:blipFill rotWithShape="1">
          <a:blip r:embed="rId4"/>
          <a:srcRect t="3132" b="11105"/>
          <a:stretch/>
        </p:blipFill>
        <p:spPr>
          <a:xfrm>
            <a:off x="986967" y="1179781"/>
            <a:ext cx="1952686" cy="1980000"/>
          </a:xfrm>
          <a:prstGeom prst="ellipse">
            <a:avLst/>
          </a:prstGeom>
        </p:spPr>
      </p:pic>
    </p:spTree>
    <p:extLst>
      <p:ext uri="{BB962C8B-B14F-4D97-AF65-F5344CB8AC3E}">
        <p14:creationId xmlns:p14="http://schemas.microsoft.com/office/powerpoint/2010/main" val="2758870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ltGray">
          <a:xfrm>
            <a:off x="0" y="0"/>
            <a:ext cx="4012602" cy="5143500"/>
          </a:xfrm>
          <a:prstGeom prst="rect">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bwMode="ltGray">
          <a:xfrm>
            <a:off x="285325" y="796714"/>
            <a:ext cx="3608943" cy="2924743"/>
          </a:xfrm>
          <a:prstGeom prst="rect">
            <a:avLst/>
          </a:prstGeom>
          <a:ln>
            <a:noFill/>
          </a:ln>
        </p:spPr>
        <p:txBody>
          <a:bodyPr wrap="square" lIns="62197" tIns="31099" rIns="62197" bIns="31099">
            <a:spAutoFit/>
          </a:bodyPr>
          <a:lstStyle/>
          <a:p>
            <a:pPr algn="just" hangingPunct="0">
              <a:lnSpc>
                <a:spcPts val="1600"/>
              </a:lnSpc>
            </a:pPr>
            <a:r>
              <a:rPr lang="en-GB" sz="1400" b="1" dirty="0">
                <a:solidFill>
                  <a:schemeClr val="bg1"/>
                </a:solidFill>
              </a:rPr>
              <a:t>ABOUT IPSOS</a:t>
            </a:r>
          </a:p>
          <a:p>
            <a:pPr algn="just" hangingPunct="0">
              <a:lnSpc>
                <a:spcPts val="1600"/>
              </a:lnSpc>
            </a:pPr>
            <a:endParaRPr lang="en-US" sz="1400" dirty="0">
              <a:solidFill>
                <a:schemeClr val="bg1"/>
              </a:solidFill>
            </a:endParaRPr>
          </a:p>
          <a:p>
            <a:pPr>
              <a:lnSpc>
                <a:spcPts val="1600"/>
              </a:lnSpc>
            </a:pPr>
            <a:r>
              <a:rPr lang="en-US" sz="1200" dirty="0">
                <a:solidFill>
                  <a:schemeClr val="bg1"/>
                </a:solidFill>
              </a:rPr>
              <a:t>Ipsos ranks third in the global research industry. With a strong presence in 87 countries, Ipsos employs more than 16,000 people and has the ability to conduct research programs in more than 100 countries. Founded in France in 1975, Ipsos is </a:t>
            </a:r>
            <a:r>
              <a:rPr lang="en-GB" sz="1200" dirty="0">
                <a:solidFill>
                  <a:schemeClr val="bg1"/>
                </a:solidFill>
              </a:rPr>
              <a:t>controlled and managed by research professionals. They have built a solid Group around a multi-specialist positioning – Media and advertising research; Marketing research; Client and employee relationship management; Opinion &amp; social research; Mobile, Online, Offline data collection and delivery. </a:t>
            </a:r>
            <a:r>
              <a:rPr lang="en-US" sz="1200" dirty="0">
                <a:solidFill>
                  <a:schemeClr val="bg1"/>
                </a:solidFill>
              </a:rPr>
              <a:t>Ipsos has been listed on the Paris Stock Exchange since 1999.</a:t>
            </a:r>
          </a:p>
        </p:txBody>
      </p:sp>
      <p:sp>
        <p:nvSpPr>
          <p:cNvPr id="3" name="Rectangle 2"/>
          <p:cNvSpPr/>
          <p:nvPr/>
        </p:nvSpPr>
        <p:spPr>
          <a:xfrm>
            <a:off x="4385051" y="796714"/>
            <a:ext cx="4570380" cy="3571458"/>
          </a:xfrm>
          <a:prstGeom prst="rect">
            <a:avLst/>
          </a:prstGeom>
          <a:ln>
            <a:noFill/>
          </a:ln>
        </p:spPr>
        <p:txBody>
          <a:bodyPr lIns="62197" tIns="31099" rIns="62197" bIns="31099">
            <a:spAutoFit/>
          </a:bodyPr>
          <a:lstStyle/>
          <a:p>
            <a:pPr algn="just" hangingPunct="0">
              <a:lnSpc>
                <a:spcPts val="1600"/>
              </a:lnSpc>
            </a:pPr>
            <a:r>
              <a:rPr lang="en-US" sz="1400" b="1" dirty="0">
                <a:solidFill>
                  <a:schemeClr val="tx1">
                    <a:lumMod val="75000"/>
                    <a:lumOff val="25000"/>
                  </a:schemeClr>
                </a:solidFill>
              </a:rPr>
              <a:t>GAME CHANGERS</a:t>
            </a:r>
          </a:p>
          <a:p>
            <a:r>
              <a:rPr lang="en-US" sz="1200" b="1" dirty="0">
                <a:solidFill>
                  <a:schemeClr val="tx1">
                    <a:lumMod val="75000"/>
                    <a:lumOff val="25000"/>
                  </a:schemeClr>
                </a:solidFill>
              </a:rPr>
              <a:t/>
            </a:r>
            <a:br>
              <a:rPr lang="en-US" sz="1200" b="1" dirty="0">
                <a:solidFill>
                  <a:schemeClr val="tx1">
                    <a:lumMod val="75000"/>
                    <a:lumOff val="25000"/>
                  </a:schemeClr>
                </a:solidFill>
              </a:rPr>
            </a:br>
            <a:r>
              <a:rPr lang="en-US" sz="1200" b="1" dirty="0">
                <a:solidFill>
                  <a:schemeClr val="tx1">
                    <a:lumMod val="75000"/>
                    <a:lumOff val="25000"/>
                  </a:schemeClr>
                </a:solidFill>
              </a:rPr>
              <a:t>“</a:t>
            </a:r>
            <a:r>
              <a:rPr lang="en-US" sz="1200" dirty="0">
                <a:solidFill>
                  <a:schemeClr val="tx1">
                    <a:lumMod val="75000"/>
                    <a:lumOff val="25000"/>
                  </a:schemeClr>
                </a:solidFill>
              </a:rPr>
              <a:t>Game Changers” is the Ipsos signature.</a:t>
            </a:r>
          </a:p>
          <a:p>
            <a:r>
              <a:rPr lang="en-US" sz="1200" dirty="0">
                <a:solidFill>
                  <a:schemeClr val="tx1">
                    <a:lumMod val="75000"/>
                    <a:lumOff val="25000"/>
                  </a:schemeClr>
                </a:solidFill>
              </a:rPr>
              <a:t> </a:t>
            </a:r>
          </a:p>
          <a:p>
            <a:r>
              <a:rPr lang="en-US" sz="1200" dirty="0">
                <a:solidFill>
                  <a:schemeClr val="tx1">
                    <a:lumMod val="75000"/>
                    <a:lumOff val="25000"/>
                  </a:schemeClr>
                </a:solidFill>
              </a:rPr>
              <a:t>At Ipsos we are passionately curious about people, markets, brands </a:t>
            </a:r>
            <a:br>
              <a:rPr lang="en-US" sz="1200" dirty="0">
                <a:solidFill>
                  <a:schemeClr val="tx1">
                    <a:lumMod val="75000"/>
                    <a:lumOff val="25000"/>
                  </a:schemeClr>
                </a:solidFill>
              </a:rPr>
            </a:br>
            <a:r>
              <a:rPr lang="en-US" sz="1200" dirty="0">
                <a:solidFill>
                  <a:schemeClr val="tx1">
                    <a:lumMod val="75000"/>
                    <a:lumOff val="25000"/>
                  </a:schemeClr>
                </a:solidFill>
              </a:rPr>
              <a:t>and society. </a:t>
            </a:r>
          </a:p>
          <a:p>
            <a:endParaRPr lang="en-US" sz="1200" dirty="0">
              <a:solidFill>
                <a:schemeClr val="tx1">
                  <a:lumMod val="75000"/>
                  <a:lumOff val="25000"/>
                </a:schemeClr>
              </a:solidFill>
            </a:endParaRPr>
          </a:p>
          <a:p>
            <a:r>
              <a:rPr lang="en-US" sz="1200" dirty="0">
                <a:solidFill>
                  <a:schemeClr val="tx1">
                    <a:lumMod val="75000"/>
                    <a:lumOff val="25000"/>
                  </a:schemeClr>
                </a:solidFill>
              </a:rPr>
              <a:t>We make our changing world easier and faster to navigate and inspire clients to make smarter decisions. </a:t>
            </a:r>
          </a:p>
          <a:p>
            <a:endParaRPr lang="en-US" sz="1200" dirty="0">
              <a:solidFill>
                <a:schemeClr val="tx1">
                  <a:lumMod val="75000"/>
                  <a:lumOff val="25000"/>
                </a:schemeClr>
              </a:solidFill>
            </a:endParaRPr>
          </a:p>
          <a:p>
            <a:r>
              <a:rPr lang="en-US" sz="1200" dirty="0">
                <a:solidFill>
                  <a:schemeClr val="tx1">
                    <a:lumMod val="75000"/>
                    <a:lumOff val="25000"/>
                  </a:schemeClr>
                </a:solidFill>
              </a:rPr>
              <a:t>We deliver with security, speed, simplicity and substance. We are </a:t>
            </a:r>
            <a:br>
              <a:rPr lang="en-US" sz="1200" dirty="0">
                <a:solidFill>
                  <a:schemeClr val="tx1">
                    <a:lumMod val="75000"/>
                    <a:lumOff val="25000"/>
                  </a:schemeClr>
                </a:solidFill>
              </a:rPr>
            </a:br>
            <a:r>
              <a:rPr lang="en-US" sz="1200" dirty="0">
                <a:solidFill>
                  <a:schemeClr val="tx1">
                    <a:lumMod val="75000"/>
                    <a:lumOff val="25000"/>
                  </a:schemeClr>
                </a:solidFill>
              </a:rPr>
              <a:t>Game Changers.</a:t>
            </a:r>
            <a:br>
              <a:rPr lang="en-US" sz="1200" dirty="0">
                <a:solidFill>
                  <a:schemeClr val="tx1">
                    <a:lumMod val="75000"/>
                    <a:lumOff val="25000"/>
                  </a:schemeClr>
                </a:solidFill>
              </a:rPr>
            </a:br>
            <a:endParaRPr lang="en-US" sz="1200" dirty="0">
              <a:solidFill>
                <a:schemeClr val="tx1">
                  <a:lumMod val="75000"/>
                  <a:lumOff val="25000"/>
                </a:schemeClr>
              </a:solidFill>
            </a:endParaRPr>
          </a:p>
          <a:p>
            <a:r>
              <a:rPr lang="en-US" sz="1200" dirty="0">
                <a:solidFill>
                  <a:schemeClr val="tx1">
                    <a:lumMod val="75000"/>
                    <a:lumOff val="25000"/>
                  </a:schemeClr>
                </a:solidFill>
              </a:rPr>
              <a:t>Ipsos is listed on </a:t>
            </a:r>
            <a:r>
              <a:rPr lang="en-US" sz="1200" dirty="0" err="1">
                <a:solidFill>
                  <a:schemeClr val="tx1">
                    <a:lumMod val="75000"/>
                    <a:lumOff val="25000"/>
                  </a:schemeClr>
                </a:solidFill>
              </a:rPr>
              <a:t>Eurolist</a:t>
            </a:r>
            <a:r>
              <a:rPr lang="en-US" sz="1200" dirty="0">
                <a:solidFill>
                  <a:schemeClr val="tx1">
                    <a:lumMod val="75000"/>
                    <a:lumOff val="25000"/>
                  </a:schemeClr>
                </a:solidFill>
              </a:rPr>
              <a:t> - NYSE-Euronext.  The company is part of the SBF 120 and the Mid-60 index and is eligible for the Deferred Settlement Service (SRD).</a:t>
            </a:r>
          </a:p>
          <a:p>
            <a:r>
              <a:rPr lang="x-none" sz="1200">
                <a:solidFill>
                  <a:schemeClr val="tx1">
                    <a:lumMod val="75000"/>
                    <a:lumOff val="25000"/>
                  </a:schemeClr>
                </a:solidFill>
              </a:rPr>
              <a:t> </a:t>
            </a:r>
            <a:endParaRPr lang="en-US" sz="1200" dirty="0">
              <a:solidFill>
                <a:schemeClr val="tx1">
                  <a:lumMod val="75000"/>
                  <a:lumOff val="25000"/>
                </a:schemeClr>
              </a:solidFill>
            </a:endParaRPr>
          </a:p>
          <a:p>
            <a:r>
              <a:rPr lang="fr-FR" sz="1200" b="1" dirty="0">
                <a:solidFill>
                  <a:schemeClr val="tx1">
                    <a:lumMod val="75000"/>
                    <a:lumOff val="25000"/>
                  </a:schemeClr>
                </a:solidFill>
              </a:rPr>
              <a:t>ISIN code FR0000073298, Reuters ISOS.PA, Bloomberg IPS:FP</a:t>
            </a:r>
            <a:br>
              <a:rPr lang="fr-FR" sz="1200" b="1" dirty="0">
                <a:solidFill>
                  <a:schemeClr val="tx1">
                    <a:lumMod val="75000"/>
                    <a:lumOff val="25000"/>
                  </a:schemeClr>
                </a:solidFill>
              </a:rPr>
            </a:br>
            <a:r>
              <a:rPr lang="fr-FR" sz="1200" b="1" u="sng" dirty="0">
                <a:solidFill>
                  <a:schemeClr val="tx1">
                    <a:lumMod val="75000"/>
                    <a:lumOff val="25000"/>
                  </a:schemeClr>
                </a:solidFill>
                <a:hlinkClick r:id="rId3"/>
              </a:rPr>
              <a:t>www.ipsos.com</a:t>
            </a:r>
            <a:endParaRPr lang="en-US" sz="1200" dirty="0">
              <a:solidFill>
                <a:schemeClr val="tx1">
                  <a:lumMod val="75000"/>
                  <a:lumOff val="25000"/>
                </a:schemeClr>
              </a:solidFill>
            </a:endParaRPr>
          </a:p>
        </p:txBody>
      </p:sp>
      <p:cxnSp>
        <p:nvCxnSpPr>
          <p:cNvPr id="8" name="Straight Connector 7"/>
          <p:cNvCxnSpPr/>
          <p:nvPr/>
        </p:nvCxnSpPr>
        <p:spPr bwMode="ltGray">
          <a:xfrm>
            <a:off x="344244" y="1129553"/>
            <a:ext cx="3356386"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Lst>
        </p:spPr>
      </p:cxnSp>
      <p:cxnSp>
        <p:nvCxnSpPr>
          <p:cNvPr id="9" name="Straight Connector 8"/>
          <p:cNvCxnSpPr/>
          <p:nvPr/>
        </p:nvCxnSpPr>
        <p:spPr>
          <a:xfrm>
            <a:off x="4475180" y="1129553"/>
            <a:ext cx="4367606"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87727238"/>
      </p:ext>
    </p:extLst>
  </p:cSld>
  <p:clrMapOvr>
    <a:masterClrMapping/>
  </p:clrMapOvr>
</p:sld>
</file>

<file path=ppt/theme/theme1.xml><?xml version="1.0" encoding="utf-8"?>
<a:theme xmlns:a="http://schemas.openxmlformats.org/drawingml/2006/main" name="Ipsos_Gaia_Proeven op dieren_Rapport 2016_Antwerpen">
  <a:themeElements>
    <a:clrScheme name="Ipsos 2015">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a:solidFill>
            <a:schemeClr val="bg2"/>
          </a:solidFill>
          <a:round/>
          <a:headEnd/>
          <a:tailEnd/>
        </a:ln>
        <a:effectLst/>
        <a:extLst>
          <a:ext uri="{909E8E84-426E-40dd-AFC4-6F175D3DCCD1}">
            <a14:hiddenFill xmlns:a14="http://schemas.microsoft.com/office/drawing/2010/main">
              <a:noFill/>
            </a14:hiddenFill>
          </a:ext>
        </a:extLst>
      </a:spPr>
      <a:bodyPr/>
      <a:lstStyle/>
    </a:lnDef>
    <a:txDef>
      <a:spPr/>
      <a:bodyPr vert="horz" wrap="square" lIns="0" tIns="0" rIns="0" bIns="0" rtlCol="0">
        <a:spAutoFit/>
      </a:bodyPr>
      <a:lstStyle>
        <a:defPPr marL="4763">
          <a:defRPr sz="11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B75AD9DC4239A47AB6FDC49FCFB618A" ma:contentTypeVersion="4" ma:contentTypeDescription="Create a new document." ma:contentTypeScope="" ma:versionID="69aeba2f3a8f0d49e26a660b2f0c621c">
  <xsd:schema xmlns:xsd="http://www.w3.org/2001/XMLSchema" xmlns:xs="http://www.w3.org/2001/XMLSchema" xmlns:p="http://schemas.microsoft.com/office/2006/metadata/properties" xmlns:ns2="85c76272-7e4d-4f8f-89d1-3b227e52ef43" targetNamespace="http://schemas.microsoft.com/office/2006/metadata/properties" ma:root="true" ma:fieldsID="60422ddc67bd77b235c83972511a9145" ns2:_="">
    <xsd:import namespace="85c76272-7e4d-4f8f-89d1-3b227e52ef4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76272-7e4d-4f8f-89d1-3b227e52ef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948CCA-4F85-4630-9AB1-27DCFFEA2689}">
  <ds:schemaRefs>
    <ds:schemaRef ds:uri="http://purl.org/dc/terms/"/>
    <ds:schemaRef ds:uri="http://purl.org/dc/elements/1.1/"/>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85c76272-7e4d-4f8f-89d1-3b227e52ef43"/>
    <ds:schemaRef ds:uri="http://schemas.microsoft.com/office/2006/metadata/properties"/>
  </ds:schemaRefs>
</ds:datastoreItem>
</file>

<file path=customXml/itemProps2.xml><?xml version="1.0" encoding="utf-8"?>
<ds:datastoreItem xmlns:ds="http://schemas.openxmlformats.org/officeDocument/2006/customXml" ds:itemID="{56FC554E-8D47-4D17-AFD7-8E3F8AD70FBB}">
  <ds:schemaRefs>
    <ds:schemaRef ds:uri="http://schemas.microsoft.com/sharepoint/v3/contenttype/forms"/>
  </ds:schemaRefs>
</ds:datastoreItem>
</file>

<file path=customXml/itemProps3.xml><?xml version="1.0" encoding="utf-8"?>
<ds:datastoreItem xmlns:ds="http://schemas.openxmlformats.org/officeDocument/2006/customXml" ds:itemID="{C9C8ED1B-130A-4588-9B30-76EB8C94E8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76272-7e4d-4f8f-89d1-3b227e52ef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Ipsos_Gaia_Proeven op dieren_Rapport 2016_Antwerpen</Template>
  <TotalTime>95</TotalTime>
  <Words>1787</Words>
  <Application>Microsoft Macintosh PowerPoint</Application>
  <PresentationFormat>On-screen Show (16:9)</PresentationFormat>
  <Paragraphs>433</Paragraphs>
  <Slides>32</Slides>
  <Notes>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Ipsos_Gaia_Proeven op dieren_Rapport 2016_Antwerpen</vt:lpstr>
      <vt:lpstr>Resultaten 2016 - Limburg</vt:lpstr>
      <vt:lpstr>METHODOLOGIE</vt:lpstr>
      <vt:lpstr>PowerPoint Presentation</vt:lpstr>
      <vt:lpstr>PowerPoint Presentation</vt:lpstr>
      <vt:lpstr>PowerPoint Presentation</vt:lpstr>
      <vt:lpstr>RESULTATEN</vt:lpstr>
      <vt:lpstr>PROEVEN OP HONDEN EN KATTEN</vt:lpstr>
      <vt:lpstr>DENKT U DAT ER IN VLAANDEREN PROEVEN UITGEVOERD WORDEN OP …? </vt:lpstr>
      <vt:lpstr>PowerPoint Presentation</vt:lpstr>
      <vt:lpstr>PowerPoint Presentation</vt:lpstr>
      <vt:lpstr>VERBOD OP PROEVEN OP HONDEN EN KATTEN</vt:lpstr>
      <vt:lpstr>ER MOET EEN VERBOD KOMEN OP PROEVEN OP … ?</vt:lpstr>
      <vt:lpstr>ER MOET EEN VERBOD KOMEN OP PROEVEN OP … ?</vt:lpstr>
      <vt:lpstr>ER MOET EEN VERBOD KOMEN OP PROEVEN OP … ?</vt:lpstr>
      <vt:lpstr>WAT MET DE HOND OF KAT NA EXPERIMENT</vt:lpstr>
      <vt:lpstr>PROEVEN OP HONDEN EN KATTEN ZIJN TOEGELATEN IN VLAANDEREN. WAT KAN ER VOLGENS U HET BEST GEBEUREN MET DE KAT OF HOND NA EEN EXPERIMENT?</vt:lpstr>
      <vt:lpstr>PowerPoint Presentation</vt:lpstr>
      <vt:lpstr>PowerPoint Presentation</vt:lpstr>
      <vt:lpstr>BEREIDHEID OM PROEFDIER TE ADOPTEREN</vt:lpstr>
      <vt:lpstr>PowerPoint Presentation</vt:lpstr>
      <vt:lpstr>PowerPoint Presentation</vt:lpstr>
      <vt:lpstr>PowerPoint Presentation</vt:lpstr>
      <vt:lpstr>ONDERSZOEKS-PROJECTEN VOOR DIERGENEESMIDDELEN</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Resultaten 2016 - Antwerpen</dc:title>
  <dc:creator>Glenn Hendrickx</dc:creator>
  <cp:lastModifiedBy>GAIA GAIA</cp:lastModifiedBy>
  <cp:revision>41</cp:revision>
  <dcterms:created xsi:type="dcterms:W3CDTF">2016-06-27T12:31:01Z</dcterms:created>
  <dcterms:modified xsi:type="dcterms:W3CDTF">2016-07-12T11:35:03Z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0x0101003B75AD9DC4239A47AB6FDC49FCFB618A</vt:lpwstr>
  </property>
</Properties>
</file>