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0"/>
  </p:notesMasterIdLst>
  <p:handoutMasterIdLst>
    <p:handoutMasterId r:id="rId31"/>
  </p:handoutMasterIdLst>
  <p:sldIdLst>
    <p:sldId id="361" r:id="rId5"/>
    <p:sldId id="379" r:id="rId6"/>
    <p:sldId id="373" r:id="rId7"/>
    <p:sldId id="408" r:id="rId8"/>
    <p:sldId id="388" r:id="rId9"/>
    <p:sldId id="396" r:id="rId10"/>
    <p:sldId id="390" r:id="rId11"/>
    <p:sldId id="409" r:id="rId12"/>
    <p:sldId id="395" r:id="rId13"/>
    <p:sldId id="392" r:id="rId14"/>
    <p:sldId id="410" r:id="rId15"/>
    <p:sldId id="397" r:id="rId16"/>
    <p:sldId id="394" r:id="rId17"/>
    <p:sldId id="412" r:id="rId18"/>
    <p:sldId id="398" r:id="rId19"/>
    <p:sldId id="400" r:id="rId20"/>
    <p:sldId id="411" r:id="rId21"/>
    <p:sldId id="404" r:id="rId22"/>
    <p:sldId id="405" r:id="rId23"/>
    <p:sldId id="407" r:id="rId24"/>
    <p:sldId id="414" r:id="rId25"/>
    <p:sldId id="381" r:id="rId26"/>
    <p:sldId id="415" r:id="rId27"/>
    <p:sldId id="380" r:id="rId28"/>
    <p:sldId id="378" r:id="rId29"/>
  </p:sldIdLst>
  <p:sldSz cx="9144000" cy="5143500" type="screen16x9"/>
  <p:notesSz cx="6797675" cy="987266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41" userDrawn="1">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4" userDrawn="1">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171">
          <p15:clr>
            <a:srgbClr val="A4A3A4"/>
          </p15:clr>
        </p15:guide>
        <p15:guide id="26" orient="horz" pos="1707">
          <p15:clr>
            <a:srgbClr val="A4A3A4"/>
          </p15:clr>
        </p15:guide>
        <p15:guide id="27" orient="horz" pos="2323" userDrawn="1">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313" userDrawn="1">
          <p15:clr>
            <a:srgbClr val="A4A3A4"/>
          </p15:clr>
        </p15:guide>
        <p15:guide id="39" pos="2857" userDrawn="1">
          <p15:clr>
            <a:srgbClr val="A4A3A4"/>
          </p15:clr>
        </p15:guide>
        <p15:guide id="40" pos="4228">
          <p15:clr>
            <a:srgbClr val="A4A3A4"/>
          </p15:clr>
        </p15:guide>
        <p15:guide id="41" pos="5046">
          <p15:clr>
            <a:srgbClr val="A4A3A4"/>
          </p15:clr>
        </p15:guide>
        <p15:guide id="42" pos="5602" userDrawn="1">
          <p15:clr>
            <a:srgbClr val="A4A3A4"/>
          </p15:clr>
        </p15:guide>
        <p15:guide id="43" pos="3679">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97" autoAdjust="0"/>
  </p:normalViewPr>
  <p:slideViewPr>
    <p:cSldViewPr snapToGrid="0" showGuides="1">
      <p:cViewPr varScale="1">
        <p:scale>
          <a:sx n="141" d="100"/>
          <a:sy n="141" d="100"/>
        </p:scale>
        <p:origin x="-120" y="-480"/>
      </p:cViewPr>
      <p:guideLst>
        <p:guide orient="horz" pos="2382"/>
        <p:guide orient="horz" pos="237"/>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3"/>
        <p:guide orient="horz" pos="1171"/>
        <p:guide orient="horz" pos="1707"/>
        <p:guide orient="horz" pos="2323"/>
        <p:guide pos="4241"/>
        <p:guide pos="237"/>
        <p:guide pos="8229"/>
        <p:guide pos="930"/>
        <p:guide pos="7517"/>
        <p:guide pos="5534"/>
        <p:guide pos="350"/>
        <p:guide pos="83"/>
        <p:guide pos="1110"/>
        <p:guide pos="4171"/>
        <p:guide pos="142"/>
        <p:guide pos="719"/>
        <p:guide pos="5227"/>
        <p:guide pos="614"/>
        <p:guide/>
        <p:guide pos="3850"/>
        <p:guide pos="3678"/>
        <p:guide pos="1497"/>
        <p:guide pos="2313"/>
        <p:guide pos="2857"/>
        <p:guide pos="4228"/>
        <p:guide pos="5046"/>
        <p:guide pos="5602"/>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33.08</c:v>
                </c:pt>
                <c:pt idx="1">
                  <c:v>39.44</c:v>
                </c:pt>
                <c:pt idx="2">
                  <c:v>27.47</c:v>
                </c:pt>
              </c:numCache>
            </c:numRef>
          </c:val>
          <c:extLst xmlns:c16r2="http://schemas.microsoft.com/office/drawing/2015/06/chart">
            <c:ext xmlns:c16="http://schemas.microsoft.com/office/drawing/2014/chart" uri="{C3380CC4-5D6E-409C-BE32-E72D297353CC}">
              <c16:uniqueId val="{00000000-7E81-44EB-A3EC-E6491C6EFDB0}"/>
            </c:ext>
          </c:extLst>
        </c:ser>
        <c:dLbls>
          <c:showLegendKey val="0"/>
          <c:showVal val="0"/>
          <c:showCatName val="0"/>
          <c:showSerName val="0"/>
          <c:showPercent val="0"/>
          <c:showBubbleSize val="0"/>
        </c:dLbls>
        <c:gapWidth val="90"/>
        <c:axId val="-2087469912"/>
        <c:axId val="-2086941240"/>
      </c:barChart>
      <c:catAx>
        <c:axId val="-2087469912"/>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086941240"/>
        <c:crosses val="autoZero"/>
        <c:auto val="1"/>
        <c:lblAlgn val="ctr"/>
        <c:lblOffset val="100"/>
        <c:noMultiLvlLbl val="0"/>
      </c:catAx>
      <c:valAx>
        <c:axId val="-2086941240"/>
        <c:scaling>
          <c:orientation val="minMax"/>
          <c:max val="100.0"/>
          <c:min val="0.0"/>
        </c:scaling>
        <c:delete val="1"/>
        <c:axPos val="l"/>
        <c:numFmt formatCode="0\%" sourceLinked="1"/>
        <c:majorTickMark val="out"/>
        <c:minorTickMark val="none"/>
        <c:tickLblPos val="nextTo"/>
        <c:crossAx val="-2087469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7.6</c:v>
                </c:pt>
                <c:pt idx="1">
                  <c:v>7.27</c:v>
                </c:pt>
              </c:numCache>
            </c:numRef>
          </c:val>
          <c:extLst xmlns:c16r2="http://schemas.microsoft.com/office/drawing/2015/06/chart">
            <c:ext xmlns:c16="http://schemas.microsoft.com/office/drawing/2014/chart" uri="{C3380CC4-5D6E-409C-BE32-E72D297353CC}">
              <c16:uniqueId val="{00000000-472A-4E0B-A2DA-F848514586DD}"/>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92.4</c:v>
                </c:pt>
                <c:pt idx="1">
                  <c:v>92.73</c:v>
                </c:pt>
              </c:numCache>
            </c:numRef>
          </c:val>
          <c:extLst xmlns:c16r2="http://schemas.microsoft.com/office/drawing/2015/06/chart">
            <c:ext xmlns:c16="http://schemas.microsoft.com/office/drawing/2014/chart" uri="{C3380CC4-5D6E-409C-BE32-E72D297353CC}">
              <c16:uniqueId val="{00000001-472A-4E0B-A2DA-F848514586DD}"/>
            </c:ext>
          </c:extLst>
        </c:ser>
        <c:dLbls>
          <c:showLegendKey val="0"/>
          <c:showVal val="0"/>
          <c:showCatName val="0"/>
          <c:showSerName val="0"/>
          <c:showPercent val="0"/>
          <c:showBubbleSize val="0"/>
        </c:dLbls>
        <c:gapWidth val="150"/>
        <c:overlap val="100"/>
        <c:axId val="-2106643128"/>
        <c:axId val="-2106644408"/>
      </c:barChart>
      <c:catAx>
        <c:axId val="-2106643128"/>
        <c:scaling>
          <c:orientation val="minMax"/>
        </c:scaling>
        <c:delete val="1"/>
        <c:axPos val="b"/>
        <c:numFmt formatCode="#,##0" sourceLinked="0"/>
        <c:majorTickMark val="out"/>
        <c:minorTickMark val="none"/>
        <c:tickLblPos val="nextTo"/>
        <c:crossAx val="-2106644408"/>
        <c:crosses val="autoZero"/>
        <c:auto val="1"/>
        <c:lblAlgn val="ctr"/>
        <c:lblOffset val="100"/>
        <c:noMultiLvlLbl val="0"/>
      </c:catAx>
      <c:valAx>
        <c:axId val="-2106644408"/>
        <c:scaling>
          <c:orientation val="minMax"/>
          <c:max val="1.0"/>
          <c:min val="0.0"/>
        </c:scaling>
        <c:delete val="1"/>
        <c:axPos val="l"/>
        <c:numFmt formatCode="0%" sourceLinked="0"/>
        <c:majorTickMark val="none"/>
        <c:minorTickMark val="none"/>
        <c:tickLblPos val="none"/>
        <c:crossAx val="-2106643128"/>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92.4</c:v>
                </c:pt>
                <c:pt idx="1">
                  <c:v>90.8</c:v>
                </c:pt>
                <c:pt idx="2">
                  <c:v>93.89</c:v>
                </c:pt>
                <c:pt idx="3">
                  <c:v>91.43</c:v>
                </c:pt>
                <c:pt idx="4">
                  <c:v>92.51</c:v>
                </c:pt>
                <c:pt idx="5">
                  <c:v>92.99</c:v>
                </c:pt>
                <c:pt idx="6">
                  <c:v>92.93</c:v>
                </c:pt>
                <c:pt idx="7">
                  <c:v>91.81</c:v>
                </c:pt>
                <c:pt idx="8">
                  <c:v>96.23</c:v>
                </c:pt>
                <c:pt idx="9">
                  <c:v>89.07</c:v>
                </c:pt>
                <c:pt idx="10">
                  <c:v>89.9</c:v>
                </c:pt>
                <c:pt idx="11">
                  <c:v>90.74</c:v>
                </c:pt>
                <c:pt idx="12">
                  <c:v>89.61</c:v>
                </c:pt>
                <c:pt idx="13">
                  <c:v>94.98</c:v>
                </c:pt>
                <c:pt idx="14">
                  <c:v>92.87</c:v>
                </c:pt>
                <c:pt idx="15">
                  <c:v>88.63</c:v>
                </c:pt>
                <c:pt idx="16">
                  <c:v>95.56</c:v>
                </c:pt>
                <c:pt idx="17">
                  <c:v>86.61</c:v>
                </c:pt>
              </c:numCache>
            </c:numRef>
          </c:val>
          <c:extLst xmlns:c16r2="http://schemas.microsoft.com/office/drawing/2015/06/chart">
            <c:ext xmlns:c16="http://schemas.microsoft.com/office/drawing/2014/chart" uri="{C3380CC4-5D6E-409C-BE32-E72D297353CC}">
              <c16:uniqueId val="{00000000-ED00-43C3-B6EF-560339BB42E3}"/>
            </c:ext>
          </c:extLst>
        </c:ser>
        <c:dLbls>
          <c:showLegendKey val="0"/>
          <c:showVal val="0"/>
          <c:showCatName val="0"/>
          <c:showSerName val="0"/>
          <c:showPercent val="0"/>
          <c:showBubbleSize val="0"/>
        </c:dLbls>
        <c:gapWidth val="75"/>
        <c:axId val="-2136292456"/>
        <c:axId val="-2136289448"/>
      </c:barChart>
      <c:catAx>
        <c:axId val="-2136292456"/>
        <c:scaling>
          <c:orientation val="minMax"/>
        </c:scaling>
        <c:delete val="1"/>
        <c:axPos val="b"/>
        <c:numFmt formatCode="#,##0" sourceLinked="0"/>
        <c:majorTickMark val="out"/>
        <c:minorTickMark val="none"/>
        <c:tickLblPos val="nextTo"/>
        <c:crossAx val="-2136289448"/>
        <c:crosses val="autoZero"/>
        <c:auto val="1"/>
        <c:lblAlgn val="ctr"/>
        <c:lblOffset val="100"/>
        <c:noMultiLvlLbl val="0"/>
      </c:catAx>
      <c:valAx>
        <c:axId val="-2136289448"/>
        <c:scaling>
          <c:orientation val="minMax"/>
          <c:max val="100.0"/>
          <c:min val="0.0"/>
        </c:scaling>
        <c:delete val="1"/>
        <c:axPos val="l"/>
        <c:numFmt formatCode="#,##0" sourceLinked="0"/>
        <c:majorTickMark val="none"/>
        <c:minorTickMark val="none"/>
        <c:tickLblPos val="none"/>
        <c:crossAx val="-2136292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92.73</c:v>
                </c:pt>
                <c:pt idx="1">
                  <c:v>90.49</c:v>
                </c:pt>
                <c:pt idx="2">
                  <c:v>94.8</c:v>
                </c:pt>
                <c:pt idx="3">
                  <c:v>91.2</c:v>
                </c:pt>
                <c:pt idx="4">
                  <c:v>92.04</c:v>
                </c:pt>
                <c:pt idx="5">
                  <c:v>94.44</c:v>
                </c:pt>
                <c:pt idx="6">
                  <c:v>93.25</c:v>
                </c:pt>
                <c:pt idx="7">
                  <c:v>92.14</c:v>
                </c:pt>
                <c:pt idx="8">
                  <c:v>95.62</c:v>
                </c:pt>
                <c:pt idx="9">
                  <c:v>90.45</c:v>
                </c:pt>
                <c:pt idx="10">
                  <c:v>90.91</c:v>
                </c:pt>
                <c:pt idx="11">
                  <c:v>91.44</c:v>
                </c:pt>
                <c:pt idx="12">
                  <c:v>90.27</c:v>
                </c:pt>
                <c:pt idx="13">
                  <c:v>94.79</c:v>
                </c:pt>
                <c:pt idx="14">
                  <c:v>93.98</c:v>
                </c:pt>
                <c:pt idx="15">
                  <c:v>88.45</c:v>
                </c:pt>
                <c:pt idx="16">
                  <c:v>96.24</c:v>
                </c:pt>
                <c:pt idx="17">
                  <c:v>86.28</c:v>
                </c:pt>
              </c:numCache>
            </c:numRef>
          </c:val>
          <c:extLst xmlns:c16r2="http://schemas.microsoft.com/office/drawing/2015/06/chart">
            <c:ext xmlns:c16="http://schemas.microsoft.com/office/drawing/2014/chart" uri="{C3380CC4-5D6E-409C-BE32-E72D297353CC}">
              <c16:uniqueId val="{00000000-C16A-456D-8BFD-059315931BFD}"/>
            </c:ext>
          </c:extLst>
        </c:ser>
        <c:dLbls>
          <c:showLegendKey val="0"/>
          <c:showVal val="0"/>
          <c:showCatName val="0"/>
          <c:showSerName val="0"/>
          <c:showPercent val="0"/>
          <c:showBubbleSize val="0"/>
        </c:dLbls>
        <c:gapWidth val="75"/>
        <c:axId val="-2107065784"/>
        <c:axId val="-2107070792"/>
      </c:barChart>
      <c:catAx>
        <c:axId val="-2107065784"/>
        <c:scaling>
          <c:orientation val="minMax"/>
        </c:scaling>
        <c:delete val="1"/>
        <c:axPos val="b"/>
        <c:numFmt formatCode="#,##0" sourceLinked="0"/>
        <c:majorTickMark val="out"/>
        <c:minorTickMark val="none"/>
        <c:tickLblPos val="nextTo"/>
        <c:crossAx val="-2107070792"/>
        <c:crosses val="autoZero"/>
        <c:auto val="1"/>
        <c:lblAlgn val="ctr"/>
        <c:lblOffset val="100"/>
        <c:noMultiLvlLbl val="0"/>
      </c:catAx>
      <c:valAx>
        <c:axId val="-2107070792"/>
        <c:scaling>
          <c:orientation val="minMax"/>
          <c:max val="100.0"/>
          <c:min val="0.0"/>
        </c:scaling>
        <c:delete val="1"/>
        <c:axPos val="l"/>
        <c:numFmt formatCode="#,##0" sourceLinked="0"/>
        <c:majorTickMark val="none"/>
        <c:minorTickMark val="none"/>
        <c:tickLblPos val="none"/>
        <c:crossAx val="-2107065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D'accord</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07442648"/>
        <c:axId val="-2107451496"/>
      </c:barChart>
      <c:catAx>
        <c:axId val="-2107442648"/>
        <c:scaling>
          <c:orientation val="minMax"/>
        </c:scaling>
        <c:delete val="1"/>
        <c:axPos val="b"/>
        <c:numFmt formatCode="#,##0" sourceLinked="0"/>
        <c:majorTickMark val="out"/>
        <c:minorTickMark val="none"/>
        <c:tickLblPos val="nextTo"/>
        <c:crossAx val="-2107451496"/>
        <c:crosses val="autoZero"/>
        <c:auto val="1"/>
        <c:lblAlgn val="ctr"/>
        <c:lblOffset val="100"/>
        <c:noMultiLvlLbl val="0"/>
      </c:catAx>
      <c:valAx>
        <c:axId val="-2107451496"/>
        <c:scaling>
          <c:orientation val="minMax"/>
          <c:max val="1.0"/>
          <c:min val="0.0"/>
        </c:scaling>
        <c:delete val="1"/>
        <c:axPos val="l"/>
        <c:numFmt formatCode="0%" sourceLinked="0"/>
        <c:majorTickMark val="none"/>
        <c:minorTickMark val="none"/>
        <c:tickLblPos val="none"/>
        <c:crossAx val="-210744264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18.63</c:v>
                </c:pt>
              </c:numCache>
            </c:numRef>
          </c:val>
          <c:extLst xmlns:c16r2="http://schemas.microsoft.com/office/drawing/2015/06/chart">
            <c:ext xmlns:c16="http://schemas.microsoft.com/office/drawing/2014/chart" uri="{C3380CC4-5D6E-409C-BE32-E72D297353CC}">
              <c16:uniqueId val="{00000000-89C3-43B8-8B9B-B4C12D8421C0}"/>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3.96</c:v>
                </c:pt>
              </c:numCache>
            </c:numRef>
          </c:val>
          <c:extLst xmlns:c16r2="http://schemas.microsoft.com/office/drawing/2015/06/chart">
            <c:ext xmlns:c16="http://schemas.microsoft.com/office/drawing/2014/chart" uri="{C3380CC4-5D6E-409C-BE32-E72D297353CC}">
              <c16:uniqueId val="{00000001-89C3-43B8-8B9B-B4C12D8421C0}"/>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77.42</c:v>
                </c:pt>
              </c:numCache>
            </c:numRef>
          </c:val>
          <c:extLst xmlns:c16r2="http://schemas.microsoft.com/office/drawing/2015/06/chart">
            <c:ext xmlns:c16="http://schemas.microsoft.com/office/drawing/2014/chart" uri="{C3380CC4-5D6E-409C-BE32-E72D297353CC}">
              <c16:uniqueId val="{00000002-89C3-43B8-8B9B-B4C12D8421C0}"/>
            </c:ext>
          </c:extLst>
        </c:ser>
        <c:dLbls>
          <c:showLegendKey val="0"/>
          <c:showVal val="0"/>
          <c:showCatName val="0"/>
          <c:showSerName val="0"/>
          <c:showPercent val="0"/>
          <c:showBubbleSize val="0"/>
        </c:dLbls>
        <c:gapWidth val="150"/>
        <c:overlap val="100"/>
        <c:axId val="-2125078776"/>
        <c:axId val="-2125084488"/>
      </c:barChart>
      <c:catAx>
        <c:axId val="-2125078776"/>
        <c:scaling>
          <c:orientation val="minMax"/>
        </c:scaling>
        <c:delete val="1"/>
        <c:axPos val="l"/>
        <c:numFmt formatCode="General" sourceLinked="0"/>
        <c:majorTickMark val="out"/>
        <c:minorTickMark val="none"/>
        <c:tickLblPos val="nextTo"/>
        <c:crossAx val="-2125084488"/>
        <c:crosses val="autoZero"/>
        <c:auto val="1"/>
        <c:lblAlgn val="ctr"/>
        <c:lblOffset val="100"/>
        <c:noMultiLvlLbl val="0"/>
      </c:catAx>
      <c:valAx>
        <c:axId val="-2125084488"/>
        <c:scaling>
          <c:orientation val="minMax"/>
        </c:scaling>
        <c:delete val="1"/>
        <c:axPos val="b"/>
        <c:numFmt formatCode="0%" sourceLinked="1"/>
        <c:majorTickMark val="out"/>
        <c:minorTickMark val="none"/>
        <c:tickLblPos val="nextTo"/>
        <c:crossAx val="-2125078776"/>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77.42</c:v>
                </c:pt>
                <c:pt idx="1">
                  <c:v>72.19</c:v>
                </c:pt>
                <c:pt idx="2">
                  <c:v>82.26</c:v>
                </c:pt>
                <c:pt idx="3">
                  <c:v>80.97</c:v>
                </c:pt>
                <c:pt idx="4">
                  <c:v>77.78</c:v>
                </c:pt>
                <c:pt idx="5">
                  <c:v>74.56</c:v>
                </c:pt>
                <c:pt idx="6">
                  <c:v>79.09</c:v>
                </c:pt>
                <c:pt idx="7">
                  <c:v>75.51</c:v>
                </c:pt>
                <c:pt idx="8">
                  <c:v>77.12</c:v>
                </c:pt>
                <c:pt idx="9">
                  <c:v>76.74</c:v>
                </c:pt>
                <c:pt idx="10">
                  <c:v>79.84</c:v>
                </c:pt>
                <c:pt idx="11">
                  <c:v>77.43</c:v>
                </c:pt>
                <c:pt idx="12">
                  <c:v>75.45</c:v>
                </c:pt>
                <c:pt idx="13">
                  <c:v>73.97</c:v>
                </c:pt>
                <c:pt idx="14">
                  <c:v>78.66999999999998</c:v>
                </c:pt>
                <c:pt idx="15">
                  <c:v>79.76</c:v>
                </c:pt>
                <c:pt idx="16">
                  <c:v>82.6</c:v>
                </c:pt>
                <c:pt idx="17">
                  <c:v>67.9</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127699752"/>
        <c:axId val="-2128411592"/>
      </c:barChart>
      <c:catAx>
        <c:axId val="-2127699752"/>
        <c:scaling>
          <c:orientation val="minMax"/>
        </c:scaling>
        <c:delete val="1"/>
        <c:axPos val="b"/>
        <c:numFmt formatCode="#,##0" sourceLinked="0"/>
        <c:majorTickMark val="out"/>
        <c:minorTickMark val="none"/>
        <c:tickLblPos val="nextTo"/>
        <c:crossAx val="-2128411592"/>
        <c:crosses val="autoZero"/>
        <c:auto val="1"/>
        <c:lblAlgn val="ctr"/>
        <c:lblOffset val="100"/>
        <c:noMultiLvlLbl val="0"/>
      </c:catAx>
      <c:valAx>
        <c:axId val="-2128411592"/>
        <c:scaling>
          <c:orientation val="minMax"/>
          <c:max val="100.0"/>
          <c:min val="0.0"/>
        </c:scaling>
        <c:delete val="1"/>
        <c:axPos val="l"/>
        <c:numFmt formatCode="#,##0" sourceLinked="0"/>
        <c:majorTickMark val="none"/>
        <c:minorTickMark val="none"/>
        <c:tickLblPos val="none"/>
        <c:crossAx val="-2127699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Adoption</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09580216"/>
        <c:axId val="-2109583960"/>
      </c:barChart>
      <c:catAx>
        <c:axId val="-2109580216"/>
        <c:scaling>
          <c:orientation val="minMax"/>
        </c:scaling>
        <c:delete val="1"/>
        <c:axPos val="b"/>
        <c:numFmt formatCode="#,##0" sourceLinked="0"/>
        <c:majorTickMark val="out"/>
        <c:minorTickMark val="none"/>
        <c:tickLblPos val="nextTo"/>
        <c:crossAx val="-2109583960"/>
        <c:crosses val="autoZero"/>
        <c:auto val="1"/>
        <c:lblAlgn val="ctr"/>
        <c:lblOffset val="100"/>
        <c:noMultiLvlLbl val="0"/>
      </c:catAx>
      <c:valAx>
        <c:axId val="-2109583960"/>
        <c:scaling>
          <c:orientation val="minMax"/>
          <c:max val="1.0"/>
          <c:min val="0.0"/>
        </c:scaling>
        <c:delete val="1"/>
        <c:axPos val="l"/>
        <c:numFmt formatCode="0%" sourceLinked="0"/>
        <c:majorTickMark val="none"/>
        <c:minorTickMark val="none"/>
        <c:tickLblPos val="none"/>
        <c:crossAx val="-2109580216"/>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61.57</c:v>
                </c:pt>
                <c:pt idx="1">
                  <c:v>63.07</c:v>
                </c:pt>
              </c:numCache>
            </c:numRef>
          </c:val>
          <c:extLst xmlns:c16r2="http://schemas.microsoft.com/office/drawing/2015/06/chart">
            <c:ext xmlns:c16="http://schemas.microsoft.com/office/drawing/2014/chart" uri="{C3380CC4-5D6E-409C-BE32-E72D297353CC}">
              <c16:uniqueId val="{00000000-AEF6-4AF5-AEA6-5731573F00DB}"/>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38.43</c:v>
                </c:pt>
                <c:pt idx="1">
                  <c:v>36.93</c:v>
                </c:pt>
              </c:numCache>
            </c:numRef>
          </c:val>
          <c:extLst xmlns:c16r2="http://schemas.microsoft.com/office/drawing/2015/06/chart">
            <c:ext xmlns:c16="http://schemas.microsoft.com/office/drawing/2014/chart" uri="{C3380CC4-5D6E-409C-BE32-E72D297353CC}">
              <c16:uniqueId val="{00000001-AEF6-4AF5-AEA6-5731573F00DB}"/>
            </c:ext>
          </c:extLst>
        </c:ser>
        <c:dLbls>
          <c:showLegendKey val="0"/>
          <c:showVal val="0"/>
          <c:showCatName val="0"/>
          <c:showSerName val="0"/>
          <c:showPercent val="0"/>
          <c:showBubbleSize val="0"/>
        </c:dLbls>
        <c:gapWidth val="150"/>
        <c:overlap val="100"/>
        <c:axId val="2095456264"/>
        <c:axId val="2095446120"/>
      </c:barChart>
      <c:catAx>
        <c:axId val="2095456264"/>
        <c:scaling>
          <c:orientation val="minMax"/>
        </c:scaling>
        <c:delete val="1"/>
        <c:axPos val="b"/>
        <c:numFmt formatCode="#,##0" sourceLinked="0"/>
        <c:majorTickMark val="out"/>
        <c:minorTickMark val="none"/>
        <c:tickLblPos val="nextTo"/>
        <c:crossAx val="2095446120"/>
        <c:crosses val="autoZero"/>
        <c:auto val="1"/>
        <c:lblAlgn val="ctr"/>
        <c:lblOffset val="100"/>
        <c:noMultiLvlLbl val="0"/>
      </c:catAx>
      <c:valAx>
        <c:axId val="2095446120"/>
        <c:scaling>
          <c:orientation val="minMax"/>
          <c:max val="1.0"/>
          <c:min val="0.0"/>
        </c:scaling>
        <c:delete val="1"/>
        <c:axPos val="l"/>
        <c:numFmt formatCode="0%" sourceLinked="0"/>
        <c:majorTickMark val="none"/>
        <c:minorTickMark val="none"/>
        <c:tickLblPos val="none"/>
        <c:crossAx val="2095456264"/>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38.43</c:v>
                </c:pt>
                <c:pt idx="1">
                  <c:v>36.01</c:v>
                </c:pt>
                <c:pt idx="2">
                  <c:v>40.68</c:v>
                </c:pt>
                <c:pt idx="3">
                  <c:v>42.95</c:v>
                </c:pt>
                <c:pt idx="4">
                  <c:v>42.17</c:v>
                </c:pt>
                <c:pt idx="5">
                  <c:v>31.8</c:v>
                </c:pt>
                <c:pt idx="6">
                  <c:v>39.11</c:v>
                </c:pt>
                <c:pt idx="7">
                  <c:v>37.67</c:v>
                </c:pt>
                <c:pt idx="8">
                  <c:v>37.72</c:v>
                </c:pt>
                <c:pt idx="9">
                  <c:v>33.97</c:v>
                </c:pt>
                <c:pt idx="10">
                  <c:v>32.82</c:v>
                </c:pt>
                <c:pt idx="11">
                  <c:v>43.04</c:v>
                </c:pt>
                <c:pt idx="12">
                  <c:v>39.7</c:v>
                </c:pt>
                <c:pt idx="13">
                  <c:v>40.23000000000001</c:v>
                </c:pt>
                <c:pt idx="14">
                  <c:v>38.55</c:v>
                </c:pt>
                <c:pt idx="15">
                  <c:v>36.1</c:v>
                </c:pt>
                <c:pt idx="16">
                  <c:v>48.1</c:v>
                </c:pt>
                <c:pt idx="17">
                  <c:v>20.71</c:v>
                </c:pt>
              </c:numCache>
            </c:numRef>
          </c:val>
          <c:extLst xmlns:c16r2="http://schemas.microsoft.com/office/drawing/2015/06/chart">
            <c:ext xmlns:c16="http://schemas.microsoft.com/office/drawing/2014/chart" uri="{C3380CC4-5D6E-409C-BE32-E72D297353CC}">
              <c16:uniqueId val="{00000000-4D97-4DA1-8BA2-FEE3685089C7}"/>
            </c:ext>
          </c:extLst>
        </c:ser>
        <c:dLbls>
          <c:showLegendKey val="0"/>
          <c:showVal val="0"/>
          <c:showCatName val="0"/>
          <c:showSerName val="0"/>
          <c:showPercent val="0"/>
          <c:showBubbleSize val="0"/>
        </c:dLbls>
        <c:gapWidth val="75"/>
        <c:axId val="2080206936"/>
        <c:axId val="2079344968"/>
      </c:barChart>
      <c:catAx>
        <c:axId val="2080206936"/>
        <c:scaling>
          <c:orientation val="minMax"/>
        </c:scaling>
        <c:delete val="1"/>
        <c:axPos val="b"/>
        <c:numFmt formatCode="#,##0" sourceLinked="0"/>
        <c:majorTickMark val="out"/>
        <c:minorTickMark val="none"/>
        <c:tickLblPos val="nextTo"/>
        <c:crossAx val="2079344968"/>
        <c:crosses val="autoZero"/>
        <c:auto val="1"/>
        <c:lblAlgn val="ctr"/>
        <c:lblOffset val="100"/>
        <c:noMultiLvlLbl val="0"/>
      </c:catAx>
      <c:valAx>
        <c:axId val="2079344968"/>
        <c:scaling>
          <c:orientation val="minMax"/>
          <c:max val="100.0"/>
          <c:min val="0.0"/>
        </c:scaling>
        <c:delete val="1"/>
        <c:axPos val="l"/>
        <c:numFmt formatCode="General" sourceLinked="0"/>
        <c:majorTickMark val="none"/>
        <c:minorTickMark val="none"/>
        <c:tickLblPos val="none"/>
        <c:crossAx val="2080206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36.93</c:v>
                </c:pt>
                <c:pt idx="1">
                  <c:v>31.72</c:v>
                </c:pt>
                <c:pt idx="2">
                  <c:v>41.76</c:v>
                </c:pt>
                <c:pt idx="3">
                  <c:v>40.97</c:v>
                </c:pt>
                <c:pt idx="4">
                  <c:v>41.7</c:v>
                </c:pt>
                <c:pt idx="5">
                  <c:v>29.69</c:v>
                </c:pt>
                <c:pt idx="6">
                  <c:v>36.14</c:v>
                </c:pt>
                <c:pt idx="7">
                  <c:v>37.83</c:v>
                </c:pt>
                <c:pt idx="8">
                  <c:v>36.87</c:v>
                </c:pt>
                <c:pt idx="9">
                  <c:v>33.83</c:v>
                </c:pt>
                <c:pt idx="10">
                  <c:v>32.54</c:v>
                </c:pt>
                <c:pt idx="11">
                  <c:v>40.37</c:v>
                </c:pt>
                <c:pt idx="12">
                  <c:v>35.55</c:v>
                </c:pt>
                <c:pt idx="13">
                  <c:v>35.46</c:v>
                </c:pt>
                <c:pt idx="14">
                  <c:v>37.66</c:v>
                </c:pt>
                <c:pt idx="15">
                  <c:v>37.66</c:v>
                </c:pt>
                <c:pt idx="16">
                  <c:v>46.77</c:v>
                </c:pt>
                <c:pt idx="17">
                  <c:v>18.88</c:v>
                </c:pt>
              </c:numCache>
            </c:numRef>
          </c:val>
          <c:extLst xmlns:c16r2="http://schemas.microsoft.com/office/drawing/2015/06/chart">
            <c:ext xmlns:c16="http://schemas.microsoft.com/office/drawing/2014/chart" uri="{C3380CC4-5D6E-409C-BE32-E72D297353CC}">
              <c16:uniqueId val="{00000000-B6FB-4EFC-A783-1DA7CEE3B52D}"/>
            </c:ext>
          </c:extLst>
        </c:ser>
        <c:dLbls>
          <c:showLegendKey val="0"/>
          <c:showVal val="0"/>
          <c:showCatName val="0"/>
          <c:showSerName val="0"/>
          <c:showPercent val="0"/>
          <c:showBubbleSize val="0"/>
        </c:dLbls>
        <c:gapWidth val="75"/>
        <c:axId val="-2127853144"/>
        <c:axId val="-2127861288"/>
      </c:barChart>
      <c:catAx>
        <c:axId val="-2127853144"/>
        <c:scaling>
          <c:orientation val="minMax"/>
        </c:scaling>
        <c:delete val="1"/>
        <c:axPos val="b"/>
        <c:numFmt formatCode="#,##0" sourceLinked="0"/>
        <c:majorTickMark val="out"/>
        <c:minorTickMark val="none"/>
        <c:tickLblPos val="nextTo"/>
        <c:crossAx val="-2127861288"/>
        <c:crosses val="autoZero"/>
        <c:auto val="1"/>
        <c:lblAlgn val="ctr"/>
        <c:lblOffset val="100"/>
        <c:noMultiLvlLbl val="0"/>
      </c:catAx>
      <c:valAx>
        <c:axId val="-2127861288"/>
        <c:scaling>
          <c:orientation val="minMax"/>
          <c:max val="100.0"/>
          <c:min val="0.0"/>
        </c:scaling>
        <c:delete val="1"/>
        <c:axPos val="l"/>
        <c:numFmt formatCode="General" sourceLinked="0"/>
        <c:majorTickMark val="none"/>
        <c:minorTickMark val="none"/>
        <c:tickLblPos val="none"/>
        <c:crossAx val="-2127853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personne</c:v>
                </c:pt>
                <c:pt idx="1">
                  <c:v>2 personnes</c:v>
                </c:pt>
                <c:pt idx="2">
                  <c:v>3 personnes</c:v>
                </c:pt>
                <c:pt idx="3">
                  <c:v>4+ personnes</c:v>
                </c:pt>
              </c:strCache>
            </c:strRef>
          </c:cat>
          <c:val>
            <c:numRef>
              <c:f>Sheet1!$B$2:$B$5</c:f>
              <c:numCache>
                <c:formatCode>0\%</c:formatCode>
                <c:ptCount val="4"/>
                <c:pt idx="0">
                  <c:v>17.73999999999999</c:v>
                </c:pt>
                <c:pt idx="1">
                  <c:v>33.86</c:v>
                </c:pt>
                <c:pt idx="2">
                  <c:v>18.92</c:v>
                </c:pt>
                <c:pt idx="3">
                  <c:v>29.47</c:v>
                </c:pt>
              </c:numCache>
            </c:numRef>
          </c:val>
          <c:extLst xmlns:c16r2="http://schemas.microsoft.com/office/drawing/2015/06/chart">
            <c:ext xmlns:c16="http://schemas.microsoft.com/office/drawing/2014/chart" uri="{C3380CC4-5D6E-409C-BE32-E72D297353CC}">
              <c16:uniqueId val="{00000000-84F4-4BDD-A8A7-9B1DD01E4BED}"/>
            </c:ext>
          </c:extLst>
        </c:ser>
        <c:dLbls>
          <c:dLblPos val="outEnd"/>
          <c:showLegendKey val="0"/>
          <c:showVal val="1"/>
          <c:showCatName val="0"/>
          <c:showSerName val="0"/>
          <c:showPercent val="0"/>
          <c:showBubbleSize val="0"/>
        </c:dLbls>
        <c:gapWidth val="70"/>
        <c:axId val="-2078243128"/>
        <c:axId val="2127241816"/>
      </c:barChart>
      <c:catAx>
        <c:axId val="-2078243128"/>
        <c:scaling>
          <c:orientation val="maxMin"/>
        </c:scaling>
        <c:delete val="1"/>
        <c:axPos val="l"/>
        <c:numFmt formatCode="#,##0" sourceLinked="0"/>
        <c:majorTickMark val="out"/>
        <c:minorTickMark val="none"/>
        <c:tickLblPos val="nextTo"/>
        <c:crossAx val="2127241816"/>
        <c:crosses val="autoZero"/>
        <c:auto val="1"/>
        <c:lblAlgn val="ctr"/>
        <c:lblOffset val="100"/>
        <c:noMultiLvlLbl val="0"/>
      </c:catAx>
      <c:valAx>
        <c:axId val="2127241816"/>
        <c:scaling>
          <c:orientation val="minMax"/>
          <c:max val="50.0"/>
          <c:min val="0.0"/>
        </c:scaling>
        <c:delete val="1"/>
        <c:axPos val="t"/>
        <c:numFmt formatCode="0\%" sourceLinked="1"/>
        <c:majorTickMark val="out"/>
        <c:minorTickMark val="none"/>
        <c:tickLblPos val="nextTo"/>
        <c:crossAx val="-207824312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079409880"/>
        <c:axId val="-2079406808"/>
      </c:barChart>
      <c:catAx>
        <c:axId val="-2079409880"/>
        <c:scaling>
          <c:orientation val="minMax"/>
        </c:scaling>
        <c:delete val="1"/>
        <c:axPos val="b"/>
        <c:numFmt formatCode="#,##0" sourceLinked="0"/>
        <c:majorTickMark val="out"/>
        <c:minorTickMark val="none"/>
        <c:tickLblPos val="nextTo"/>
        <c:crossAx val="-2079406808"/>
        <c:crosses val="autoZero"/>
        <c:auto val="1"/>
        <c:lblAlgn val="ctr"/>
        <c:lblOffset val="100"/>
        <c:noMultiLvlLbl val="0"/>
      </c:catAx>
      <c:valAx>
        <c:axId val="-2079406808"/>
        <c:scaling>
          <c:orientation val="minMax"/>
          <c:max val="1.0"/>
          <c:min val="0.0"/>
        </c:scaling>
        <c:delete val="1"/>
        <c:axPos val="l"/>
        <c:numFmt formatCode="0%" sourceLinked="0"/>
        <c:majorTickMark val="none"/>
        <c:minorTickMark val="none"/>
        <c:tickLblPos val="none"/>
        <c:crossAx val="-2079409880"/>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3.26</c:v>
                </c:pt>
              </c:numCache>
            </c:numRef>
          </c:val>
          <c:extLst xmlns:c16r2="http://schemas.microsoft.com/office/drawing/2015/06/chart">
            <c:ext xmlns:c16="http://schemas.microsoft.com/office/drawing/2014/chart" uri="{C3380CC4-5D6E-409C-BE32-E72D297353CC}">
              <c16:uniqueId val="{00000000-FBA6-47D2-BC6F-12C31699B246}"/>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FBA6-47D2-BC6F-12C31699B246}"/>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7.189999999999999</c:v>
                </c:pt>
              </c:numCache>
            </c:numRef>
          </c:val>
          <c:extLst xmlns:c16r2="http://schemas.microsoft.com/office/drawing/2015/06/chart">
            <c:ext xmlns:c16="http://schemas.microsoft.com/office/drawing/2014/chart" uri="{C3380CC4-5D6E-409C-BE32-E72D297353CC}">
              <c16:uniqueId val="{00000003-FBA6-47D2-BC6F-12C31699B246}"/>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7.71</c:v>
                </c:pt>
              </c:numCache>
            </c:numRef>
          </c:val>
          <c:extLst xmlns:c16r2="http://schemas.microsoft.com/office/drawing/2015/06/chart">
            <c:ext xmlns:c16="http://schemas.microsoft.com/office/drawing/2014/chart" uri="{C3380CC4-5D6E-409C-BE32-E72D297353CC}">
              <c16:uniqueId val="{00000004-FBA6-47D2-BC6F-12C31699B246}"/>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37.4</c:v>
                </c:pt>
              </c:numCache>
            </c:numRef>
          </c:val>
          <c:extLst xmlns:c16r2="http://schemas.microsoft.com/office/drawing/2015/06/chart">
            <c:ext xmlns:c16="http://schemas.microsoft.com/office/drawing/2014/chart" uri="{C3380CC4-5D6E-409C-BE32-E72D297353CC}">
              <c16:uniqueId val="{00000005-FBA6-47D2-BC6F-12C31699B246}"/>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44.44</c:v>
                </c:pt>
              </c:numCache>
            </c:numRef>
          </c:val>
          <c:extLst xmlns:c16r2="http://schemas.microsoft.com/office/drawing/2015/06/chart">
            <c:ext xmlns:c16="http://schemas.microsoft.com/office/drawing/2014/chart" uri="{C3380CC4-5D6E-409C-BE32-E72D297353CC}">
              <c16:uniqueId val="{00000006-FBA6-47D2-BC6F-12C31699B246}"/>
            </c:ext>
          </c:extLst>
        </c:ser>
        <c:dLbls>
          <c:showLegendKey val="0"/>
          <c:showVal val="0"/>
          <c:showCatName val="0"/>
          <c:showSerName val="0"/>
          <c:showPercent val="0"/>
          <c:showBubbleSize val="0"/>
        </c:dLbls>
        <c:gapWidth val="267"/>
        <c:overlap val="-81"/>
        <c:axId val="-2079665416"/>
        <c:axId val="-2079662408"/>
      </c:barChart>
      <c:catAx>
        <c:axId val="-2079665416"/>
        <c:scaling>
          <c:orientation val="minMax"/>
        </c:scaling>
        <c:delete val="1"/>
        <c:axPos val="b"/>
        <c:numFmt formatCode="General" sourceLinked="0"/>
        <c:majorTickMark val="out"/>
        <c:minorTickMark val="none"/>
        <c:tickLblPos val="nextTo"/>
        <c:crossAx val="-2079662408"/>
        <c:crosses val="autoZero"/>
        <c:auto val="1"/>
        <c:lblAlgn val="ctr"/>
        <c:lblOffset val="100"/>
        <c:noMultiLvlLbl val="0"/>
      </c:catAx>
      <c:valAx>
        <c:axId val="-2079662408"/>
        <c:scaling>
          <c:orientation val="minMax"/>
          <c:max val="50.0"/>
          <c:min val="0.0"/>
        </c:scaling>
        <c:delete val="1"/>
        <c:axPos val="l"/>
        <c:numFmt formatCode="0\%" sourceLinked="1"/>
        <c:majorTickMark val="out"/>
        <c:minorTickMark val="none"/>
        <c:tickLblPos val="nextTo"/>
        <c:crossAx val="-2079665416"/>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Inférieur</c:v>
                </c:pt>
                <c:pt idx="14">
                  <c:v>Moyen</c:v>
                </c:pt>
                <c:pt idx="15">
                  <c:v>Supérieur</c:v>
                </c:pt>
                <c:pt idx="16">
                  <c:v>Oui</c:v>
                </c:pt>
                <c:pt idx="17">
                  <c:v>Non</c:v>
                </c:pt>
              </c:strCache>
            </c:strRef>
          </c:cat>
          <c:val>
            <c:numRef>
              <c:f>Sheet1!$B$2:$B$19</c:f>
              <c:numCache>
                <c:formatCode>0\%</c:formatCode>
                <c:ptCount val="18"/>
                <c:pt idx="0">
                  <c:v>44.44</c:v>
                </c:pt>
                <c:pt idx="1">
                  <c:v>38.97</c:v>
                </c:pt>
                <c:pt idx="2">
                  <c:v>49.5</c:v>
                </c:pt>
                <c:pt idx="3">
                  <c:v>38.28</c:v>
                </c:pt>
                <c:pt idx="4">
                  <c:v>47.13</c:v>
                </c:pt>
                <c:pt idx="5">
                  <c:v>46.33</c:v>
                </c:pt>
                <c:pt idx="6">
                  <c:v>44.61</c:v>
                </c:pt>
                <c:pt idx="7">
                  <c:v>44.25</c:v>
                </c:pt>
                <c:pt idx="8">
                  <c:v>51.12</c:v>
                </c:pt>
                <c:pt idx="9">
                  <c:v>42.42</c:v>
                </c:pt>
                <c:pt idx="10">
                  <c:v>38.81</c:v>
                </c:pt>
                <c:pt idx="11">
                  <c:v>38.48</c:v>
                </c:pt>
                <c:pt idx="12">
                  <c:v>48.64</c:v>
                </c:pt>
                <c:pt idx="13">
                  <c:v>51.43</c:v>
                </c:pt>
                <c:pt idx="14">
                  <c:v>44.32</c:v>
                </c:pt>
                <c:pt idx="15">
                  <c:v>36.18</c:v>
                </c:pt>
                <c:pt idx="16">
                  <c:v>48.3</c:v>
                </c:pt>
                <c:pt idx="17">
                  <c:v>37.36</c:v>
                </c:pt>
              </c:numCache>
            </c:numRef>
          </c:val>
          <c:extLst xmlns:c16r2="http://schemas.microsoft.com/office/drawing/2015/06/chart">
            <c:ext xmlns:c16="http://schemas.microsoft.com/office/drawing/2014/chart" uri="{C3380CC4-5D6E-409C-BE32-E72D297353CC}">
              <c16:uniqueId val="{00000000-4FAD-4F76-AE23-BEBF1D76771C}"/>
            </c:ext>
          </c:extLst>
        </c:ser>
        <c:dLbls>
          <c:showLegendKey val="0"/>
          <c:showVal val="0"/>
          <c:showCatName val="0"/>
          <c:showSerName val="0"/>
          <c:showPercent val="0"/>
          <c:showBubbleSize val="0"/>
        </c:dLbls>
        <c:gapWidth val="75"/>
        <c:axId val="-2128542184"/>
        <c:axId val="-2128539176"/>
      </c:barChart>
      <c:catAx>
        <c:axId val="-2128542184"/>
        <c:scaling>
          <c:orientation val="minMax"/>
        </c:scaling>
        <c:delete val="1"/>
        <c:axPos val="b"/>
        <c:numFmt formatCode="#,##0" sourceLinked="0"/>
        <c:majorTickMark val="out"/>
        <c:minorTickMark val="none"/>
        <c:tickLblPos val="nextTo"/>
        <c:crossAx val="-2128539176"/>
        <c:crosses val="autoZero"/>
        <c:auto val="1"/>
        <c:lblAlgn val="ctr"/>
        <c:lblOffset val="100"/>
        <c:noMultiLvlLbl val="0"/>
      </c:catAx>
      <c:valAx>
        <c:axId val="-2128539176"/>
        <c:scaling>
          <c:orientation val="minMax"/>
          <c:max val="100.0"/>
          <c:min val="0.0"/>
        </c:scaling>
        <c:delete val="1"/>
        <c:axPos val="l"/>
        <c:numFmt formatCode="#,##0" sourceLinked="0"/>
        <c:majorTickMark val="none"/>
        <c:minorTickMark val="none"/>
        <c:tickLblPos val="none"/>
        <c:crossAx val="-2128542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110075800"/>
        <c:axId val="-2110418280"/>
      </c:barChart>
      <c:catAx>
        <c:axId val="-2110075800"/>
        <c:scaling>
          <c:orientation val="minMax"/>
        </c:scaling>
        <c:delete val="1"/>
        <c:axPos val="b"/>
        <c:numFmt formatCode="#,##0" sourceLinked="0"/>
        <c:majorTickMark val="out"/>
        <c:minorTickMark val="none"/>
        <c:tickLblPos val="nextTo"/>
        <c:crossAx val="-2110418280"/>
        <c:crosses val="autoZero"/>
        <c:auto val="1"/>
        <c:lblAlgn val="ctr"/>
        <c:lblOffset val="100"/>
        <c:noMultiLvlLbl val="0"/>
      </c:catAx>
      <c:valAx>
        <c:axId val="-2110418280"/>
        <c:scaling>
          <c:orientation val="minMax"/>
          <c:max val="1.0"/>
          <c:min val="0.0"/>
        </c:scaling>
        <c:delete val="1"/>
        <c:axPos val="l"/>
        <c:numFmt formatCode="0%" sourceLinked="0"/>
        <c:majorTickMark val="none"/>
        <c:minorTickMark val="none"/>
        <c:tickLblPos val="none"/>
        <c:crossAx val="-2110075800"/>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46.84</c:v>
                </c:pt>
                <c:pt idx="1">
                  <c:v>53.16</c:v>
                </c:pt>
              </c:numCache>
            </c:numRef>
          </c:val>
          <c:extLst xmlns:c16r2="http://schemas.microsoft.com/office/drawing/2015/06/chart">
            <c:ext xmlns:c16="http://schemas.microsoft.com/office/drawing/2014/chart" uri="{C3380CC4-5D6E-409C-BE32-E72D297353CC}">
              <c16:uniqueId val="{00000000-5967-41EB-B236-9838716B1FA9}"/>
            </c:ext>
          </c:extLst>
        </c:ser>
        <c:dLbls>
          <c:showLegendKey val="0"/>
          <c:showVal val="0"/>
          <c:showCatName val="0"/>
          <c:showSerName val="0"/>
          <c:showPercent val="0"/>
          <c:showBubbleSize val="0"/>
        </c:dLbls>
        <c:gapWidth val="70"/>
        <c:axId val="-2085289496"/>
        <c:axId val="-2085286008"/>
      </c:barChart>
      <c:catAx>
        <c:axId val="-208528949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85286008"/>
        <c:crossesAt val="0.0"/>
        <c:auto val="1"/>
        <c:lblAlgn val="ctr"/>
        <c:lblOffset val="1"/>
        <c:tickLblSkip val="1"/>
        <c:tickMarkSkip val="1"/>
        <c:noMultiLvlLbl val="0"/>
      </c:catAx>
      <c:valAx>
        <c:axId val="-2085286008"/>
        <c:scaling>
          <c:orientation val="minMax"/>
          <c:max val="100.0"/>
          <c:min val="0.0"/>
        </c:scaling>
        <c:delete val="0"/>
        <c:axPos val="r"/>
        <c:numFmt formatCode="0\%" sourceLinked="1"/>
        <c:majorTickMark val="out"/>
        <c:minorTickMark val="none"/>
        <c:tickLblPos val="none"/>
        <c:crossAx val="-208528949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B560-446B-93E1-9F1ADA5CD5C2}"/>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B560-446B-93E1-9F1ADA5CD5C2}"/>
              </c:ext>
            </c:extLst>
          </c:dPt>
          <c:dPt>
            <c:idx val="2"/>
            <c:bubble3D val="0"/>
            <c:extLst xmlns:c16r2="http://schemas.microsoft.com/office/drawing/2015/06/chart">
              <c:ext xmlns:c16="http://schemas.microsoft.com/office/drawing/2014/chart" uri="{C3380CC4-5D6E-409C-BE32-E72D297353CC}">
                <c16:uniqueId val="{00000004-B560-446B-93E1-9F1ADA5CD5C2}"/>
              </c:ext>
            </c:extLst>
          </c:dPt>
          <c:dPt>
            <c:idx val="3"/>
            <c:bubble3D val="0"/>
            <c:extLst xmlns:c16r2="http://schemas.microsoft.com/office/drawing/2015/06/chart">
              <c:ext xmlns:c16="http://schemas.microsoft.com/office/drawing/2014/chart" uri="{C3380CC4-5D6E-409C-BE32-E72D297353CC}">
                <c16:uniqueId val="{00000005-B560-446B-93E1-9F1ADA5CD5C2}"/>
              </c:ext>
            </c:extLst>
          </c:dPt>
          <c:dPt>
            <c:idx val="4"/>
            <c:bubble3D val="0"/>
            <c:extLst xmlns:c16r2="http://schemas.microsoft.com/office/drawing/2015/06/chart">
              <c:ext xmlns:c16="http://schemas.microsoft.com/office/drawing/2014/chart" uri="{C3380CC4-5D6E-409C-BE32-E72D297353CC}">
                <c16:uniqueId val="{00000006-B560-446B-93E1-9F1ADA5CD5C2}"/>
              </c:ext>
            </c:extLst>
          </c:dPt>
          <c:dPt>
            <c:idx val="5"/>
            <c:bubble3D val="0"/>
            <c:extLst xmlns:c16r2="http://schemas.microsoft.com/office/drawing/2015/06/chart">
              <c:ext xmlns:c16="http://schemas.microsoft.com/office/drawing/2014/chart" uri="{C3380CC4-5D6E-409C-BE32-E72D297353CC}">
                <c16:uniqueId val="{00000007-B560-446B-93E1-9F1ADA5CD5C2}"/>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47.16</c:v>
                </c:pt>
                <c:pt idx="1">
                  <c:v>52.84</c:v>
                </c:pt>
              </c:numCache>
            </c:numRef>
          </c:val>
          <c:extLst xmlns:c16r2="http://schemas.microsoft.com/office/drawing/2015/06/chart">
            <c:ext xmlns:c16="http://schemas.microsoft.com/office/drawing/2014/chart" uri="{C3380CC4-5D6E-409C-BE32-E72D297353CC}">
              <c16:uniqueId val="{00000008-B560-446B-93E1-9F1ADA5CD5C2}"/>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42.76</c:v>
                </c:pt>
                <c:pt idx="1">
                  <c:v>40.46</c:v>
                </c:pt>
              </c:numCache>
            </c:numRef>
          </c:val>
          <c:extLst xmlns:c16r2="http://schemas.microsoft.com/office/drawing/2015/06/chart">
            <c:ext xmlns:c16="http://schemas.microsoft.com/office/drawing/2014/chart" uri="{C3380CC4-5D6E-409C-BE32-E72D297353CC}">
              <c16:uniqueId val="{00000000-D4E6-421B-B1E4-4DAA27986B3F}"/>
            </c:ext>
          </c:extLst>
        </c:ser>
        <c:dLbls>
          <c:showLegendKey val="0"/>
          <c:showVal val="0"/>
          <c:showCatName val="0"/>
          <c:showSerName val="0"/>
          <c:showPercent val="0"/>
          <c:showBubbleSize val="0"/>
        </c:dLbls>
        <c:gapWidth val="70"/>
        <c:axId val="-2086828264"/>
        <c:axId val="-2086844248"/>
      </c:barChart>
      <c:catAx>
        <c:axId val="-2086828264"/>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086844248"/>
        <c:crossesAt val="0.0"/>
        <c:auto val="1"/>
        <c:lblAlgn val="ctr"/>
        <c:lblOffset val="1"/>
        <c:tickLblSkip val="1"/>
        <c:tickMarkSkip val="1"/>
        <c:noMultiLvlLbl val="0"/>
      </c:catAx>
      <c:valAx>
        <c:axId val="-2086844248"/>
        <c:scaling>
          <c:orientation val="minMax"/>
          <c:max val="100.0"/>
          <c:min val="0.0"/>
        </c:scaling>
        <c:delete val="0"/>
        <c:axPos val="r"/>
        <c:numFmt formatCode="0\%" sourceLinked="1"/>
        <c:majorTickMark val="out"/>
        <c:minorTickMark val="none"/>
        <c:tickLblPos val="none"/>
        <c:crossAx val="-2086828264"/>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13.88</c:v>
                </c:pt>
                <c:pt idx="1">
                  <c:v>12.97</c:v>
                </c:pt>
              </c:numCache>
            </c:numRef>
          </c:val>
          <c:extLst xmlns:c16r2="http://schemas.microsoft.com/office/drawing/2015/06/chart">
            <c:ext xmlns:c16="http://schemas.microsoft.com/office/drawing/2014/chart" uri="{C3380CC4-5D6E-409C-BE32-E72D297353CC}">
              <c16:uniqueId val="{00000000-566F-499A-BCCA-89A6EBDB5E92}"/>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26.42</c:v>
                </c:pt>
                <c:pt idx="1">
                  <c:v>25.4</c:v>
                </c:pt>
              </c:numCache>
            </c:numRef>
          </c:val>
          <c:extLst xmlns:c16r2="http://schemas.microsoft.com/office/drawing/2015/06/chart">
            <c:ext xmlns:c16="http://schemas.microsoft.com/office/drawing/2014/chart" uri="{C3380CC4-5D6E-409C-BE32-E72D297353CC}">
              <c16:uniqueId val="{00000001-566F-499A-BCCA-89A6EBDB5E92}"/>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42.2</c:v>
                </c:pt>
                <c:pt idx="1">
                  <c:v>45.89</c:v>
                </c:pt>
              </c:numCache>
            </c:numRef>
          </c:val>
          <c:extLst xmlns:c16r2="http://schemas.microsoft.com/office/drawing/2015/06/chart">
            <c:ext xmlns:c16="http://schemas.microsoft.com/office/drawing/2014/chart" uri="{C3380CC4-5D6E-409C-BE32-E72D297353CC}">
              <c16:uniqueId val="{00000002-566F-499A-BCCA-89A6EBDB5E92}"/>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17.5</c:v>
                </c:pt>
                <c:pt idx="1">
                  <c:v>15.75</c:v>
                </c:pt>
              </c:numCache>
            </c:numRef>
          </c:val>
          <c:extLst xmlns:c16r2="http://schemas.microsoft.com/office/drawing/2015/06/chart">
            <c:ext xmlns:c16="http://schemas.microsoft.com/office/drawing/2014/chart" uri="{C3380CC4-5D6E-409C-BE32-E72D297353CC}">
              <c16:uniqueId val="{00000003-566F-499A-BCCA-89A6EBDB5E92}"/>
            </c:ext>
          </c:extLst>
        </c:ser>
        <c:dLbls>
          <c:showLegendKey val="0"/>
          <c:showVal val="0"/>
          <c:showCatName val="0"/>
          <c:showSerName val="0"/>
          <c:showPercent val="0"/>
          <c:showBubbleSize val="0"/>
        </c:dLbls>
        <c:gapWidth val="150"/>
        <c:overlap val="100"/>
        <c:axId val="-2122688552"/>
        <c:axId val="-2122693432"/>
      </c:barChart>
      <c:catAx>
        <c:axId val="-2122688552"/>
        <c:scaling>
          <c:orientation val="minMax"/>
        </c:scaling>
        <c:delete val="1"/>
        <c:axPos val="b"/>
        <c:numFmt formatCode="#,##0" sourceLinked="0"/>
        <c:majorTickMark val="out"/>
        <c:minorTickMark val="none"/>
        <c:tickLblPos val="nextTo"/>
        <c:crossAx val="-2122693432"/>
        <c:crosses val="autoZero"/>
        <c:auto val="1"/>
        <c:lblAlgn val="ctr"/>
        <c:lblOffset val="100"/>
        <c:noMultiLvlLbl val="0"/>
      </c:catAx>
      <c:valAx>
        <c:axId val="-2122693432"/>
        <c:scaling>
          <c:orientation val="minMax"/>
          <c:max val="1.0"/>
          <c:min val="0.0"/>
        </c:scaling>
        <c:delete val="1"/>
        <c:axPos val="l"/>
        <c:numFmt formatCode="0%" sourceLinked="0"/>
        <c:majorTickMark val="none"/>
        <c:minorTickMark val="none"/>
        <c:tickLblPos val="none"/>
        <c:crossAx val="-2122688552"/>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40.30000000000001</c:v>
                </c:pt>
                <c:pt idx="1">
                  <c:v>40.7</c:v>
                </c:pt>
                <c:pt idx="2">
                  <c:v>39.93</c:v>
                </c:pt>
                <c:pt idx="3">
                  <c:v>41.02</c:v>
                </c:pt>
                <c:pt idx="4">
                  <c:v>38.59</c:v>
                </c:pt>
                <c:pt idx="5">
                  <c:v>41.36</c:v>
                </c:pt>
                <c:pt idx="6">
                  <c:v>39.01</c:v>
                </c:pt>
                <c:pt idx="7">
                  <c:v>41.77</c:v>
                </c:pt>
                <c:pt idx="8">
                  <c:v>39.44</c:v>
                </c:pt>
                <c:pt idx="9">
                  <c:v>36.51</c:v>
                </c:pt>
                <c:pt idx="10">
                  <c:v>33.99</c:v>
                </c:pt>
                <c:pt idx="11">
                  <c:v>46.03</c:v>
                </c:pt>
                <c:pt idx="12">
                  <c:v>38.0</c:v>
                </c:pt>
                <c:pt idx="13">
                  <c:v>46.39</c:v>
                </c:pt>
                <c:pt idx="14">
                  <c:v>38.22</c:v>
                </c:pt>
                <c:pt idx="15">
                  <c:v>35.96</c:v>
                </c:pt>
                <c:pt idx="16">
                  <c:v>41.49</c:v>
                </c:pt>
                <c:pt idx="17">
                  <c:v>38.12</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087285432"/>
        <c:axId val="-2087292616"/>
      </c:barChart>
      <c:catAx>
        <c:axId val="-2087285432"/>
        <c:scaling>
          <c:orientation val="minMax"/>
        </c:scaling>
        <c:delete val="1"/>
        <c:axPos val="b"/>
        <c:numFmt formatCode="#,##0" sourceLinked="0"/>
        <c:majorTickMark val="out"/>
        <c:minorTickMark val="none"/>
        <c:tickLblPos val="nextTo"/>
        <c:crossAx val="-2087292616"/>
        <c:crosses val="autoZero"/>
        <c:auto val="1"/>
        <c:lblAlgn val="ctr"/>
        <c:lblOffset val="100"/>
        <c:noMultiLvlLbl val="0"/>
      </c:catAx>
      <c:valAx>
        <c:axId val="-2087292616"/>
        <c:scaling>
          <c:orientation val="minMax"/>
          <c:max val="100.0"/>
          <c:min val="0.0"/>
        </c:scaling>
        <c:delete val="1"/>
        <c:axPos val="l"/>
        <c:numFmt formatCode="General" sourceLinked="0"/>
        <c:majorTickMark val="none"/>
        <c:minorTickMark val="none"/>
        <c:tickLblPos val="none"/>
        <c:crossAx val="-2087285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Hainaut</c:v>
                </c:pt>
                <c:pt idx="9">
                  <c:v>Brabant Wallon</c:v>
                </c:pt>
                <c:pt idx="10">
                  <c:v>Namur</c:v>
                </c:pt>
                <c:pt idx="11">
                  <c:v>Liège</c:v>
                </c:pt>
                <c:pt idx="12">
                  <c:v>Luxembourg</c:v>
                </c:pt>
                <c:pt idx="13">
                  <c:v>Peu</c:v>
                </c:pt>
                <c:pt idx="14">
                  <c:v>Moyenne</c:v>
                </c:pt>
                <c:pt idx="15">
                  <c:v>Haut</c:v>
                </c:pt>
                <c:pt idx="16">
                  <c:v>Ja</c:v>
                </c:pt>
                <c:pt idx="17">
                  <c:v>Nee</c:v>
                </c:pt>
              </c:strCache>
            </c:strRef>
          </c:cat>
          <c:val>
            <c:numRef>
              <c:f>Sheet1!$B$2:$B$19</c:f>
              <c:numCache>
                <c:formatCode>0\%</c:formatCode>
                <c:ptCount val="18"/>
                <c:pt idx="0">
                  <c:v>38.37</c:v>
                </c:pt>
                <c:pt idx="1">
                  <c:v>39.44</c:v>
                </c:pt>
                <c:pt idx="2">
                  <c:v>37.38</c:v>
                </c:pt>
                <c:pt idx="3">
                  <c:v>40.33</c:v>
                </c:pt>
                <c:pt idx="4">
                  <c:v>37.63</c:v>
                </c:pt>
                <c:pt idx="5">
                  <c:v>37.65</c:v>
                </c:pt>
                <c:pt idx="6">
                  <c:v>36.08</c:v>
                </c:pt>
                <c:pt idx="7">
                  <c:v>40.97</c:v>
                </c:pt>
                <c:pt idx="8">
                  <c:v>38.48</c:v>
                </c:pt>
                <c:pt idx="9">
                  <c:v>35.75</c:v>
                </c:pt>
                <c:pt idx="10">
                  <c:v>32.77</c:v>
                </c:pt>
                <c:pt idx="11">
                  <c:v>42.74</c:v>
                </c:pt>
                <c:pt idx="12">
                  <c:v>33.83</c:v>
                </c:pt>
                <c:pt idx="13">
                  <c:v>43.27</c:v>
                </c:pt>
                <c:pt idx="14">
                  <c:v>36.84</c:v>
                </c:pt>
                <c:pt idx="15">
                  <c:v>34.65</c:v>
                </c:pt>
                <c:pt idx="16">
                  <c:v>40.75</c:v>
                </c:pt>
                <c:pt idx="17">
                  <c:v>34.0</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087341064"/>
        <c:axId val="-2087346472"/>
      </c:barChart>
      <c:catAx>
        <c:axId val="-2087341064"/>
        <c:scaling>
          <c:orientation val="minMax"/>
        </c:scaling>
        <c:delete val="1"/>
        <c:axPos val="b"/>
        <c:numFmt formatCode="#,##0" sourceLinked="0"/>
        <c:majorTickMark val="out"/>
        <c:minorTickMark val="none"/>
        <c:tickLblPos val="nextTo"/>
        <c:crossAx val="-2087346472"/>
        <c:crosses val="autoZero"/>
        <c:auto val="1"/>
        <c:lblAlgn val="ctr"/>
        <c:lblOffset val="100"/>
        <c:noMultiLvlLbl val="0"/>
      </c:catAx>
      <c:valAx>
        <c:axId val="-2087346472"/>
        <c:scaling>
          <c:orientation val="minMax"/>
          <c:max val="100.0"/>
          <c:min val="0.0"/>
        </c:scaling>
        <c:delete val="1"/>
        <c:axPos val="l"/>
        <c:numFmt formatCode="General" sourceLinked="0"/>
        <c:majorTickMark val="none"/>
        <c:minorTickMark val="none"/>
        <c:tickLblPos val="none"/>
        <c:crossAx val="-2087341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087480248"/>
        <c:axId val="-2123346936"/>
      </c:barChart>
      <c:catAx>
        <c:axId val="-2087480248"/>
        <c:scaling>
          <c:orientation val="minMax"/>
        </c:scaling>
        <c:delete val="1"/>
        <c:axPos val="b"/>
        <c:numFmt formatCode="#,##0" sourceLinked="0"/>
        <c:majorTickMark val="out"/>
        <c:minorTickMark val="none"/>
        <c:tickLblPos val="nextTo"/>
        <c:crossAx val="-2123346936"/>
        <c:crosses val="autoZero"/>
        <c:auto val="1"/>
        <c:lblAlgn val="ctr"/>
        <c:lblOffset val="100"/>
        <c:noMultiLvlLbl val="0"/>
      </c:catAx>
      <c:valAx>
        <c:axId val="-2123346936"/>
        <c:scaling>
          <c:orientation val="minMax"/>
          <c:max val="1.0"/>
          <c:min val="0.0"/>
        </c:scaling>
        <c:delete val="1"/>
        <c:axPos val="l"/>
        <c:numFmt formatCode="0%" sourceLinked="0"/>
        <c:majorTickMark val="none"/>
        <c:minorTickMark val="none"/>
        <c:tickLblPos val="none"/>
        <c:crossAx val="-2087480248"/>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378035"/>
            <a:ext cx="2945862" cy="493097"/>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378035"/>
            <a:ext cx="2945862"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39730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5.xml"/><Relationship Id="rId3"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 Id="rId3"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ips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3.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fr-BE" sz="3200"/>
              <a:t>Expérimentations sur Chiens et Chats  </a:t>
            </a:r>
            <a:endParaRPr lang="fr-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fr-BE" dirty="0"/>
              <a:t>Résultats 2016 – Wallonie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ext uri="{D42A27DB-BD31-4B8C-83A1-F6EECF244321}">
                <p14:modId xmlns:p14="http://schemas.microsoft.com/office/powerpoint/2010/main" val="55369624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aphicFrame>
        <p:nvGraphicFramePr>
          <p:cNvPr id="29" name="Table 28"/>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grpSp>
        <p:nvGrpSpPr>
          <p:cNvPr id="22" name="Group 21"/>
          <p:cNvGrpSpPr/>
          <p:nvPr/>
        </p:nvGrpSpPr>
        <p:grpSpPr>
          <a:xfrm>
            <a:off x="6176279" y="1012397"/>
            <a:ext cx="341284" cy="271212"/>
            <a:chOff x="2416972" y="2425189"/>
            <a:chExt cx="4921657" cy="3911149"/>
          </a:xfrm>
          <a:solidFill>
            <a:schemeClr val="bg1"/>
          </a:solidFill>
        </p:grpSpPr>
        <p:sp>
          <p:nvSpPr>
            <p:cNvPr id="2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Environ 93% des Wallons trouvent que les expériences sur les chiens et les chats doivent être interdites. </a:t>
            </a:r>
          </a:p>
        </p:txBody>
      </p:sp>
    </p:spTree>
    <p:extLst>
      <p:ext uri="{BB962C8B-B14F-4D97-AF65-F5344CB8AC3E}">
        <p14:creationId xmlns:p14="http://schemas.microsoft.com/office/powerpoint/2010/main" val="164822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47546" y="3295212"/>
            <a:ext cx="7740591" cy="637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48237" y="2077507"/>
            <a:ext cx="7739900" cy="633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4243964128"/>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3688893273"/>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811414357"/>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1416607940"/>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75" name="Chart 74"/>
          <p:cNvGraphicFramePr/>
          <p:nvPr>
            <p:extLst>
              <p:ext uri="{D42A27DB-BD31-4B8C-83A1-F6EECF244321}">
                <p14:modId xmlns:p14="http://schemas.microsoft.com/office/powerpoint/2010/main" val="369694870"/>
              </p:ext>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4"/>
          </a:graphicData>
        </a:graphic>
      </p:graphicFrame>
      <p:cxnSp>
        <p:nvCxnSpPr>
          <p:cNvPr id="80" name="Straight Connector 79"/>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4" name="Straight Connector 83"/>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5" name="Straight Connector 84"/>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6" name="Straight Connector 85"/>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7" name="TextBox 86"/>
          <p:cNvSpPr txBox="1"/>
          <p:nvPr/>
        </p:nvSpPr>
        <p:spPr>
          <a:xfrm>
            <a:off x="6765178" y="2066876"/>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88" name="TextBox 87"/>
          <p:cNvSpPr txBox="1"/>
          <p:nvPr/>
        </p:nvSpPr>
        <p:spPr>
          <a:xfrm>
            <a:off x="7195750" y="2077508"/>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90" name="TextBox 89"/>
          <p:cNvSpPr txBox="1"/>
          <p:nvPr/>
        </p:nvSpPr>
        <p:spPr>
          <a:xfrm>
            <a:off x="1974352" y="329521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1" name="TextBox 90"/>
          <p:cNvSpPr txBox="1"/>
          <p:nvPr/>
        </p:nvSpPr>
        <p:spPr>
          <a:xfrm>
            <a:off x="6765177" y="3288586"/>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92" name="TextBox 91"/>
          <p:cNvSpPr txBox="1"/>
          <p:nvPr/>
        </p:nvSpPr>
        <p:spPr>
          <a:xfrm>
            <a:off x="7195750" y="3298856"/>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93" name="TextBox 92"/>
          <p:cNvSpPr txBox="1"/>
          <p:nvPr/>
        </p:nvSpPr>
        <p:spPr>
          <a:xfrm>
            <a:off x="8067396" y="3280966"/>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94" name="TextBox 93"/>
          <p:cNvSpPr txBox="1"/>
          <p:nvPr/>
        </p:nvSpPr>
        <p:spPr>
          <a:xfrm>
            <a:off x="8067396" y="2064116"/>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58" name="Rounded Rectangle 57"/>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59" name="Rounded Rectangle 58"/>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60" name="Rounded Rectangle 5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1" name="Rounded Rectangle 6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PROVINCE</a:t>
            </a:r>
          </a:p>
        </p:txBody>
      </p:sp>
      <p:sp>
        <p:nvSpPr>
          <p:cNvPr id="69" name="Rounded Rectangle 68"/>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0" name="Group 69"/>
          <p:cNvGrpSpPr/>
          <p:nvPr/>
        </p:nvGrpSpPr>
        <p:grpSpPr>
          <a:xfrm>
            <a:off x="1065799" y="1556905"/>
            <a:ext cx="409856" cy="276999"/>
            <a:chOff x="1065799" y="1556905"/>
            <a:chExt cx="409856" cy="276999"/>
          </a:xfrm>
        </p:grpSpPr>
        <p:sp>
          <p:nvSpPr>
            <p:cNvPr id="71" name="Rounded Rectangle 70"/>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2" name="Rectangle 71"/>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sp>
        <p:nvSpPr>
          <p:cNvPr id="7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74" name="TextBox 73"/>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8" name="Group 47"/>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6" name="TextBox 55"/>
          <p:cNvSpPr txBox="1"/>
          <p:nvPr/>
        </p:nvSpPr>
        <p:spPr>
          <a:xfrm>
            <a:off x="4586852" y="2059929"/>
            <a:ext cx="328487" cy="153888"/>
          </a:xfrm>
          <a:prstGeom prst="rect">
            <a:avLst/>
          </a:prstGeom>
        </p:spPr>
        <p:txBody>
          <a:bodyPr vert="horz" wrap="square" lIns="0" tIns="0" rIns="0" bIns="0" rtlCol="0">
            <a:spAutoFit/>
          </a:bodyPr>
          <a:lstStyle/>
          <a:p>
            <a:pPr marL="4763" algn="ctr"/>
            <a:r>
              <a:rPr lang="nl-BE" sz="1000" dirty="0">
                <a:solidFill>
                  <a:schemeClr val="bg1"/>
                </a:solidFill>
              </a:rPr>
              <a:t>IJKL</a:t>
            </a:r>
          </a:p>
        </p:txBody>
      </p:sp>
      <p:sp>
        <p:nvSpPr>
          <p:cNvPr id="57" name="TextBox 56"/>
          <p:cNvSpPr txBox="1"/>
          <p:nvPr/>
        </p:nvSpPr>
        <p:spPr>
          <a:xfrm>
            <a:off x="4584948" y="3286953"/>
            <a:ext cx="328487" cy="153888"/>
          </a:xfrm>
          <a:prstGeom prst="rect">
            <a:avLst/>
          </a:prstGeom>
        </p:spPr>
        <p:txBody>
          <a:bodyPr vert="horz" wrap="square" lIns="0" tIns="0" rIns="0" bIns="0" rtlCol="0">
            <a:spAutoFit/>
          </a:bodyPr>
          <a:lstStyle/>
          <a:p>
            <a:pPr marL="4763" algn="ctr"/>
            <a:r>
              <a:rPr lang="nl-BE" sz="1000" dirty="0">
                <a:solidFill>
                  <a:schemeClr val="bg1"/>
                </a:solidFill>
              </a:rPr>
              <a:t>IJL</a:t>
            </a:r>
          </a:p>
        </p:txBody>
      </p:sp>
      <p:sp>
        <p:nvSpPr>
          <p:cNvPr id="64" name="Rounded Rectangle 63"/>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47" name="Text Placeholder 3"/>
          <p:cNvSpPr>
            <a:spLocks noGrp="1"/>
          </p:cNvSpPr>
          <p:nvPr>
            <p:ph type="body" sz="quarter" idx="13"/>
          </p:nvPr>
        </p:nvSpPr>
        <p:spPr>
          <a:xfrm>
            <a:off x="224286" y="102303"/>
            <a:ext cx="6403803" cy="743446"/>
          </a:xfrm>
        </p:spPr>
        <p:txBody>
          <a:bodyPr/>
          <a:lstStyle/>
          <a:p>
            <a:r>
              <a:rPr lang="fr-BE" sz="1400" dirty="0"/>
              <a:t>Les habitants du Hainaut, ainsi que ceux ayant un chien ou chat, sont les plus en faveur d’une interdiction sur les expérimentations animales. Plus le niveau d’éducation est bas, plus on est d’accord avec une interdiction sur les expérimentations animales.</a:t>
            </a:r>
          </a:p>
        </p:txBody>
      </p:sp>
    </p:spTree>
    <p:extLst>
      <p:ext uri="{BB962C8B-B14F-4D97-AF65-F5344CB8AC3E}">
        <p14:creationId xmlns:p14="http://schemas.microsoft.com/office/powerpoint/2010/main" val="390614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QUE VAUT-IL MIEUX FAIRE AVEC LE CHIEN OU LE CHAT APRÈS L’EXPÉRIENCE </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endParaRPr lang="en-GB" sz="700" dirty="0"/>
          </a:p>
          <a:p>
            <a:pPr>
              <a:spcBef>
                <a:spcPts val="0"/>
              </a:spcBef>
              <a:spcAft>
                <a:spcPts val="0"/>
              </a:spcAft>
            </a:pPr>
            <a:endParaRPr lang="en-GB" sz="700" dirty="0"/>
          </a:p>
        </p:txBody>
      </p:sp>
      <p:graphicFrame>
        <p:nvGraphicFramePr>
          <p:cNvPr id="44" name="Chart 43"/>
          <p:cNvGraphicFramePr/>
          <p:nvPr>
            <p:extLst>
              <p:ext uri="{D42A27DB-BD31-4B8C-83A1-F6EECF244321}">
                <p14:modId xmlns:p14="http://schemas.microsoft.com/office/powerpoint/2010/main" val="1544534124"/>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50"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51" name="TextBox 5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0" name="Group 39"/>
          <p:cNvGrpSpPr/>
          <p:nvPr/>
        </p:nvGrpSpPr>
        <p:grpSpPr>
          <a:xfrm>
            <a:off x="6176279" y="1012397"/>
            <a:ext cx="341284" cy="271212"/>
            <a:chOff x="2416972" y="2425189"/>
            <a:chExt cx="4921657" cy="3911149"/>
          </a:xfrm>
          <a:solidFill>
            <a:schemeClr val="bg1"/>
          </a:solidFill>
        </p:grpSpPr>
        <p:sp>
          <p:nvSpPr>
            <p:cNvPr id="4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4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4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4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1" name="Text Placeholder 3"/>
          <p:cNvSpPr>
            <a:spLocks noGrp="1"/>
          </p:cNvSpPr>
          <p:nvPr>
            <p:ph type="body" sz="quarter" idx="13"/>
          </p:nvPr>
        </p:nvSpPr>
        <p:spPr>
          <a:xfrm>
            <a:off x="224287" y="196566"/>
            <a:ext cx="6407742" cy="540000"/>
          </a:xfrm>
        </p:spPr>
        <p:txBody>
          <a:bodyPr/>
          <a:lstStyle/>
          <a:p>
            <a:r>
              <a:rPr lang="fr-BE" sz="1400" dirty="0"/>
              <a:t>77% des Wallons trouvent que l’animal d’expérience doit être proposé à l’adoption, tandis que 19% trouve que l’animal doit être tué.</a:t>
            </a:r>
          </a:p>
        </p:txBody>
      </p:sp>
    </p:spTree>
    <p:extLst>
      <p:ext uri="{BB962C8B-B14F-4D97-AF65-F5344CB8AC3E}">
        <p14:creationId xmlns:p14="http://schemas.microsoft.com/office/powerpoint/2010/main" val="315115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47546" y="2457610"/>
            <a:ext cx="7740591" cy="146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p>
          <a:p>
            <a:pPr>
              <a:spcBef>
                <a:spcPts val="0"/>
              </a:spcBef>
              <a:spcAft>
                <a:spcPts val="0"/>
              </a:spcAft>
            </a:pPr>
            <a:r>
              <a:rPr lang="en-US" sz="700" cap="none" dirty="0"/>
              <a:t>ABCD:	95% significance level</a:t>
            </a:r>
            <a:endParaRPr lang="en-GB" sz="700" dirty="0"/>
          </a:p>
        </p:txBody>
      </p:sp>
      <p:graphicFrame>
        <p:nvGraphicFramePr>
          <p:cNvPr id="42" name="Chart 41"/>
          <p:cNvGraphicFramePr/>
          <p:nvPr>
            <p:extLst>
              <p:ext uri="{D42A27DB-BD31-4B8C-83A1-F6EECF244321}">
                <p14:modId xmlns:p14="http://schemas.microsoft.com/office/powerpoint/2010/main" val="3133561408"/>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29234313"/>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3" name="Straight Connector 12"/>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7" name="Straight Connector 56"/>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8" name="Straight Connector 57"/>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9" name="Straight Connector 58"/>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0" name="Straight Connector 59"/>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63" name="Chart 62"/>
          <p:cNvGraphicFramePr/>
          <p:nvPr>
            <p:extLst>
              <p:ext uri="{D42A27DB-BD31-4B8C-83A1-F6EECF244321}">
                <p14:modId xmlns:p14="http://schemas.microsoft.com/office/powerpoint/2010/main" val="648593214"/>
              </p:ext>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cxnSp>
        <p:nvCxnSpPr>
          <p:cNvPr id="64" name="Straight Connector 6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68" name="TextBox 67"/>
          <p:cNvSpPr txBox="1"/>
          <p:nvPr/>
        </p:nvSpPr>
        <p:spPr>
          <a:xfrm>
            <a:off x="1976090" y="237507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0" name="TextBox 69"/>
          <p:cNvSpPr txBox="1"/>
          <p:nvPr/>
        </p:nvSpPr>
        <p:spPr>
          <a:xfrm>
            <a:off x="8067396" y="2369004"/>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77" name="Rounded Rectangle 76"/>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8" name="Rounded Rectangle 7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9" name="Rounded Rectangle 78"/>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0" name="Rounded Rectangle 79"/>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PROVINCE</a:t>
            </a:r>
          </a:p>
        </p:txBody>
      </p:sp>
      <p:sp>
        <p:nvSpPr>
          <p:cNvPr id="82" name="Rounded Rectangle 81"/>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83" name="Group 82"/>
          <p:cNvGrpSpPr/>
          <p:nvPr/>
        </p:nvGrpSpPr>
        <p:grpSpPr>
          <a:xfrm>
            <a:off x="1065799" y="1556905"/>
            <a:ext cx="409856" cy="276999"/>
            <a:chOff x="1065799" y="1556905"/>
            <a:chExt cx="409856" cy="276999"/>
          </a:xfrm>
        </p:grpSpPr>
        <p:sp>
          <p:nvSpPr>
            <p:cNvPr id="84" name="Rounded Rectangle 8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5" name="Rectangle 84"/>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sp>
        <p:nvSpPr>
          <p:cNvPr id="86"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87" name="TextBox 8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3" name="Group 42"/>
          <p:cNvGrpSpPr/>
          <p:nvPr/>
        </p:nvGrpSpPr>
        <p:grpSpPr>
          <a:xfrm>
            <a:off x="6176279" y="1012397"/>
            <a:ext cx="341284" cy="271212"/>
            <a:chOff x="2416972" y="2425189"/>
            <a:chExt cx="4921657" cy="3911149"/>
          </a:xfrm>
          <a:solidFill>
            <a:schemeClr val="bg1"/>
          </a:solidFill>
        </p:grpSpPr>
        <p:sp>
          <p:nvSpPr>
            <p:cNvPr id="46"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62" name="Rounded Rectangle 61"/>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40" name="Text Placeholder 3"/>
          <p:cNvSpPr>
            <a:spLocks noGrp="1"/>
          </p:cNvSpPr>
          <p:nvPr>
            <p:ph type="body" sz="quarter" idx="13"/>
          </p:nvPr>
        </p:nvSpPr>
        <p:spPr>
          <a:xfrm>
            <a:off x="224287" y="196565"/>
            <a:ext cx="6403802" cy="826349"/>
          </a:xfrm>
        </p:spPr>
        <p:txBody>
          <a:bodyPr/>
          <a:lstStyle/>
          <a:p>
            <a:r>
              <a:rPr lang="fr-BE" sz="1400" dirty="0"/>
              <a:t>Plus de femmes wallonnes trouvent qu’un animal d’expérience doit être proposé à l’adoption, ainsi que les Wallons ayant un animal de compagnie. Plus jeune on est, plus on est convaincu que l’animal d’expérience doit être proposé à l’adoption.</a:t>
            </a:r>
          </a:p>
        </p:txBody>
      </p:sp>
    </p:spTree>
    <p:extLst>
      <p:ext uri="{BB962C8B-B14F-4D97-AF65-F5344CB8AC3E}">
        <p14:creationId xmlns:p14="http://schemas.microsoft.com/office/powerpoint/2010/main" val="39510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VOLONTÉ D’ADOPTER UN ANIMAL </a:t>
            </a:r>
            <a:r>
              <a:rPr lang="fr-FR" dirty="0"/>
              <a:t>D’EXPÉRIENCE</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a:t>
            </a:r>
            <a:r>
              <a:rPr lang="nl-BE" sz="700" cap="none" dirty="0"/>
              <a:t/>
            </a:r>
            <a:br>
              <a:rPr lang="nl-BE" sz="700" cap="none" dirty="0"/>
            </a:br>
            <a:r>
              <a:rPr lang="en-US" sz="700" cap="none" dirty="0"/>
              <a:t>ABCD:	95% significance level</a:t>
            </a:r>
          </a:p>
          <a:p>
            <a:endParaRPr lang="en-GB" sz="700" dirty="0"/>
          </a:p>
        </p:txBody>
      </p:sp>
      <p:graphicFrame>
        <p:nvGraphicFramePr>
          <p:cNvPr id="40" name="Chart 39"/>
          <p:cNvGraphicFramePr/>
          <p:nvPr>
            <p:extLst>
              <p:ext uri="{D42A27DB-BD31-4B8C-83A1-F6EECF244321}">
                <p14:modId xmlns:p14="http://schemas.microsoft.com/office/powerpoint/2010/main" val="5101735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Table 31"/>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extBox 32"/>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9" name="Group 18"/>
          <p:cNvGrpSpPr/>
          <p:nvPr/>
        </p:nvGrpSpPr>
        <p:grpSpPr>
          <a:xfrm>
            <a:off x="6176279" y="1012397"/>
            <a:ext cx="341284" cy="271212"/>
            <a:chOff x="2416972" y="2425189"/>
            <a:chExt cx="4921657" cy="3911149"/>
          </a:xfrm>
          <a:solidFill>
            <a:schemeClr val="bg1"/>
          </a:solidFill>
        </p:grpSpPr>
        <p:sp>
          <p:nvSpPr>
            <p:cNvPr id="2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2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38% des Wallons seraient disposés à adopter un chien d’expérience et 37% serait disposé à le faire pour un chat.</a:t>
            </a:r>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159843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47546" y="3680495"/>
            <a:ext cx="7740591" cy="25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47545" y="2448015"/>
            <a:ext cx="7740591"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a:t>
            </a:r>
            <a:r>
              <a:rPr lang="en-US" sz="700" cap="none" dirty="0" err="1"/>
              <a:t>totale</a:t>
            </a:r>
            <a:r>
              <a:rPr lang="en-US" sz="700" cap="none" dirty="0"/>
              <a:t>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54" name="Table 53"/>
          <p:cNvGraphicFramePr>
            <a:graphicFrameLocks noGrp="1"/>
          </p:cNvGraphicFramePr>
          <p:nvPr>
            <p:extLst>
              <p:ext uri="{D42A27DB-BD31-4B8C-83A1-F6EECF244321}">
                <p14:modId xmlns:p14="http://schemas.microsoft.com/office/powerpoint/2010/main" val="2604688201"/>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38" name="Chart 37"/>
          <p:cNvGraphicFramePr/>
          <p:nvPr>
            <p:extLst>
              <p:ext uri="{D42A27DB-BD31-4B8C-83A1-F6EECF244321}">
                <p14:modId xmlns:p14="http://schemas.microsoft.com/office/powerpoint/2010/main" val="4105906220"/>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2320080543"/>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89842165"/>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55" name="Straight Connector 54"/>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6" name="Straight Connector 55"/>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3" name="Straight Connector 62"/>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4" name="Straight Connector 63"/>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5" name="Straight Connector 64"/>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69" name="TextBox 68"/>
          <p:cNvSpPr txBox="1"/>
          <p:nvPr/>
        </p:nvSpPr>
        <p:spPr>
          <a:xfrm>
            <a:off x="2408719" y="241843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0" name="TextBox 69"/>
          <p:cNvSpPr txBox="1"/>
          <p:nvPr/>
        </p:nvSpPr>
        <p:spPr>
          <a:xfrm>
            <a:off x="2849037" y="242829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1" name="TextBox 70"/>
          <p:cNvSpPr txBox="1"/>
          <p:nvPr/>
        </p:nvSpPr>
        <p:spPr>
          <a:xfrm>
            <a:off x="8067396" y="2387594"/>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74" name="TextBox 73"/>
          <p:cNvSpPr txBox="1"/>
          <p:nvPr/>
        </p:nvSpPr>
        <p:spPr>
          <a:xfrm>
            <a:off x="2408719" y="36559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5" name="TextBox 74"/>
          <p:cNvSpPr txBox="1"/>
          <p:nvPr/>
        </p:nvSpPr>
        <p:spPr>
          <a:xfrm>
            <a:off x="2842411" y="3648701"/>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6" name="TextBox 75"/>
          <p:cNvSpPr txBox="1"/>
          <p:nvPr/>
        </p:nvSpPr>
        <p:spPr>
          <a:xfrm>
            <a:off x="8067396"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77" name="TextBox 76"/>
          <p:cNvSpPr txBox="1"/>
          <p:nvPr/>
        </p:nvSpPr>
        <p:spPr>
          <a:xfrm>
            <a:off x="5889386" y="2419812"/>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grpSp>
        <p:nvGrpSpPr>
          <p:cNvPr id="90" name="Group 89"/>
          <p:cNvGrpSpPr/>
          <p:nvPr/>
        </p:nvGrpSpPr>
        <p:grpSpPr>
          <a:xfrm>
            <a:off x="1065799" y="1556905"/>
            <a:ext cx="409856" cy="276999"/>
            <a:chOff x="1065799" y="1556905"/>
            <a:chExt cx="409856" cy="276999"/>
          </a:xfrm>
        </p:grpSpPr>
        <p:sp>
          <p:nvSpPr>
            <p:cNvPr id="91" name="Rounded Rectangle 90"/>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2" name="Rectangle 91"/>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graphicFrame>
        <p:nvGraphicFramePr>
          <p:cNvPr id="93" name="Chart 92"/>
          <p:cNvGraphicFramePr/>
          <p:nvPr>
            <p:extLst>
              <p:ext uri="{D42A27DB-BD31-4B8C-83A1-F6EECF244321}">
                <p14:modId xmlns:p14="http://schemas.microsoft.com/office/powerpoint/2010/main" val="1644379566"/>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101" name="TextBox 10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9" name="Group 48"/>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6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62" name="Rounded Rectangle 61"/>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9" name="Rounded Rectangle 78"/>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80" name="Rounded Rectangle 7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1" name="Rounded Rectangle 8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PROVINCE</a:t>
            </a:r>
          </a:p>
        </p:txBody>
      </p:sp>
      <p:sp>
        <p:nvSpPr>
          <p:cNvPr id="83" name="Rounded Rectangle 8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sp>
        <p:nvSpPr>
          <p:cNvPr id="94" name="Rounded Rectangle 93"/>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48" name="TextBox 47"/>
          <p:cNvSpPr txBox="1"/>
          <p:nvPr/>
        </p:nvSpPr>
        <p:spPr>
          <a:xfrm>
            <a:off x="1967699" y="3654205"/>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0" name="Text Placeholder 3"/>
          <p:cNvSpPr>
            <a:spLocks noGrp="1"/>
          </p:cNvSpPr>
          <p:nvPr>
            <p:ph type="body" sz="quarter" idx="13"/>
          </p:nvPr>
        </p:nvSpPr>
        <p:spPr>
          <a:xfrm>
            <a:off x="224286" y="196565"/>
            <a:ext cx="6403803" cy="883431"/>
          </a:xfrm>
        </p:spPr>
        <p:txBody>
          <a:bodyPr/>
          <a:lstStyle/>
          <a:p>
            <a:r>
              <a:rPr lang="fr-BE" sz="1400" dirty="0"/>
              <a:t>En Wallonie, les moins de 55 ans et les propriétaires d’un animal de compagnie sont plus disposés à adopter un chien ou un chat d’expérience. De plus, les Liégeois sont plus disposés à adopter un chien.</a:t>
            </a:r>
          </a:p>
        </p:txBody>
      </p:sp>
      <p:sp>
        <p:nvSpPr>
          <p:cNvPr id="68"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343933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fr-FR" sz="3200" dirty="0"/>
              <a:t>LA RECHERCHE POUR LES MEDICAMENTS</a:t>
            </a:r>
            <a:r>
              <a:rPr lang="fr-FR" sz="3200" b="1" dirty="0"/>
              <a:t> </a:t>
            </a:r>
            <a:r>
              <a:rPr lang="fr-FR" sz="3200" dirty="0"/>
              <a:t>POUR ANIMAUX</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867400" cy="4832092"/>
          </a:xfrm>
          <a:prstGeom prst="rect">
            <a:avLst/>
          </a:prstGeom>
        </p:spPr>
        <p:txBody>
          <a:bodyPr wrap="square">
            <a:spAutoFit/>
          </a:bodyPr>
          <a:lstStyle/>
          <a:p>
            <a:r>
              <a:rPr lang="fr-FR" sz="2800" b="1" dirty="0">
                <a:solidFill>
                  <a:schemeClr val="bg1"/>
                </a:solidFill>
              </a:rPr>
              <a:t>IL EXISTE AUJOURD’HUI DES PROJETS DE RECHERCHE QUI TESTENT DE NOUVEAUX MÉDICAMENTS POUR ANIMAUX SUR DES CHIENS ET DES CHATS SOUFFRANT D’UNE AFFECTION. CERTAINES PERSONNES LAISSENT PARTICIPER LEUR CHAT/CHIEN MALADE À UN TEL PROJET DE RECHERCHE DANS L’ESPOIR QUE CELA PUISSE AIDER LEUR PROPRE ANIMAL OU D’AUTRES ANIMAUX.</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MÉTHODOLOGIE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ext uri="{D42A27DB-BD31-4B8C-83A1-F6EECF244321}">
                <p14:modId xmlns:p14="http://schemas.microsoft.com/office/powerpoint/2010/main" val="3781700494"/>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4" name="Group 13"/>
          <p:cNvGrpSpPr/>
          <p:nvPr/>
        </p:nvGrpSpPr>
        <p:grpSpPr>
          <a:xfrm>
            <a:off x="6176279" y="1012397"/>
            <a:ext cx="341284" cy="271212"/>
            <a:chOff x="2416972" y="2425189"/>
            <a:chExt cx="4921657" cy="3911149"/>
          </a:xfrm>
          <a:solidFill>
            <a:schemeClr val="bg1"/>
          </a:solidFill>
        </p:grpSpPr>
        <p:sp>
          <p:nvSpPr>
            <p:cNvPr id="15"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7"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8"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9"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0"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224286" y="94373"/>
            <a:ext cx="6397178" cy="677955"/>
          </a:xfrm>
        </p:spPr>
        <p:txBody>
          <a:bodyPr/>
          <a:lstStyle/>
          <a:p>
            <a:r>
              <a:rPr lang="nl-BE" sz="1400" dirty="0"/>
              <a:t>56 </a:t>
            </a:r>
            <a:r>
              <a:rPr lang="fr-BE" sz="1400" dirty="0"/>
              <a:t>% des Wallons sont disposés à tester de nouveaux médicaments pour animaux sur leur animal de compagnie atteint de la maladie en question. 44% y est disposé à condition que l’animal soit gardé dans un environnement confortable. Seulement 3% y est disposé sans aucune condition</a:t>
            </a:r>
            <a:r>
              <a:rPr lang="nl-BE" sz="1400" dirty="0"/>
              <a:t>.</a:t>
            </a:r>
          </a:p>
        </p:txBody>
      </p:sp>
      <p:sp>
        <p:nvSpPr>
          <p:cNvPr id="3" name="Title 2"/>
          <p:cNvSpPr>
            <a:spLocks noGrp="1"/>
          </p:cNvSpPr>
          <p:nvPr>
            <p:ph type="title"/>
          </p:nvPr>
        </p:nvSpPr>
        <p:spPr/>
        <p:txBody>
          <a:bodyPr/>
          <a:lstStyle/>
          <a:p>
            <a:endParaRPr lang="nl-BE"/>
          </a:p>
        </p:txBody>
      </p:sp>
      <p:sp>
        <p:nvSpPr>
          <p:cNvPr id="21"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170717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47546" y="3079349"/>
            <a:ext cx="7740591" cy="84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a:t>
            </a:r>
            <a:r>
              <a:rPr lang="en-US" sz="700" cap="none" dirty="0" err="1"/>
              <a:t>totale</a:t>
            </a:r>
            <a:r>
              <a:rPr lang="en-US" sz="700" cap="none" dirty="0"/>
              <a:t>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a:p>
            <a:pPr>
              <a:spcBef>
                <a:spcPts val="0"/>
              </a:spcBef>
              <a:spcAft>
                <a:spcPts val="0"/>
              </a:spcAft>
            </a:pP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graphicFrame>
        <p:nvGraphicFramePr>
          <p:cNvPr id="42" name="Chart 41"/>
          <p:cNvGraphicFramePr/>
          <p:nvPr>
            <p:extLst>
              <p:ext uri="{D42A27DB-BD31-4B8C-83A1-F6EECF244321}">
                <p14:modId xmlns:p14="http://schemas.microsoft.com/office/powerpoint/2010/main" val="839863569"/>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sp>
        <p:nvSpPr>
          <p:cNvPr id="43" name="Rounded Rectangle 42"/>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48" name="Rounded Rectangle 4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50" name="Rounded Rectangle 4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1" name="Rounded Rectangle 5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PROVINCE</a:t>
            </a:r>
          </a:p>
        </p:txBody>
      </p:sp>
      <p:sp>
        <p:nvSpPr>
          <p:cNvPr id="53" name="Rounded Rectangle 5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aphicFrame>
        <p:nvGraphicFramePr>
          <p:cNvPr id="54" name="Table 53"/>
          <p:cNvGraphicFramePr>
            <a:graphicFrameLocks noGrp="1"/>
          </p:cNvGraphicFramePr>
          <p:nvPr>
            <p:extLst>
              <p:ext uri="{D42A27DB-BD31-4B8C-83A1-F6EECF244321}">
                <p14:modId xmlns:p14="http://schemas.microsoft.com/office/powerpoint/2010/main" val="3716713198"/>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3" name="Straight Connector 12"/>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7" name="Straight Connector 56"/>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8" name="Straight Connector 57"/>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9" name="Straight Connector 58"/>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0" name="Straight Connector 59"/>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cxnSp>
        <p:nvCxnSpPr>
          <p:cNvPr id="64" name="Straight Connector 6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65" name="Group 64"/>
          <p:cNvGrpSpPr/>
          <p:nvPr/>
        </p:nvGrpSpPr>
        <p:grpSpPr>
          <a:xfrm>
            <a:off x="1065799" y="1556905"/>
            <a:ext cx="409856" cy="276999"/>
            <a:chOff x="1065799" y="1556905"/>
            <a:chExt cx="409856" cy="276999"/>
          </a:xfrm>
        </p:grpSpPr>
        <p:sp>
          <p:nvSpPr>
            <p:cNvPr id="66" name="Rounded Rectangle 6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7" name="Rectangle 66"/>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graphicFrame>
        <p:nvGraphicFramePr>
          <p:cNvPr id="37" name="Chart 36"/>
          <p:cNvGraphicFramePr/>
          <p:nvPr>
            <p:extLst>
              <p:ext uri="{D42A27DB-BD31-4B8C-83A1-F6EECF244321}">
                <p14:modId xmlns:p14="http://schemas.microsoft.com/office/powerpoint/2010/main" val="1270385551"/>
              </p:ext>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2835785" y="30324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39" name="TextBox 38"/>
          <p:cNvSpPr txBox="1"/>
          <p:nvPr/>
        </p:nvSpPr>
        <p:spPr>
          <a:xfrm>
            <a:off x="6324938" y="3010238"/>
            <a:ext cx="328487" cy="153888"/>
          </a:xfrm>
          <a:prstGeom prst="rect">
            <a:avLst/>
          </a:prstGeom>
        </p:spPr>
        <p:txBody>
          <a:bodyPr vert="horz" wrap="square" lIns="0" tIns="0" rIns="0" bIns="0" rtlCol="0">
            <a:spAutoFit/>
          </a:bodyPr>
          <a:lstStyle/>
          <a:p>
            <a:pPr marL="4763" algn="ctr"/>
            <a:r>
              <a:rPr lang="nl-BE" sz="1000" dirty="0">
                <a:solidFill>
                  <a:schemeClr val="bg1"/>
                </a:solidFill>
              </a:rPr>
              <a:t>JK</a:t>
            </a:r>
          </a:p>
        </p:txBody>
      </p:sp>
      <p:sp>
        <p:nvSpPr>
          <p:cNvPr id="40" name="TextBox 39"/>
          <p:cNvSpPr txBox="1"/>
          <p:nvPr/>
        </p:nvSpPr>
        <p:spPr>
          <a:xfrm>
            <a:off x="6765178" y="2955310"/>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41" name="TextBox 40"/>
          <p:cNvSpPr txBox="1"/>
          <p:nvPr/>
        </p:nvSpPr>
        <p:spPr>
          <a:xfrm>
            <a:off x="7195750" y="3094648"/>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75" name="TextBox 74"/>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7" name="Group 46"/>
          <p:cNvGrpSpPr/>
          <p:nvPr/>
        </p:nvGrpSpPr>
        <p:grpSpPr>
          <a:xfrm>
            <a:off x="6176279" y="1012397"/>
            <a:ext cx="341284" cy="271212"/>
            <a:chOff x="2416972" y="2425189"/>
            <a:chExt cx="4921657" cy="3911149"/>
          </a:xfrm>
          <a:solidFill>
            <a:schemeClr val="bg1"/>
          </a:solidFill>
        </p:grpSpPr>
        <p:sp>
          <p:nvSpPr>
            <p:cNvPr id="6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69"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72" name="TextBox 71"/>
          <p:cNvSpPr txBox="1"/>
          <p:nvPr/>
        </p:nvSpPr>
        <p:spPr>
          <a:xfrm>
            <a:off x="8066436" y="3016960"/>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73" name="TextBox 72"/>
          <p:cNvSpPr txBox="1"/>
          <p:nvPr/>
        </p:nvSpPr>
        <p:spPr>
          <a:xfrm>
            <a:off x="1964338" y="2992581"/>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6" name="Rounded Rectangle 75"/>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77" name="TextBox 76"/>
          <p:cNvSpPr txBox="1"/>
          <p:nvPr/>
        </p:nvSpPr>
        <p:spPr>
          <a:xfrm>
            <a:off x="4582399" y="2962017"/>
            <a:ext cx="328487" cy="153888"/>
          </a:xfrm>
          <a:prstGeom prst="rect">
            <a:avLst/>
          </a:prstGeom>
        </p:spPr>
        <p:txBody>
          <a:bodyPr vert="horz" wrap="square" lIns="0" tIns="0" rIns="0" bIns="0" rtlCol="0">
            <a:spAutoFit/>
          </a:bodyPr>
          <a:lstStyle/>
          <a:p>
            <a:pPr marL="4763" algn="ctr"/>
            <a:r>
              <a:rPr lang="nl-BE" sz="1000" dirty="0">
                <a:solidFill>
                  <a:schemeClr val="bg1"/>
                </a:solidFill>
              </a:rPr>
              <a:t>JK</a:t>
            </a:r>
          </a:p>
        </p:txBody>
      </p:sp>
      <p:sp>
        <p:nvSpPr>
          <p:cNvPr id="52" name="Text Placeholder 3"/>
          <p:cNvSpPr>
            <a:spLocks noGrp="1"/>
          </p:cNvSpPr>
          <p:nvPr>
            <p:ph type="body" sz="quarter" idx="13"/>
          </p:nvPr>
        </p:nvSpPr>
        <p:spPr>
          <a:xfrm>
            <a:off x="224286" y="196565"/>
            <a:ext cx="6403803" cy="754757"/>
          </a:xfrm>
        </p:spPr>
        <p:txBody>
          <a:bodyPr/>
          <a:lstStyle/>
          <a:p>
            <a:r>
              <a:rPr lang="fr-BE" sz="1400" dirty="0"/>
              <a:t>La volonté de tester de nouveaux médicaments pour animaux augmente avec le niveau d’éducation, et est la plus élevée parmi les  jeunes Wallons, les hommes et dans les provinces de Brabant Wallon, de Namur et de Liège.</a:t>
            </a:r>
          </a:p>
        </p:txBody>
      </p:sp>
      <p:sp>
        <p:nvSpPr>
          <p:cNvPr id="62" name="Title 2"/>
          <p:cNvSpPr txBox="1">
            <a:spLocks/>
          </p:cNvSpPr>
          <p:nvPr/>
        </p:nvSpPr>
        <p:spPr>
          <a:xfrm>
            <a:off x="224286" y="108296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125404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CONCLUSIONS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22</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Conclusions Wallonie </a:t>
            </a:r>
          </a:p>
        </p:txBody>
      </p:sp>
      <p:grpSp>
        <p:nvGrpSpPr>
          <p:cNvPr id="3" name="Group 2"/>
          <p:cNvGrpSpPr/>
          <p:nvPr/>
        </p:nvGrpSpPr>
        <p:grpSpPr>
          <a:xfrm>
            <a:off x="637954" y="951824"/>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37% des Wallons pensent que des expérimentations sont réalisées sur des chiens et 36% sur des chats. Les personnes ayant un niveau d’éducation inférieur sont plus convaincues que des expérimentations sont réalisées sur des animaux.</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Un peu plus de 90% des Wallons trouvent que les expérimentations sur les chiens ou les chats doivent être interdites. Les personnes ayant un niveau d’éducation inférieur et les personnes ayant un chien ou un chat sont plus en faveur d’une interdiction.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Wallons trouvent que les animaux d’expérience doivent être proposés à l’adoption. 38% est disposé à adopter un chien et 37% à adopter un chat d’expérience. Les femmes, les  moins de 55 ans et les personnes ayant un chien ou un chat sont les </a:t>
              </a:r>
              <a:r>
                <a:rPr lang="fr-BE" sz="1200"/>
                <a:t>plus convaincues.</a:t>
              </a:r>
              <a:endParaRPr lang="fr-BE" sz="1200" dirty="0"/>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nl-BE" sz="1200" dirty="0"/>
                <a:t>56% </a:t>
              </a:r>
              <a:r>
                <a:rPr lang="fr-BE" sz="1200" dirty="0"/>
                <a:t>des Wallons sont disposés à faire tester de nouveaux médicaments pour animaux sur leurs animaux de compagnie atteints de la maladie en question. La volonté augmente avec le niveau d’éducation, et est la plus élevée parmi les jeunes Wallons.</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350515" y="196566"/>
            <a:ext cx="341284" cy="271212"/>
            <a:chOff x="2416972" y="2425189"/>
            <a:chExt cx="4921657" cy="3911149"/>
          </a:xfrm>
          <a:solidFill>
            <a:schemeClr val="tx2"/>
          </a:solidFill>
        </p:grpSpPr>
        <p:sp>
          <p:nvSpPr>
            <p:cNvPr id="1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1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326759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POUR PLUS D’INFORMATIONS:</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2761"/>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dirty="0"/>
              <a:t>Fiche technique</a:t>
            </a:r>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r>
                <a:rPr lang="en-GB" sz="1200" b="1" dirty="0"/>
                <a:t>UNIVERS</a:t>
              </a:r>
              <a:endParaRPr lang="nl-BE" sz="1200" b="1" dirty="0">
                <a:solidFill>
                  <a:srgbClr val="333399"/>
                </a:solidFill>
              </a:endParaRP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fr-FR" sz="1200" b="1" cap="none" dirty="0">
                      <a:solidFill>
                        <a:schemeClr val="bg1"/>
                      </a:solidFill>
                    </a:rPr>
                    <a:t>Population belge âgée de 18 ans et plus</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Total: N=3250</a:t>
              </a:r>
              <a:br>
                <a:rPr lang="nl-BE" sz="1800" b="1" dirty="0">
                  <a:solidFill>
                    <a:schemeClr val="bg1"/>
                  </a:solidFill>
                </a:rPr>
              </a:br>
              <a:r>
                <a:rPr lang="nl-BE" sz="1800" b="1" dirty="0">
                  <a:solidFill>
                    <a:schemeClr val="bg1"/>
                  </a:solidFill>
                </a:rPr>
                <a:t>(BELGIQUE)</a:t>
              </a:r>
              <a:br>
                <a:rPr lang="nl-BE" sz="1800" b="1" dirty="0">
                  <a:solidFill>
                    <a:schemeClr val="bg1"/>
                  </a:solidFill>
                </a:rPr>
              </a:br>
              <a:r>
                <a:rPr lang="fr-FR" sz="950" b="1" cap="none" dirty="0">
                  <a:solidFill>
                    <a:schemeClr val="bg1"/>
                  </a:solidFill>
                </a:rPr>
                <a:t>Pour chaque province et Bruxelles 300 personnes à l'exception du Luxembourg (250 personnes).</a:t>
              </a: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TAILLE DE L’ECHANTILLON</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Sexe</a:t>
              </a:r>
            </a:p>
            <a:p>
              <a:pPr marL="285750" indent="-285750">
                <a:spcBef>
                  <a:spcPts val="0"/>
                </a:spcBef>
                <a:buFont typeface="Arial" panose="020B0604020202020204" pitchFamily="34" charset="0"/>
                <a:buChar char="•"/>
              </a:pPr>
              <a:r>
                <a:rPr lang="nl-BE" sz="1200" cap="none" dirty="0">
                  <a:solidFill>
                    <a:schemeClr val="bg1"/>
                  </a:solidFill>
                </a:rPr>
                <a:t>Âge</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Occupation</a:t>
              </a:r>
            </a:p>
            <a:p>
              <a:pPr marL="285750" indent="-285750">
                <a:spcBef>
                  <a:spcPts val="0"/>
                </a:spcBef>
                <a:buFont typeface="Arial" panose="020B0604020202020204" pitchFamily="34" charset="0"/>
                <a:buChar char="•"/>
              </a:pPr>
              <a:r>
                <a:rPr lang="nl-BE" sz="1200" cap="none" dirty="0">
                  <a:solidFill>
                    <a:schemeClr val="bg1"/>
                  </a:solidFill>
                </a:rPr>
                <a:t>Niveau d’éducation</a:t>
              </a:r>
            </a:p>
            <a:p>
              <a:pPr marL="285750" indent="-285750">
                <a:spcBef>
                  <a:spcPts val="0"/>
                </a:spcBef>
                <a:buFont typeface="Arial" panose="020B0604020202020204" pitchFamily="34" charset="0"/>
                <a:buChar char="•"/>
              </a:pPr>
              <a:r>
                <a:rPr lang="nl-BE" sz="1200" cap="none" dirty="0">
                  <a:solidFill>
                    <a:schemeClr val="bg1"/>
                  </a:solidFill>
                </a:rPr>
                <a:t>Taille du ménage</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METHODE DES QUOTAS*</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minutes</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DURÉE DE L’INTERVIEW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fr-FR" sz="1000" b="1" cap="none" dirty="0">
                  <a:solidFill>
                    <a:schemeClr val="bg1"/>
                  </a:solidFill>
                </a:rPr>
                <a:t>Échantillon interrogé on-line via l’Access Panel d’Ipsos.</a:t>
              </a:r>
              <a:endParaRPr lang="en-GB" sz="1000" b="1" cap="none" dirty="0">
                <a:solidFill>
                  <a:schemeClr val="bg1"/>
                </a:solidFill>
              </a:endParaRP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COLLECTE DES DONNEES</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err="1">
                  <a:solidFill>
                    <a:schemeClr val="bg1"/>
                  </a:solidFill>
                </a:rPr>
                <a:t>dU</a:t>
              </a:r>
              <a:r>
                <a:rPr lang="en-GB" sz="1200" dirty="0">
                  <a:solidFill>
                    <a:schemeClr val="bg1"/>
                  </a:solidFill>
                </a:rPr>
                <a:t>: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AU: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DATES DU TERRAIN</a:t>
              </a:r>
            </a:p>
          </p:txBody>
        </p:sp>
      </p:grpSp>
      <p:sp>
        <p:nvSpPr>
          <p:cNvPr id="38" name="TextBox 37"/>
          <p:cNvSpPr txBox="1"/>
          <p:nvPr/>
        </p:nvSpPr>
        <p:spPr>
          <a:xfrm>
            <a:off x="664616" y="4476712"/>
            <a:ext cx="3238141" cy="169277"/>
          </a:xfrm>
          <a:prstGeom prst="rect">
            <a:avLst/>
          </a:prstGeom>
        </p:spPr>
        <p:txBody>
          <a:bodyPr vert="horz" wrap="square" lIns="0" tIns="0" rIns="0" bIns="0" rtlCol="0">
            <a:spAutoFit/>
          </a:bodyPr>
          <a:lstStyle/>
          <a:p>
            <a:pPr marL="4763"/>
            <a:r>
              <a:rPr lang="fr-FR" sz="1100" b="1" dirty="0">
                <a:solidFill>
                  <a:schemeClr val="accent2"/>
                </a:solidFill>
              </a:rPr>
              <a:t>*Les données ont </a:t>
            </a:r>
            <a:r>
              <a:rPr lang="fr-FR" sz="1100" b="1">
                <a:solidFill>
                  <a:schemeClr val="accent2"/>
                </a:solidFill>
              </a:rPr>
              <a:t>été pondérées </a:t>
            </a:r>
            <a:r>
              <a:rPr lang="fr-FR" sz="1100" b="1" dirty="0">
                <a:solidFill>
                  <a:schemeClr val="accent2"/>
                </a:solidFill>
              </a:rPr>
              <a:t>par province</a:t>
            </a:r>
            <a:endParaRPr lang="nl-BE" sz="1100" b="1" dirty="0">
              <a:solidFill>
                <a:schemeClr val="accent2"/>
              </a:solidFill>
            </a:endParaRPr>
          </a:p>
        </p:txBody>
      </p:sp>
    </p:spTree>
    <p:extLst>
      <p:ext uri="{BB962C8B-B14F-4D97-AF65-F5344CB8AC3E}">
        <p14:creationId xmlns:p14="http://schemas.microsoft.com/office/powerpoint/2010/main" val="408898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129560" y="480029"/>
            <a:ext cx="412953" cy="328166"/>
            <a:chOff x="2416972" y="2425189"/>
            <a:chExt cx="4921657" cy="3911149"/>
          </a:xfrm>
          <a:solidFill>
            <a:srgbClr val="781D7E"/>
          </a:solidFill>
        </p:grpSpPr>
        <p:sp>
          <p:nvSpPr>
            <p:cNvPr id="68" name="Freeform 152"/>
            <p:cNvSpPr>
              <a:spLocks/>
            </p:cNvSpPr>
            <p:nvPr/>
          </p:nvSpPr>
          <p:spPr bwMode="auto">
            <a:xfrm>
              <a:off x="2416972" y="2425189"/>
              <a:ext cx="2128829" cy="2468236"/>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9"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7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2651235045"/>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28265998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n=1447</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ext uri="{D42A27DB-BD31-4B8C-83A1-F6EECF244321}">
                <p14:modId xmlns:p14="http://schemas.microsoft.com/office/powerpoint/2010/main" val="229915736"/>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1449583965"/>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65456"/>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402027"/>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7" name="Object 7"/>
          <p:cNvGraphicFramePr>
            <a:graphicFrameLocks noChangeAspect="1"/>
          </p:cNvGraphicFramePr>
          <p:nvPr>
            <p:extLst>
              <p:ext uri="{D42A27DB-BD31-4B8C-83A1-F6EECF244321}">
                <p14:modId xmlns:p14="http://schemas.microsoft.com/office/powerpoint/2010/main" val="2225257769"/>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2319249"/>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WALLONIE</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2"/>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74" name="Rectangle 73"/>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75" name="Rectangle 7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79" name="Rectangle 78"/>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80" name="Rectangle 79"/>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81" name="Rectangle 8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82" name="Rectangle 81"/>
          <p:cNvSpPr/>
          <p:nvPr/>
        </p:nvSpPr>
        <p:spPr>
          <a:xfrm>
            <a:off x="5643337" y="2886270"/>
            <a:ext cx="790601" cy="276999"/>
          </a:xfrm>
          <a:prstGeom prst="rect">
            <a:avLst/>
          </a:prstGeom>
        </p:spPr>
        <p:txBody>
          <a:bodyPr wrap="none">
            <a:spAutoFit/>
          </a:bodyPr>
          <a:lstStyle/>
          <a:p>
            <a:pPr algn="ctr"/>
            <a:r>
              <a:rPr lang="en-US" sz="1200" b="1" dirty="0"/>
              <a:t>ANIMAL*</a:t>
            </a:r>
          </a:p>
        </p:txBody>
      </p:sp>
      <p:sp>
        <p:nvSpPr>
          <p:cNvPr id="83" name="TextBox 82"/>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388482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RÉSULTATS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EXPÉRIMENTATIONS SUR CHIENS </a:t>
            </a:r>
            <a:r>
              <a:rPr lang="fr-FR"/>
              <a:t>ET CHATS</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ext uri="{D42A27DB-BD31-4B8C-83A1-F6EECF244321}">
                <p14:modId xmlns:p14="http://schemas.microsoft.com/office/powerpoint/2010/main" val="3250905706"/>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57" name="Rounded Rectangle 56"/>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58" name="Rounded Rectangle 57"/>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60</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40</a:t>
            </a:r>
          </a:p>
        </p:txBody>
      </p:sp>
      <p:graphicFrame>
        <p:nvGraphicFramePr>
          <p:cNvPr id="54" name="Table 5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59" name="TextBox 58"/>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30" name="Group 29"/>
          <p:cNvGrpSpPr/>
          <p:nvPr/>
        </p:nvGrpSpPr>
        <p:grpSpPr>
          <a:xfrm>
            <a:off x="6176279" y="1012397"/>
            <a:ext cx="341284" cy="271212"/>
            <a:chOff x="2416972" y="2425189"/>
            <a:chExt cx="4921657" cy="3911149"/>
          </a:xfrm>
          <a:solidFill>
            <a:schemeClr val="bg1"/>
          </a:solidFill>
        </p:grpSpPr>
        <p:sp>
          <p:nvSpPr>
            <p:cNvPr id="3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3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34"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8"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9"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35" name="Text Placeholder 3"/>
          <p:cNvSpPr>
            <a:spLocks noGrp="1"/>
          </p:cNvSpPr>
          <p:nvPr>
            <p:ph type="body" sz="quarter" idx="13"/>
          </p:nvPr>
        </p:nvSpPr>
        <p:spPr>
          <a:xfrm>
            <a:off x="224287" y="196565"/>
            <a:ext cx="6379078" cy="651851"/>
          </a:xfrm>
        </p:spPr>
        <p:txBody>
          <a:bodyPr/>
          <a:lstStyle/>
          <a:p>
            <a:r>
              <a:rPr lang="fr-BE" sz="1400" dirty="0"/>
              <a:t>40% des Wallons indiquent qu’en Wallonie des expériences/expérimentations sont réalisées sur des chiens, tandis que 38% pense que c’est également le cas pour les chats.</a:t>
            </a:r>
          </a:p>
          <a:p>
            <a:endParaRPr lang="fr-BE" sz="1400" dirty="0"/>
          </a:p>
        </p:txBody>
      </p:sp>
    </p:spTree>
    <p:extLst>
      <p:ext uri="{BB962C8B-B14F-4D97-AF65-F5344CB8AC3E}">
        <p14:creationId xmlns:p14="http://schemas.microsoft.com/office/powerpoint/2010/main" val="317539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47546" y="3669383"/>
            <a:ext cx="7740591"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147545" y="2433675"/>
            <a:ext cx="7740591" cy="276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1628936602"/>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2632791548"/>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82314662"/>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292469495"/>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B-WA</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NAM</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LUX</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2" name="Chart 61"/>
          <p:cNvGraphicFramePr/>
          <p:nvPr>
            <p:extLst>
              <p:ext uri="{D42A27DB-BD31-4B8C-83A1-F6EECF244321}">
                <p14:modId xmlns:p14="http://schemas.microsoft.com/office/powerpoint/2010/main" val="1715276376"/>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Straight Connector 64"/>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8" name="Straight Connector 67"/>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72" name="TextBox 71"/>
          <p:cNvSpPr txBox="1"/>
          <p:nvPr/>
        </p:nvSpPr>
        <p:spPr>
          <a:xfrm>
            <a:off x="6763068" y="2402622"/>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41"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61" name="Rounded Rectangle 60"/>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3" name="Rounded Rectangle 62"/>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5" name="Rounded Rectangle 74"/>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6" name="Rounded Rectangle 75"/>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PROVINCE</a:t>
            </a:r>
          </a:p>
        </p:txBody>
      </p:sp>
      <p:sp>
        <p:nvSpPr>
          <p:cNvPr id="78" name="Rounded Rectangle 77"/>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9" name="Group 78"/>
          <p:cNvGrpSpPr/>
          <p:nvPr/>
        </p:nvGrpSpPr>
        <p:grpSpPr>
          <a:xfrm>
            <a:off x="1065799" y="1556905"/>
            <a:ext cx="409856" cy="276999"/>
            <a:chOff x="1065799" y="1556905"/>
            <a:chExt cx="409856" cy="276999"/>
          </a:xfrm>
        </p:grpSpPr>
        <p:sp>
          <p:nvSpPr>
            <p:cNvPr id="80" name="Rounded Rectangle 7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1" name="Rectangle 80"/>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sp>
        <p:nvSpPr>
          <p:cNvPr id="82" name="TextBox 81"/>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83" name="Group 82"/>
          <p:cNvGrpSpPr/>
          <p:nvPr/>
        </p:nvGrpSpPr>
        <p:grpSpPr>
          <a:xfrm>
            <a:off x="6176279" y="1012397"/>
            <a:ext cx="341284" cy="271212"/>
            <a:chOff x="2416972" y="2425189"/>
            <a:chExt cx="4921657" cy="3911149"/>
          </a:xfrm>
          <a:solidFill>
            <a:schemeClr val="bg1"/>
          </a:solidFill>
        </p:grpSpPr>
        <p:sp>
          <p:nvSpPr>
            <p:cNvPr id="84"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85"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86"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87"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88"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3" name="TextBox 42"/>
          <p:cNvSpPr txBox="1"/>
          <p:nvPr/>
        </p:nvSpPr>
        <p:spPr>
          <a:xfrm>
            <a:off x="5898420" y="2396889"/>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48" name="TextBox 47"/>
          <p:cNvSpPr txBox="1"/>
          <p:nvPr/>
        </p:nvSpPr>
        <p:spPr>
          <a:xfrm>
            <a:off x="5898419" y="3647703"/>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49" name="TextBox 48"/>
          <p:cNvSpPr txBox="1"/>
          <p:nvPr/>
        </p:nvSpPr>
        <p:spPr>
          <a:xfrm>
            <a:off x="6763068" y="3646019"/>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50" name="Rounded Rectangle 49"/>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45" name="Text Placeholder 3"/>
          <p:cNvSpPr>
            <a:spLocks noGrp="1"/>
          </p:cNvSpPr>
          <p:nvPr>
            <p:ph type="body" sz="quarter" idx="13"/>
          </p:nvPr>
        </p:nvSpPr>
        <p:spPr>
          <a:xfrm>
            <a:off x="224286" y="196566"/>
            <a:ext cx="6403803" cy="905660"/>
          </a:xfrm>
        </p:spPr>
        <p:txBody>
          <a:bodyPr/>
          <a:lstStyle/>
          <a:p>
            <a:r>
              <a:rPr lang="fr-BE" sz="1400" dirty="0"/>
              <a:t>Les habitants de la province de Liège, ainsi que les personnes ayant un niveau d’éducation inférieur, sont les plus convaincus que des expériences/ expérimentations sont réalisées sur des chiens et/ou des chats. </a:t>
            </a:r>
          </a:p>
        </p:txBody>
      </p:sp>
    </p:spTree>
    <p:extLst>
      <p:ext uri="{BB962C8B-B14F-4D97-AF65-F5344CB8AC3E}">
        <p14:creationId xmlns:p14="http://schemas.microsoft.com/office/powerpoint/2010/main" val="8721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INTERDICTION DES EXPERIENCES SUR CHIENS ET CHATS</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48CCA-4F85-4630-9AB1-27DCFFEA2689}">
  <ds:schemaRefs>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85c76272-7e4d-4f8f-89d1-3b227e52ef4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2016_Namur</Template>
  <TotalTime>584</TotalTime>
  <Words>1459</Words>
  <Application>Microsoft Macintosh PowerPoint</Application>
  <PresentationFormat>On-screen Show (16:9)</PresentationFormat>
  <Paragraphs>385</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Ipsos_Gaia_Proeven op dieren_Rapport 2016_Bruxelles</vt:lpstr>
      <vt:lpstr>Résultats 2016 – Wallonie</vt:lpstr>
      <vt:lpstr>MÉTHODOLOGIE</vt:lpstr>
      <vt:lpstr>PowerPoint Presentation</vt:lpstr>
      <vt:lpstr>PowerPoint Presentation</vt:lpstr>
      <vt:lpstr>RÉSULTATS</vt:lpstr>
      <vt:lpstr>EXPÉRIMENTATIONS SUR CHIENS ET CHATS</vt:lpstr>
      <vt:lpstr>PowerPoint Presentation</vt:lpstr>
      <vt:lpstr>PowerPoint Presentation</vt:lpstr>
      <vt:lpstr>INTERDICTION DES EXPERIENCES SUR CHIENS ET CHATS</vt:lpstr>
      <vt:lpstr>LES EXPERIENCES SUR LES …  DOIVENT ETRE INTERDITES</vt:lpstr>
      <vt:lpstr>LES EXPERIENCES SUR LES …  DOIVENT ETRE INTERDITES</vt:lpstr>
      <vt:lpstr>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VOLONTÉ D’ADOPTER UN ANIMAL D’EXPÉRIENCE</vt:lpstr>
      <vt:lpstr>PowerPoint Presentation</vt:lpstr>
      <vt:lpstr>PowerPoint Presentation</vt:lpstr>
      <vt:lpstr>LA RECHERCHE POUR LES MEDICAMENTS POUR ANIMAUX</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Namur</dc:title>
  <dc:creator>Glenn Hendrickx</dc:creator>
  <cp:lastModifiedBy>GAIA GAIA</cp:lastModifiedBy>
  <cp:revision>71</cp:revision>
  <cp:lastPrinted>2016-06-28T15:54:02Z</cp:lastPrinted>
  <dcterms:created xsi:type="dcterms:W3CDTF">2016-06-28T13:23:24Z</dcterms:created>
  <dcterms:modified xsi:type="dcterms:W3CDTF">2016-07-12T11:45:58Z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